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7"/>
  </p:notesMasterIdLst>
  <p:handoutMasterIdLst>
    <p:handoutMasterId r:id="rId38"/>
  </p:handoutMasterIdLst>
  <p:sldIdLst>
    <p:sldId id="1144" r:id="rId4"/>
    <p:sldId id="1159" r:id="rId5"/>
    <p:sldId id="1150" r:id="rId6"/>
    <p:sldId id="1151" r:id="rId7"/>
    <p:sldId id="1152" r:id="rId8"/>
    <p:sldId id="1153" r:id="rId9"/>
    <p:sldId id="1160" r:id="rId10"/>
    <p:sldId id="1145" r:id="rId11"/>
    <p:sldId id="1148" r:id="rId12"/>
    <p:sldId id="1149" r:id="rId13"/>
    <p:sldId id="1147" r:id="rId14"/>
    <p:sldId id="1146" r:id="rId15"/>
    <p:sldId id="1156" r:id="rId16"/>
    <p:sldId id="1155" r:id="rId17"/>
    <p:sldId id="1158" r:id="rId18"/>
    <p:sldId id="1157" r:id="rId19"/>
    <p:sldId id="1111" r:id="rId20"/>
    <p:sldId id="1097" r:id="rId21"/>
    <p:sldId id="1163" r:id="rId22"/>
    <p:sldId id="1165" r:id="rId23"/>
    <p:sldId id="1168" r:id="rId24"/>
    <p:sldId id="1161" r:id="rId25"/>
    <p:sldId id="1132" r:id="rId26"/>
    <p:sldId id="1166" r:id="rId27"/>
    <p:sldId id="1167" r:id="rId28"/>
    <p:sldId id="1169" r:id="rId29"/>
    <p:sldId id="1170" r:id="rId30"/>
    <p:sldId id="1116" r:id="rId31"/>
    <p:sldId id="1171" r:id="rId32"/>
    <p:sldId id="1172" r:id="rId33"/>
    <p:sldId id="1173" r:id="rId34"/>
    <p:sldId id="1174" r:id="rId35"/>
    <p:sldId id="1118" r:id="rId3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53D2FF"/>
    <a:srgbClr val="FFA833"/>
    <a:srgbClr val="CC6600"/>
    <a:srgbClr val="EE8800"/>
    <a:srgbClr val="480000"/>
    <a:srgbClr val="5C0000"/>
    <a:srgbClr val="800000"/>
    <a:srgbClr val="00FF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88477" autoAdjust="0"/>
  </p:normalViewPr>
  <p:slideViewPr>
    <p:cSldViewPr>
      <p:cViewPr varScale="1">
        <p:scale>
          <a:sx n="57" d="100"/>
          <a:sy n="57" d="100"/>
        </p:scale>
        <p:origin x="672" y="6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downloadable/videos/sciencecasts-_sizing_up_an_exoplanet_0.mp4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downloadable/videos/sciencecasts-_sizing_up_an_exoplanet_0.mp4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48634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transitAnimatoion2.</a:t>
            </a:r>
            <a:r>
              <a:rPr lang="pt-BR" dirty="0" err="1" smtClean="0"/>
              <a:t>mov</a:t>
            </a:r>
            <a:endParaRPr lang="pt-BR" dirty="0" smtClean="0"/>
          </a:p>
          <a:p>
            <a:r>
              <a:rPr lang="pt-BR" dirty="0" smtClean="0"/>
              <a:t>http://kepler.nasa.gov/multimedia/animations/?</a:t>
            </a:r>
            <a:r>
              <a:rPr lang="pt-BR" dirty="0" err="1" smtClean="0"/>
              <a:t>ImageID</a:t>
            </a:r>
            <a:r>
              <a:rPr lang="pt-BR" dirty="0" smtClean="0"/>
              <a:t>=297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Transit Graph 2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08/26/2014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is a section of a NASA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ScienceCast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"Sizing Up and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Exoplanet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" at 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i="0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http://www.nasa.gov/downloadable/videos/sciencecasts-_sizing_up_an_exoplanet_0.mp4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Credit:</a:t>
            </a:r>
            <a:r>
              <a:rPr lang="en-US" sz="1200" b="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NASA</a:t>
            </a:r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881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348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396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29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23760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33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/>
              <a:t>Crédito da imagem: 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NASA Ames / SETI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Institute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/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JPL-CalTech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8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/>
              <a:t>Crédito da imagem: 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NASA Ames / SETI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Institute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/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JPL-CalTech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8538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18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/>
              <a:t>Crédito da imagem: 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NASA Ames / SETI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Institute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/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JPL-CalTech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0BA4C4-0D03-47D0-9FB9-68CB8D538BC2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76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0BA4C4-0D03-47D0-9FB9-68CB8D538BC2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600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02139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22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/>
              <a:t>Crédito da imagem: 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NASA Ames / SETI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Institute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/ 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JPL-CalTech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70964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transitAnimatoion2.</a:t>
            </a:r>
            <a:r>
              <a:rPr lang="pt-BR" dirty="0" err="1" smtClean="0"/>
              <a:t>mov</a:t>
            </a:r>
            <a:endParaRPr lang="pt-BR" dirty="0" smtClean="0"/>
          </a:p>
          <a:p>
            <a:r>
              <a:rPr lang="pt-BR" dirty="0" smtClean="0"/>
              <a:t>http://kepler.nasa.gov/multimedia/animations/?</a:t>
            </a:r>
            <a:r>
              <a:rPr lang="pt-BR" dirty="0" err="1" smtClean="0"/>
              <a:t>ImageID</a:t>
            </a:r>
            <a:r>
              <a:rPr lang="pt-BR" dirty="0" smtClean="0"/>
              <a:t>=297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Transit Graph 2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08/26/2014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is a section of a NASA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ScienceCast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"Sizing Up and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Exoplanet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" at 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i="0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http://www.nasa.gov/downloadable/videos/sciencecasts-_sizing_up_an_exoplanet_0.mp4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Credit:</a:t>
            </a:r>
            <a:r>
              <a:rPr lang="en-US" sz="1200" b="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NASA</a:t>
            </a:r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0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33218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97938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81269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91434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99981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06277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573014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28232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84196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02648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233262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88809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20286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88004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5403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925266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59453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21061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42847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753245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82668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90467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10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072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dopplershift.sw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radialvelocitydemo.sw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transitAnimation2.m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pe.br/ciaa2018/arquivos/pdfs/apostila_ciaa_completa_2018.pdf" TargetMode="External"/><Relationship Id="rId2" Type="http://schemas.openxmlformats.org/officeDocument/2006/relationships/hyperlink" Target="http://astro.if.ufrgs.br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c.usp.br/cda" TargetMode="External"/><Relationship Id="rId2" Type="http://schemas.openxmlformats.org/officeDocument/2006/relationships/hyperlink" Target="http://www.astro.iag.usp.br/OCeuQueNosEnvolve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ag.usp.br/astronomia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quest.jpl.nasa.gov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universetoday.com/" TargetMode="External"/><Relationship Id="rId4" Type="http://schemas.openxmlformats.org/officeDocument/2006/relationships/hyperlink" Target="http://www.space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82963" y="2950033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lang="pt-BR" sz="5400" kern="0" dirty="0" err="1" smtClean="0">
                <a:solidFill>
                  <a:srgbClr val="FFC000"/>
                </a:solidFill>
                <a:latin typeface="Century Gothic" pitchFamily="34" charset="0"/>
              </a:rPr>
              <a:t>Exoplanetas</a:t>
            </a:r>
            <a:endParaRPr kumimoji="0" lang="pt-BR" sz="5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14" name="CustomShape 2"/>
          <p:cNvSpPr/>
          <p:nvPr/>
        </p:nvSpPr>
        <p:spPr>
          <a:xfrm>
            <a:off x="4538520" y="-144360"/>
            <a:ext cx="304200" cy="304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3"/>
          <p:cNvSpPr/>
          <p:nvPr/>
        </p:nvSpPr>
        <p:spPr>
          <a:xfrm>
            <a:off x="4538520" y="-144360"/>
            <a:ext cx="304200" cy="304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4"/>
          <p:cNvSpPr/>
          <p:nvPr/>
        </p:nvSpPr>
        <p:spPr>
          <a:xfrm>
            <a:off x="4538520" y="-144360"/>
            <a:ext cx="304200" cy="304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9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252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Agrupar 20"/>
          <p:cNvGrpSpPr/>
          <p:nvPr/>
        </p:nvGrpSpPr>
        <p:grpSpPr>
          <a:xfrm>
            <a:off x="2893050" y="332656"/>
            <a:ext cx="4055214" cy="1584176"/>
            <a:chOff x="5701362" y="44624"/>
            <a:chExt cx="4055214" cy="1584176"/>
          </a:xfrm>
        </p:grpSpPr>
        <p:pic>
          <p:nvPicPr>
            <p:cNvPr id="22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20272" y="44624"/>
              <a:ext cx="1523820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tângulo 22"/>
            <p:cNvSpPr/>
            <p:nvPr/>
          </p:nvSpPr>
          <p:spPr>
            <a:xfrm>
              <a:off x="5701362" y="1213302"/>
              <a:ext cx="4055214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050" b="1" dirty="0" smtClean="0">
                  <a:solidFill>
                    <a:schemeClr val="bg1"/>
                  </a:solidFill>
                  <a:latin typeface="Century Gothic" pitchFamily="34" charset="0"/>
                </a:rPr>
                <a:t>Centro de Divulgação da Astronomia</a:t>
              </a:r>
            </a:p>
            <a:p>
              <a:pPr algn="ctr"/>
              <a:r>
                <a:rPr lang="pt-BR" sz="1050" b="1" dirty="0" smtClean="0">
                  <a:solidFill>
                    <a:schemeClr val="bg1"/>
                  </a:solidFill>
                  <a:latin typeface="Century Gothic" pitchFamily="34" charset="0"/>
                </a:rPr>
                <a:t>Observatório Dietrich </a:t>
              </a:r>
              <a:r>
                <a:rPr lang="pt-BR" sz="1050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Schiel</a:t>
              </a:r>
              <a:endParaRPr lang="pt-BR" sz="1050" b="1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72" y="0"/>
            <a:ext cx="191683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39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1052736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Zona de habitabilidade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" y="1079203"/>
            <a:ext cx="9126621" cy="512750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 bwMode="auto">
          <a:xfrm>
            <a:off x="619944" y="3068960"/>
            <a:ext cx="7992888" cy="119464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611560" y="4221088"/>
            <a:ext cx="7992888" cy="144016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639" y="6453336"/>
            <a:ext cx="4940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Crédito da imagem: Universidade de Nebraska-Lincoln</a:t>
            </a:r>
            <a:endParaRPr lang="pt-BR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516216" y="5682734"/>
            <a:ext cx="23278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Concepção artística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93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1052736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Zona de habitabilidade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" y="1079203"/>
            <a:ext cx="9126621" cy="512750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 bwMode="auto">
          <a:xfrm>
            <a:off x="611560" y="4293096"/>
            <a:ext cx="7992888" cy="136815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639" y="6453336"/>
            <a:ext cx="4940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Crédito da imagem: Universidade de Nebraska-Lincoln</a:t>
            </a:r>
            <a:endParaRPr lang="pt-BR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16216" y="5682734"/>
            <a:ext cx="23278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Concepção artística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86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1052736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Zona de habitabilidade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" y="1079203"/>
            <a:ext cx="9126621" cy="512750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4639" y="6453336"/>
            <a:ext cx="4940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Crédito da imagem: Universidade de Nebraska-Lincoln</a:t>
            </a:r>
            <a:endParaRPr lang="pt-BR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516216" y="5682734"/>
            <a:ext cx="23278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Concepção artística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66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8386" b="-358"/>
          <a:stretch/>
        </p:blipFill>
        <p:spPr>
          <a:xfrm>
            <a:off x="0" y="-171400"/>
            <a:ext cx="9144000" cy="7056784"/>
          </a:xfrm>
          <a:prstGeom prst="rect">
            <a:avLst/>
          </a:prstGeom>
        </p:spPr>
      </p:pic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1052736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Júpiteres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Quentes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7544" y="6535953"/>
            <a:ext cx="2505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Crédito da imagem: NASA</a:t>
            </a:r>
            <a:endParaRPr lang="pt-B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949280"/>
            <a:ext cx="23278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Concepção artística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09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8386" b="-358"/>
          <a:stretch/>
        </p:blipFill>
        <p:spPr>
          <a:xfrm>
            <a:off x="0" y="-171400"/>
            <a:ext cx="9144000" cy="7056784"/>
          </a:xfrm>
          <a:prstGeom prst="rect">
            <a:avLst/>
          </a:prstGeom>
        </p:spPr>
      </p:pic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1052736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Jupiteres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Quentes</a:t>
            </a:r>
          </a:p>
        </p:txBody>
      </p:sp>
      <p:sp>
        <p:nvSpPr>
          <p:cNvPr id="4" name="Subtítulo 3"/>
          <p:cNvSpPr txBox="1">
            <a:spLocks/>
          </p:cNvSpPr>
          <p:nvPr/>
        </p:nvSpPr>
        <p:spPr>
          <a:xfrm>
            <a:off x="0" y="1772816"/>
            <a:ext cx="9144000" cy="3600400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Ou planeta </a:t>
            </a:r>
            <a:r>
              <a:rPr lang="pt-BR" kern="0" dirty="0" err="1" smtClean="0">
                <a:solidFill>
                  <a:schemeClr val="bg1"/>
                </a:solidFill>
                <a:latin typeface="Century Gothic" pitchFamily="34" charset="0"/>
              </a:rPr>
              <a:t>epiestelar</a:t>
            </a:r>
            <a:endParaRPr lang="pt-BR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Planetas </a:t>
            </a:r>
            <a:r>
              <a:rPr lang="pt-BR" kern="0" dirty="0" err="1" smtClean="0">
                <a:solidFill>
                  <a:schemeClr val="bg1"/>
                </a:solidFill>
                <a:latin typeface="Century Gothic" pitchFamily="34" charset="0"/>
              </a:rPr>
              <a:t>Jovianos</a:t>
            </a:r>
            <a:endParaRPr lang="pt-BR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Órbitas aprox. </a:t>
            </a: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circulares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Períodos orbitais </a:t>
            </a: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&lt; 10 dias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endParaRPr lang="pt-BR" b="0" kern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6535953"/>
            <a:ext cx="2505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Crédito da imagem: NASA</a:t>
            </a:r>
            <a:endParaRPr lang="pt-B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567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" y="908720"/>
            <a:ext cx="9137942" cy="5482765"/>
          </a:xfrm>
          <a:prstGeom prst="rect">
            <a:avLst/>
          </a:prstGeom>
        </p:spPr>
      </p:pic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1052736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Super</a:t>
            </a:r>
            <a:r>
              <a:rPr lang="pt-BR" dirty="0" err="1">
                <a:solidFill>
                  <a:schemeClr val="bg1"/>
                </a:solidFill>
                <a:latin typeface="Century Gothic" pitchFamily="34" charset="0"/>
              </a:rPr>
              <a:t>t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erras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569" y="6550223"/>
            <a:ext cx="2839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Crédito da imagem: NASA/JPL</a:t>
            </a:r>
            <a:endParaRPr lang="pt-BR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28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" y="908720"/>
            <a:ext cx="9137942" cy="5482765"/>
          </a:xfrm>
          <a:prstGeom prst="rect">
            <a:avLst/>
          </a:prstGeom>
        </p:spPr>
      </p:pic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1052736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Super</a:t>
            </a:r>
            <a:r>
              <a:rPr lang="pt-BR" dirty="0" err="1">
                <a:solidFill>
                  <a:schemeClr val="bg1"/>
                </a:solidFill>
                <a:latin typeface="Century Gothic" pitchFamily="34" charset="0"/>
              </a:rPr>
              <a:t>t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erras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Subtítulo 3"/>
          <p:cNvSpPr txBox="1">
            <a:spLocks/>
          </p:cNvSpPr>
          <p:nvPr/>
        </p:nvSpPr>
        <p:spPr>
          <a:xfrm>
            <a:off x="6058" y="2348879"/>
            <a:ext cx="9144021" cy="1800201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planetas </a:t>
            </a: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terrestres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Massa:  </a:t>
            </a: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&gt;10 M</a:t>
            </a:r>
            <a:r>
              <a:rPr lang="pt-BR" kern="0" baseline="-25000" dirty="0" smtClean="0">
                <a:solidFill>
                  <a:schemeClr val="bg1"/>
                </a:solidFill>
                <a:latin typeface="Century Gothic" pitchFamily="34" charset="0"/>
              </a:rPr>
              <a:t>t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endParaRPr lang="pt-BR" b="0" kern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6548307"/>
            <a:ext cx="2505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Crédito da imagem: NASA</a:t>
            </a:r>
            <a:endParaRPr lang="pt-BR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76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Métodos de detecção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3568" y="548680"/>
            <a:ext cx="7772400" cy="1470025"/>
          </a:xfrm>
          <a:noFill/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Algumas Técnicas:</a:t>
            </a: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6400800" cy="36004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Velocidade radial</a:t>
            </a:r>
          </a:p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Trânsito</a:t>
            </a:r>
          </a:p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dirty="0" err="1" smtClean="0">
                <a:solidFill>
                  <a:srgbClr val="FFC000"/>
                </a:solidFill>
                <a:latin typeface="Century Gothic" pitchFamily="34" charset="0"/>
              </a:rPr>
              <a:t>Imageamento</a:t>
            </a: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Simulador: efeito Doppler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Crédito: Universidade de Nebraska-Lincoln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87C77-B3D2-4F25-BA53-DE448FCEF32B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Imagem 2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t="2095" r="15150" b="935"/>
          <a:stretch/>
        </p:blipFill>
        <p:spPr>
          <a:xfrm>
            <a:off x="3420000" y="2276872"/>
            <a:ext cx="2304000" cy="23040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640497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Os primeiros</a:t>
            </a:r>
          </a:p>
        </p:txBody>
      </p:sp>
    </p:spTree>
    <p:extLst>
      <p:ext uri="{BB962C8B-B14F-4D97-AF65-F5344CB8AC3E}">
        <p14:creationId xmlns:p14="http://schemas.microsoft.com/office/powerpoint/2010/main" val="2580259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Espectro de absorção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36912"/>
            <a:ext cx="7488832" cy="1698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Fonte da imagem: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Silva, A. L., Radioastronomia, um texto introdutório. </a:t>
            </a:r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87C77-B3D2-4F25-BA53-DE448FCEF32B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759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>
            <a:grpSpLocks noChangeAspect="1"/>
          </p:cNvGrpSpPr>
          <p:nvPr/>
        </p:nvGrpSpPr>
        <p:grpSpPr>
          <a:xfrm>
            <a:off x="6572488" y="3400864"/>
            <a:ext cx="648000" cy="648072"/>
            <a:chOff x="2435808" y="2521530"/>
            <a:chExt cx="1476000" cy="1476000"/>
          </a:xfrm>
          <a:gradFill>
            <a:gsLst>
              <a:gs pos="40000">
                <a:srgbClr val="480000"/>
              </a:gs>
              <a:gs pos="61000">
                <a:srgbClr val="C00000"/>
              </a:gs>
            </a:gsLst>
            <a:lin ang="10800000" scaled="1"/>
          </a:gradFill>
        </p:grpSpPr>
        <p:sp>
          <p:nvSpPr>
            <p:cNvPr id="8" name="Elipse 7"/>
            <p:cNvSpPr>
              <a:spLocks noChangeAspect="1"/>
            </p:cNvSpPr>
            <p:nvPr/>
          </p:nvSpPr>
          <p:spPr bwMode="auto">
            <a:xfrm>
              <a:off x="2435808" y="2521530"/>
              <a:ext cx="1476000" cy="1476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" name="Elipse 8"/>
            <p:cNvSpPr>
              <a:spLocks noChangeAspect="1"/>
            </p:cNvSpPr>
            <p:nvPr/>
          </p:nvSpPr>
          <p:spPr bwMode="auto">
            <a:xfrm>
              <a:off x="2772988" y="2886248"/>
              <a:ext cx="751680" cy="75168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1778202" y="1945698"/>
            <a:ext cx="3600000" cy="3600000"/>
            <a:chOff x="2454172" y="2587564"/>
            <a:chExt cx="1476000" cy="1476000"/>
          </a:xfrm>
        </p:grpSpPr>
        <p:sp>
          <p:nvSpPr>
            <p:cNvPr id="5" name="Elipse 4"/>
            <p:cNvSpPr>
              <a:spLocks noChangeAspect="1"/>
            </p:cNvSpPr>
            <p:nvPr/>
          </p:nvSpPr>
          <p:spPr bwMode="auto">
            <a:xfrm>
              <a:off x="2454172" y="2587564"/>
              <a:ext cx="1476000" cy="1476000"/>
            </a:xfrm>
            <a:prstGeom prst="ellipse">
              <a:avLst/>
            </a:prstGeom>
            <a:gradFill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55000">
                  <a:srgbClr val="FFC000"/>
                </a:gs>
                <a:gs pos="98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" name="Elipse 5"/>
            <p:cNvSpPr>
              <a:spLocks noChangeAspect="1"/>
            </p:cNvSpPr>
            <p:nvPr/>
          </p:nvSpPr>
          <p:spPr bwMode="auto">
            <a:xfrm>
              <a:off x="2739306" y="2873371"/>
              <a:ext cx="900000" cy="900000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100000">
                  <a:srgbClr val="FFA833"/>
                </a:gs>
                <a:gs pos="65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Elipse 1"/>
          <p:cNvSpPr/>
          <p:nvPr/>
        </p:nvSpPr>
        <p:spPr bwMode="auto">
          <a:xfrm>
            <a:off x="1844204" y="1320799"/>
            <a:ext cx="4996108" cy="4851401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3522894" y="2927683"/>
            <a:ext cx="1625170" cy="1628275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12968" cy="792088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Centro de Massa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272719" y="1661899"/>
            <a:ext cx="2515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0" dirty="0" smtClean="0">
                <a:solidFill>
                  <a:srgbClr val="FFC000"/>
                </a:solidFill>
                <a:latin typeface="Century Gothic" panose="020B0502020202020204" pitchFamily="34" charset="0"/>
                <a:cs typeface="Times New Roman" pitchFamily="18" charset="0"/>
              </a:rPr>
              <a:t>Estrela</a:t>
            </a:r>
            <a:endParaRPr lang="pt-BR" sz="4800" b="0" dirty="0">
              <a:solidFill>
                <a:srgbClr val="FFC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508104" y="2525995"/>
            <a:ext cx="2767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0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itchFamily="18" charset="0"/>
              </a:rPr>
              <a:t>planeta</a:t>
            </a:r>
            <a:endParaRPr lang="pt-BR" sz="4800" b="0" dirty="0">
              <a:solidFill>
                <a:srgbClr val="C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4272922" y="3661650"/>
            <a:ext cx="144016" cy="144016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3871155" y="3767163"/>
            <a:ext cx="1031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CM</a:t>
            </a:r>
            <a:endParaRPr lang="pt-BR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-3790" y="6545665"/>
            <a:ext cx="91477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Crédito: André Luiz da Silva CDA/CDCC/USP</a:t>
            </a:r>
          </a:p>
        </p:txBody>
      </p:sp>
    </p:spTree>
    <p:extLst>
      <p:ext uri="{BB962C8B-B14F-4D97-AF65-F5344CB8AC3E}">
        <p14:creationId xmlns:p14="http://schemas.microsoft.com/office/powerpoint/2010/main" val="3736557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00046 C -0.00712 0.19537 -0.12761 0.35532 -0.27691 0.35532 C -0.42795 0.35532 -0.55052 0.19537 -0.55052 0.00046 C -0.55052 -0.19422 -0.42795 -0.35162 -0.27691 -0.35162 C -0.12761 -0.35162 -0.00712 -0.19422 -0.00712 0.00046 Z " pathEditMode="relative" rAng="5400000" ptsTypes="AAAAA">
                                      <p:cBhvr>
                                        <p:cTn id="21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13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0092 C -0.0059 0.06413 0.03368 0.11713 0.08229 0.11713 C 0.13073 0.11713 0.17049 0.06413 0.17049 -0.00092 C 0.17049 -0.0662 0.13073 -0.11851 0.08229 -0.11851 C 0.03368 -0.11851 -0.0059 -0.0662 -0.0059 -0.00092 Z " pathEditMode="relative" rAng="5400000" ptsTypes="AAAAA">
                                      <p:cBhvr>
                                        <p:cTn id="25" dur="10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/>
      <p:bldP spid="13" grpId="0"/>
      <p:bldP spid="20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3568" y="44624"/>
            <a:ext cx="7772400" cy="1470025"/>
          </a:xfrm>
          <a:noFill/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Simulador: método da velocidade radial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Crédito: Universidade de Nebraska-Lincoln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Imagem 4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26577" t="7350" r="26173" b="7601"/>
          <a:stretch/>
        </p:blipFill>
        <p:spPr>
          <a:xfrm>
            <a:off x="3310744" y="2152868"/>
            <a:ext cx="2520280" cy="2551784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256984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4462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Método do trânsito</a:t>
            </a:r>
          </a:p>
        </p:txBody>
      </p:sp>
      <p:pic>
        <p:nvPicPr>
          <p:cNvPr id="2" name="Imagem 1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3279" r="42624" b="4744"/>
          <a:stretch/>
        </p:blipFill>
        <p:spPr>
          <a:xfrm>
            <a:off x="3308512" y="2204864"/>
            <a:ext cx="2522512" cy="2499788"/>
          </a:xfrm>
          <a:prstGeom prst="rect">
            <a:avLst/>
          </a:prstGeom>
          <a:ln w="31750">
            <a:solidFill>
              <a:srgbClr val="FFC000"/>
            </a:solidFill>
          </a:ln>
        </p:spPr>
      </p:pic>
      <p:sp>
        <p:nvSpPr>
          <p:cNvPr id="7" name="Retângulo 6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Crédito: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45" y="374639"/>
            <a:ext cx="9150889" cy="6108721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44624"/>
            <a:ext cx="7772400" cy="69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Método do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itchFamily="34" charset="0"/>
              </a:rPr>
              <a:t>imageamento</a:t>
            </a:r>
            <a:endParaRPr lang="pt-BR" sz="4000" kern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</a:t>
            </a:r>
            <a:r>
              <a:rPr lang="pt-BR" sz="1200" dirty="0">
                <a:solidFill>
                  <a:srgbClr val="FFC000"/>
                </a:solidFill>
                <a:latin typeface="Century Gothic" panose="020B0502020202020204" pitchFamily="34" charset="0"/>
              </a:rPr>
              <a:t>: NASA, ESA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Subtítulo 8"/>
          <p:cNvSpPr txBox="1">
            <a:spLocks/>
          </p:cNvSpPr>
          <p:nvPr/>
        </p:nvSpPr>
        <p:spPr bwMode="auto">
          <a:xfrm>
            <a:off x="467544" y="3212976"/>
            <a:ext cx="64008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2008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coronógrafo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err="1" smtClean="0">
                <a:solidFill>
                  <a:srgbClr val="FFC000"/>
                </a:solidFill>
                <a:latin typeface="Century Gothic" pitchFamily="34" charset="0"/>
              </a:rPr>
              <a:t>Fomalhaut</a:t>
            </a: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:</a:t>
            </a:r>
            <a:r>
              <a:rPr lang="pt-BR" kern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25 </a:t>
            </a:r>
            <a:r>
              <a:rPr lang="pt-BR" kern="0" dirty="0" err="1" smtClean="0">
                <a:solidFill>
                  <a:schemeClr val="bg1"/>
                </a:solidFill>
                <a:latin typeface="Century Gothic" pitchFamily="34" charset="0"/>
              </a:rPr>
              <a:t>a.l</a:t>
            </a: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endParaRPr lang="pt-BR" kern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56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5183" r="3962" b="4343"/>
          <a:stretch/>
        </p:blipFill>
        <p:spPr>
          <a:xfrm>
            <a:off x="1763687" y="870579"/>
            <a:ext cx="5688633" cy="5726773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3568" y="44624"/>
            <a:ext cx="7772400" cy="69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Método do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itchFamily="34" charset="0"/>
              </a:rPr>
              <a:t>imageamento</a:t>
            </a:r>
            <a:endParaRPr lang="pt-BR" sz="4000" kern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</a:t>
            </a:r>
            <a:r>
              <a:rPr lang="pt-BR" sz="1200" dirty="0">
                <a:solidFill>
                  <a:srgbClr val="FFC000"/>
                </a:solidFill>
                <a:latin typeface="Century Gothic" panose="020B0502020202020204" pitchFamily="34" charset="0"/>
              </a:rPr>
              <a:t>: NASA, ESA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96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is artist's impression shows NASA's planet-hunting Kepler spacecraft, sporting a 95-cm (37-inch) Schmidt telescope, operating in its new mission profile called K2. Image credit: NASA Ames/JPL-Caltech/T Pyl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3"/>
          <a:stretch/>
        </p:blipFill>
        <p:spPr bwMode="auto">
          <a:xfrm>
            <a:off x="52061" y="599479"/>
            <a:ext cx="9097011" cy="624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4366" y="287687"/>
            <a:ext cx="7772400" cy="69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O telescópio Kepler</a:t>
            </a:r>
          </a:p>
        </p:txBody>
      </p:sp>
      <p:sp>
        <p:nvSpPr>
          <p:cNvPr id="5" name="Retângulo 4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</a:t>
            </a:r>
            <a:r>
              <a:rPr lang="pt-BR" sz="1200" dirty="0">
                <a:solidFill>
                  <a:srgbClr val="FFC000"/>
                </a:solidFill>
                <a:latin typeface="Century Gothic" panose="020B0502020202020204" pitchFamily="34" charset="0"/>
              </a:rPr>
              <a:t>: NASA, ESA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102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is artist's impression shows NASA's planet-hunting Kepler spacecraft, sporting a 95-cm (37-inch) Schmidt telescope, operating in its new mission profile called K2. Image credit: NASA Ames/JPL-Caltech/T Pyl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3"/>
          <a:stretch/>
        </p:blipFill>
        <p:spPr bwMode="auto">
          <a:xfrm>
            <a:off x="52061" y="599479"/>
            <a:ext cx="9097011" cy="624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4366" y="287687"/>
            <a:ext cx="7772400" cy="69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O telescópio Kepler</a:t>
            </a:r>
          </a:p>
        </p:txBody>
      </p:sp>
      <p:sp>
        <p:nvSpPr>
          <p:cNvPr id="5" name="Retângulo 4"/>
          <p:cNvSpPr/>
          <p:nvPr/>
        </p:nvSpPr>
        <p:spPr>
          <a:xfrm>
            <a:off x="35496" y="6536377"/>
            <a:ext cx="621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</a:t>
            </a:r>
            <a:r>
              <a:rPr lang="pt-BR" sz="1200" dirty="0">
                <a:solidFill>
                  <a:srgbClr val="FFC000"/>
                </a:solidFill>
                <a:latin typeface="Century Gothic" panose="020B0502020202020204" pitchFamily="34" charset="0"/>
              </a:rPr>
              <a:t>: NASA, ESA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Subtítulo 8"/>
          <p:cNvSpPr txBox="1">
            <a:spLocks/>
          </p:cNvSpPr>
          <p:nvPr/>
        </p:nvSpPr>
        <p:spPr bwMode="auto">
          <a:xfrm>
            <a:off x="52060" y="1490324"/>
            <a:ext cx="9091939" cy="3600400"/>
          </a:xfrm>
          <a:prstGeom prst="rect">
            <a:avLst/>
          </a:prstGeom>
          <a:solidFill>
            <a:schemeClr val="tx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março </a:t>
            </a: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2009</a:t>
            </a: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-outubro </a:t>
            </a: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2018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530.506</a:t>
            </a: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 estrelas observadas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2.662</a:t>
            </a: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 planetas confirmados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endParaRPr lang="pt-BR" b="0" kern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35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103236" y="0"/>
            <a:ext cx="8964488" cy="1714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Contagem até o momento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(13/12/2018 – fonte: http://planetquest.jpl.nasa.gov/newworldsatlas)</a:t>
            </a:r>
          </a:p>
        </p:txBody>
      </p:sp>
      <p:sp>
        <p:nvSpPr>
          <p:cNvPr id="3" name="Retângulo 2"/>
          <p:cNvSpPr/>
          <p:nvPr/>
        </p:nvSpPr>
        <p:spPr>
          <a:xfrm>
            <a:off x="899592" y="1908696"/>
            <a:ext cx="68407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800" dirty="0" err="1" smtClean="0">
                <a:solidFill>
                  <a:srgbClr val="FFC000"/>
                </a:solidFill>
                <a:latin typeface="Century Gothic" pitchFamily="34" charset="0"/>
              </a:rPr>
              <a:t>Exoplanetas</a:t>
            </a:r>
            <a:r>
              <a:rPr lang="pt-BR" sz="2800" dirty="0" smtClean="0">
                <a:solidFill>
                  <a:srgbClr val="FFC000"/>
                </a:solidFill>
                <a:latin typeface="Century Gothic" pitchFamily="34" charset="0"/>
              </a:rPr>
              <a:t> confirmados: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3.862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FFC000"/>
                </a:solidFill>
                <a:latin typeface="Century Gothic" pitchFamily="34" charset="0"/>
              </a:rPr>
              <a:t> Candidatos (NASA):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2.898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FFC000"/>
                </a:solidFill>
                <a:latin typeface="Century Gothic" pitchFamily="34" charset="0"/>
              </a:rPr>
              <a:t> Sistemas </a:t>
            </a:r>
            <a:r>
              <a:rPr lang="pt-BR" sz="2800" dirty="0" err="1" smtClean="0">
                <a:solidFill>
                  <a:srgbClr val="FFC000"/>
                </a:solidFill>
                <a:latin typeface="Century Gothic" pitchFamily="34" charset="0"/>
              </a:rPr>
              <a:t>exoplanetários</a:t>
            </a:r>
            <a:r>
              <a:rPr lang="pt-BR" sz="28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2.882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>
                <a:solidFill>
                  <a:srgbClr val="FFC000"/>
                </a:solidFill>
                <a:latin typeface="Century Gothic" pitchFamily="34" charset="0"/>
              </a:rPr>
              <a:t> S</a:t>
            </a:r>
            <a:r>
              <a:rPr lang="pt-BR" sz="2800" dirty="0" smtClean="0">
                <a:solidFill>
                  <a:srgbClr val="FFC000"/>
                </a:solidFill>
                <a:latin typeface="Century Gothic" pitchFamily="34" charset="0"/>
              </a:rPr>
              <a:t>imilares a Netuno: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1634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800" dirty="0" err="1" smtClean="0">
                <a:solidFill>
                  <a:srgbClr val="FFC000"/>
                </a:solidFill>
                <a:latin typeface="Century Gothic" pitchFamily="34" charset="0"/>
              </a:rPr>
              <a:t>Jovianos</a:t>
            </a:r>
            <a:r>
              <a:rPr lang="pt-BR" sz="28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1.189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800" dirty="0" err="1" smtClean="0">
                <a:solidFill>
                  <a:srgbClr val="FFC000"/>
                </a:solidFill>
                <a:latin typeface="Century Gothic" pitchFamily="34" charset="0"/>
              </a:rPr>
              <a:t>Super</a:t>
            </a:r>
            <a:r>
              <a:rPr lang="pt-BR" sz="2800" dirty="0" smtClean="0">
                <a:solidFill>
                  <a:srgbClr val="FFC000"/>
                </a:solidFill>
                <a:latin typeface="Century Gothic" pitchFamily="34" charset="0"/>
              </a:rPr>
              <a:t> terras: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870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FFC000"/>
                </a:solidFill>
                <a:latin typeface="Century Gothic" pitchFamily="34" charset="0"/>
              </a:rPr>
              <a:t> Terrestres: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152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FFC000"/>
                </a:solidFill>
                <a:latin typeface="Century Gothic" pitchFamily="34" charset="0"/>
              </a:rPr>
              <a:t>Indicações para estudo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71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24" y="27137"/>
            <a:ext cx="9224047" cy="6803726"/>
          </a:xfrm>
          <a:prstGeom prst="rect">
            <a:avLst/>
          </a:prstGeom>
        </p:spPr>
      </p:pic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1052736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primeiro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exoplaneta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548144" y="6523086"/>
            <a:ext cx="3626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400" b="0" dirty="0">
                <a:solidFill>
                  <a:srgbClr val="FFC000"/>
                </a:solidFill>
                <a:latin typeface="Century Gothic" pitchFamily="34" charset="0"/>
              </a:rPr>
              <a:t>: NASA/JPL-</a:t>
            </a:r>
            <a:r>
              <a:rPr lang="pt-BR" sz="1400" b="0" dirty="0" err="1">
                <a:solidFill>
                  <a:srgbClr val="FFC000"/>
                </a:solidFill>
                <a:latin typeface="Century Gothic" pitchFamily="34" charset="0"/>
              </a:rPr>
              <a:t>Caltech</a:t>
            </a:r>
            <a:endParaRPr lang="pt-BR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8" name="Subtítulo 3"/>
          <p:cNvSpPr txBox="1">
            <a:spLocks/>
          </p:cNvSpPr>
          <p:nvPr/>
        </p:nvSpPr>
        <p:spPr>
          <a:xfrm>
            <a:off x="35496" y="3501008"/>
            <a:ext cx="8640960" cy="2592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Orbitando o </a:t>
            </a: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pulsar</a:t>
            </a: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 PSR </a:t>
            </a:r>
            <a:r>
              <a:rPr lang="pt-BR" b="0" kern="0" dirty="0">
                <a:solidFill>
                  <a:srgbClr val="FFC000"/>
                </a:solidFill>
                <a:latin typeface="Century Gothic" pitchFamily="34" charset="0"/>
              </a:rPr>
              <a:t>1257+12 </a:t>
            </a:r>
            <a:endParaRPr lang="pt-BR" b="0" kern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Ano: </a:t>
            </a: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1992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Dois mais afastados: ~R</a:t>
            </a:r>
            <a:r>
              <a:rPr lang="pt-BR" b="0" kern="0" baseline="-25000" dirty="0" smtClean="0">
                <a:solidFill>
                  <a:srgbClr val="FFC000"/>
                </a:solidFill>
                <a:latin typeface="Century Gothic" pitchFamily="34" charset="0"/>
              </a:rPr>
              <a:t>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357382" y="1252242"/>
            <a:ext cx="23278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Concepção artística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82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496944" cy="4968552"/>
          </a:xfrm>
        </p:spPr>
        <p:txBody>
          <a:bodyPr/>
          <a:lstStyle/>
          <a:p>
            <a:pPr algn="l"/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ABCD </a:t>
            </a: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da Astronomia e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Astrofísica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, Jorge E. </a:t>
            </a:r>
            <a:r>
              <a:rPr lang="pt-BR" sz="2800" b="0" dirty="0" err="1" smtClean="0">
                <a:solidFill>
                  <a:srgbClr val="FFC000"/>
                </a:solidFill>
                <a:latin typeface="Century Gothic" pitchFamily="34" charset="0"/>
              </a:rPr>
              <a:t>Horvath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. Editora Livraria da Física, 2008.  </a:t>
            </a:r>
          </a:p>
          <a:p>
            <a:pPr algn="l"/>
            <a:endParaRPr lang="pt-BR" sz="2800" b="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Astronomia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e Astrofísica, 3ª edição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, Kepler de Oliveira e  Maria de Fátima Saraiva. Editora Livraria da Física, 2014. </a:t>
            </a:r>
            <a:r>
              <a:rPr lang="pt-BR" sz="2800" dirty="0" smtClean="0">
                <a:solidFill>
                  <a:schemeClr val="accent1"/>
                </a:solidFill>
                <a:latin typeface="Century Gothic" pitchFamily="34" charset="0"/>
                <a:hlinkClick r:id="rId2"/>
              </a:rPr>
              <a:t>link para hipertexto</a:t>
            </a:r>
            <a:endParaRPr lang="pt-BR" sz="28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endParaRPr lang="pt-BR" sz="2800" b="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Introdução </a:t>
            </a: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à Astronomia e Astrofísica</a:t>
            </a:r>
            <a:r>
              <a:rPr lang="pt-BR" sz="2800" b="0" dirty="0">
                <a:solidFill>
                  <a:srgbClr val="FFC000"/>
                </a:solidFill>
                <a:latin typeface="Century Gothic" pitchFamily="34" charset="0"/>
              </a:rPr>
              <a:t>, vários autores. Instituto Nacional de Pesquisas Espaciais, 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2018 </a:t>
            </a:r>
            <a:r>
              <a:rPr lang="pt-BR" sz="2800" b="0" dirty="0">
                <a:solidFill>
                  <a:srgbClr val="FFC000"/>
                </a:solidFill>
                <a:latin typeface="Century Gothic" pitchFamily="34" charset="0"/>
              </a:rPr>
              <a:t>–</a:t>
            </a:r>
            <a:r>
              <a:rPr lang="pt-BR" sz="2800" b="0" dirty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Century Gothic" pitchFamily="34" charset="0"/>
                <a:hlinkClick r:id="rId3"/>
              </a:rPr>
              <a:t>link para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hlinkClick r:id="rId3"/>
              </a:rPr>
              <a:t>download</a:t>
            </a:r>
            <a:endParaRPr lang="pt-BR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endParaRPr lang="pt-BR" sz="2800" b="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endParaRPr lang="pt-BR" sz="2800" b="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3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24936" cy="5472608"/>
          </a:xfrm>
        </p:spPr>
        <p:txBody>
          <a:bodyPr/>
          <a:lstStyle/>
          <a:p>
            <a:pPr algn="l"/>
            <a:endParaRPr lang="pt-BR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endParaRPr lang="pt-BR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O céu que nos envolve: Introdução à Astronomia para Educadores e Iniciantes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, </a:t>
            </a:r>
            <a:r>
              <a:rPr lang="pt-BR" sz="2800" b="0" dirty="0" err="1" smtClean="0">
                <a:solidFill>
                  <a:srgbClr val="FFC000"/>
                </a:solidFill>
                <a:latin typeface="Century Gothic" pitchFamily="34" charset="0"/>
              </a:rPr>
              <a:t>Enos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800" b="0" dirty="0" err="1" smtClean="0">
                <a:solidFill>
                  <a:srgbClr val="FFC000"/>
                </a:solidFill>
                <a:latin typeface="Century Gothic" pitchFamily="34" charset="0"/>
              </a:rPr>
              <a:t>Picazzio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(editor). Editora </a:t>
            </a:r>
            <a:r>
              <a:rPr lang="pt-BR" sz="2800" b="0" dirty="0" err="1" smtClean="0">
                <a:solidFill>
                  <a:srgbClr val="FFC000"/>
                </a:solidFill>
                <a:latin typeface="Century Gothic" pitchFamily="34" charset="0"/>
              </a:rPr>
              <a:t>Odisseus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/CNPq, 2011. –</a:t>
            </a:r>
            <a:r>
              <a:rPr lang="pt-BR" sz="28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hlinkClick r:id="rId2"/>
              </a:rPr>
              <a:t>link para download</a:t>
            </a:r>
            <a:endParaRPr lang="pt-BR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71450" indent="-171450" algn="l"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pt-BR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171450" indent="-171450" algn="l"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pt-BR" sz="1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Site do Observatório Dietrich </a:t>
            </a: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hlinkClick r:id="rId3"/>
              </a:rPr>
              <a:t>www.cdcc.usp.br/cda</a:t>
            </a:r>
            <a:endParaRPr lang="pt-BR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pt-BR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Site do IAG-USP: </a:t>
            </a:r>
          </a:p>
          <a:p>
            <a:pPr algn="l">
              <a:buClr>
                <a:srgbClr val="FFC000"/>
              </a:buClr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    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  <a:hlinkClick r:id="rId4"/>
              </a:rPr>
              <a:t>www.iag.usp.br/astronomia/</a:t>
            </a:r>
            <a:endParaRPr lang="pt-BR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</a:pPr>
            <a:endParaRPr lang="pt-BR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buClr>
                <a:schemeClr val="bg1"/>
              </a:buClr>
            </a:pPr>
            <a:endParaRPr lang="pt-BR" sz="2800" b="0" i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66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8496944" cy="6480720"/>
          </a:xfrm>
        </p:spPr>
        <p:txBody>
          <a:bodyPr/>
          <a:lstStyle/>
          <a:p>
            <a:pPr algn="l"/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Em Inglês:</a:t>
            </a:r>
          </a:p>
          <a:p>
            <a:pPr algn="l"/>
            <a:endParaRPr lang="pt-BR" sz="280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</a:rPr>
              <a:t>Astronomy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</a:rPr>
              <a:t>Today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 (8th. ed.)</a:t>
            </a:r>
            <a:r>
              <a:rPr lang="pt-BR" sz="2800" dirty="0" smtClean="0">
                <a:solidFill>
                  <a:srgbClr val="FFC000"/>
                </a:solidFill>
                <a:latin typeface="Century Gothic" pitchFamily="34" charset="0"/>
              </a:rPr>
              <a:t>,</a:t>
            </a:r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Eric </a:t>
            </a:r>
            <a:r>
              <a:rPr lang="pt-BR" sz="2800" b="0" dirty="0" err="1" smtClean="0">
                <a:solidFill>
                  <a:srgbClr val="FFC000"/>
                </a:solidFill>
                <a:latin typeface="Century Gothic" pitchFamily="34" charset="0"/>
              </a:rPr>
              <a:t>Chaisson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 </a:t>
            </a:r>
            <a:r>
              <a:rPr lang="pt-BR" sz="2800" b="0" dirty="0" err="1" smtClean="0">
                <a:solidFill>
                  <a:srgbClr val="FFC000"/>
                </a:solidFill>
                <a:latin typeface="Century Gothic" pitchFamily="34" charset="0"/>
              </a:rPr>
              <a:t>and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Steve </a:t>
            </a:r>
            <a:r>
              <a:rPr lang="pt-BR" sz="2800" b="0" dirty="0" err="1" smtClean="0">
                <a:solidFill>
                  <a:srgbClr val="FFC000"/>
                </a:solidFill>
                <a:latin typeface="Century Gothic" pitchFamily="34" charset="0"/>
              </a:rPr>
              <a:t>McMillan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. Pearson, 2014.</a:t>
            </a:r>
          </a:p>
          <a:p>
            <a:pPr marL="285750" indent="-285750" algn="l"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pt-BR" sz="1600" b="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</a:rPr>
              <a:t>Foundations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</a:rPr>
              <a:t>of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</a:rPr>
              <a:t>Astronomy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 (13th. </a:t>
            </a: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ed</a:t>
            </a:r>
            <a:r>
              <a:rPr lang="pt-BR" sz="2800" dirty="0">
                <a:solidFill>
                  <a:srgbClr val="FFC000"/>
                </a:solidFill>
                <a:latin typeface="Century Gothic" pitchFamily="34" charset="0"/>
              </a:rPr>
              <a:t>.)</a:t>
            </a:r>
            <a:r>
              <a:rPr lang="pt-BR" sz="2800" b="0" dirty="0">
                <a:solidFill>
                  <a:srgbClr val="FFC000"/>
                </a:solidFill>
                <a:latin typeface="Century Gothic" pitchFamily="34" charset="0"/>
              </a:rPr>
              <a:t>, Michael A. Seeds </a:t>
            </a:r>
            <a:r>
              <a:rPr lang="pt-BR" sz="2800" b="0" dirty="0" err="1">
                <a:solidFill>
                  <a:srgbClr val="FFC000"/>
                </a:solidFill>
                <a:latin typeface="Century Gothic" pitchFamily="34" charset="0"/>
              </a:rPr>
              <a:t>and</a:t>
            </a:r>
            <a:r>
              <a:rPr lang="pt-BR" sz="2800" b="0" dirty="0">
                <a:solidFill>
                  <a:srgbClr val="FFC000"/>
                </a:solidFill>
                <a:latin typeface="Century Gothic" pitchFamily="34" charset="0"/>
              </a:rPr>
              <a:t> Dana E. </a:t>
            </a:r>
            <a:r>
              <a:rPr lang="pt-BR" sz="2800" b="0" dirty="0" err="1" smtClean="0">
                <a:solidFill>
                  <a:srgbClr val="FFC000"/>
                </a:solidFill>
                <a:latin typeface="Century Gothic" pitchFamily="34" charset="0"/>
              </a:rPr>
              <a:t>Backman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. </a:t>
            </a:r>
            <a:r>
              <a:rPr lang="pt-BR" sz="2800" b="0" dirty="0" err="1" smtClean="0">
                <a:solidFill>
                  <a:srgbClr val="FFC000"/>
                </a:solidFill>
                <a:latin typeface="Century Gothic" pitchFamily="34" charset="0"/>
              </a:rPr>
              <a:t>Cengage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Learning, 2016</a:t>
            </a:r>
          </a:p>
          <a:p>
            <a:pPr marL="285750" indent="-285750" algn="l"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pt-BR" sz="1600" b="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The </a:t>
            </a: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</a:rPr>
              <a:t>Cosmic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 Perspective (8th. ed.)</a:t>
            </a: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, Jeffrey Bennet et al. Pearson, 2016.</a:t>
            </a:r>
          </a:p>
          <a:p>
            <a:pPr algn="l"/>
            <a:endParaRPr lang="pt-BR" sz="1600" b="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l"/>
            <a:endParaRPr lang="pt-BR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55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8280920" cy="5256584"/>
          </a:xfrm>
        </p:spPr>
        <p:txBody>
          <a:bodyPr/>
          <a:lstStyle/>
          <a:p>
            <a:pPr algn="l">
              <a:buClr>
                <a:srgbClr val="FFC000"/>
              </a:buClr>
              <a:buFont typeface="Courier New" pitchFamily="49" charset="0"/>
              <a:buChar char="o"/>
            </a:pPr>
            <a:endParaRPr lang="pt-BR" sz="2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Courier New" pitchFamily="49" charset="0"/>
              <a:buChar char="o"/>
            </a:pPr>
            <a:endParaRPr lang="pt-BR" sz="2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Courier New" pitchFamily="49" charset="0"/>
              <a:buChar char="o"/>
            </a:pPr>
            <a:endParaRPr lang="pt-BR" sz="24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1340768"/>
            <a:ext cx="81324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sz="3200" dirty="0">
                <a:solidFill>
                  <a:srgbClr val="FFC000"/>
                </a:solidFill>
                <a:latin typeface="Century Gothic" pitchFamily="34" charset="0"/>
                <a:hlinkClick r:id="rId3"/>
              </a:rPr>
              <a:t>https://solarsystem.nasa.gov/planets/overview/</a:t>
            </a:r>
          </a:p>
          <a:p>
            <a:pPr marL="457200" indent="-457200" algn="l">
              <a:lnSpc>
                <a:spcPct val="20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  <a:hlinkClick r:id="rId3"/>
              </a:rPr>
              <a:t>http</a:t>
            </a:r>
            <a:r>
              <a:rPr lang="pt-BR" sz="3200" dirty="0">
                <a:solidFill>
                  <a:srgbClr val="FFC000"/>
                </a:solidFill>
                <a:latin typeface="Century Gothic" pitchFamily="34" charset="0"/>
                <a:hlinkClick r:id="rId3"/>
              </a:rPr>
              <a:t>://planetquest.jpl.nasa.gov</a:t>
            </a:r>
            <a:endParaRPr lang="pt-BR" sz="3200" baseline="-25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lnSpc>
                <a:spcPct val="200000"/>
              </a:lnSpc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www.space.com</a:t>
            </a:r>
            <a:endParaRPr lang="pt-BR" sz="32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lnSpc>
                <a:spcPct val="200000"/>
              </a:lnSpc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  <a:hlinkClick r:id="rId5"/>
              </a:rPr>
              <a:t>www.universetoday.com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6" y="908720"/>
            <a:ext cx="9146790" cy="6097860"/>
          </a:xfrm>
          <a:prstGeom prst="rect">
            <a:avLst/>
          </a:prstGeom>
        </p:spPr>
      </p:pic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90872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1º em Estrela SP</a:t>
            </a:r>
          </a:p>
        </p:txBody>
      </p:sp>
      <p:sp>
        <p:nvSpPr>
          <p:cNvPr id="7" name="Retângulo 6"/>
          <p:cNvSpPr/>
          <p:nvPr/>
        </p:nvSpPr>
        <p:spPr>
          <a:xfrm>
            <a:off x="5803837" y="6585628"/>
            <a:ext cx="3139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Century Gothic" pitchFamily="34" charset="0"/>
              </a:rPr>
              <a:t>Crédito da imagem</a:t>
            </a:r>
            <a:r>
              <a:rPr lang="pt-BR" sz="1200" dirty="0">
                <a:solidFill>
                  <a:schemeClr val="tx1"/>
                </a:solidFill>
                <a:latin typeface="Century Gothic" pitchFamily="34" charset="0"/>
              </a:rPr>
              <a:t>: NASA/JPL-</a:t>
            </a:r>
            <a:r>
              <a:rPr lang="pt-BR" sz="1200" dirty="0" err="1">
                <a:solidFill>
                  <a:schemeClr val="tx1"/>
                </a:solidFill>
                <a:latin typeface="Century Gothic" pitchFamily="34" charset="0"/>
              </a:rPr>
              <a:t>Caltech</a:t>
            </a:r>
            <a:endParaRPr lang="pt-BR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ubtítulo 3"/>
          <p:cNvSpPr txBox="1">
            <a:spLocks/>
          </p:cNvSpPr>
          <p:nvPr/>
        </p:nvSpPr>
        <p:spPr>
          <a:xfrm>
            <a:off x="748601" y="3694212"/>
            <a:ext cx="6624736" cy="331236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Orbitando a </a:t>
            </a: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estrela</a:t>
            </a: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kern="0" dirty="0" smtClean="0">
                <a:latin typeface="Century Gothic" pitchFamily="34" charset="0"/>
              </a:rPr>
              <a:t>51 </a:t>
            </a:r>
            <a:r>
              <a:rPr lang="pt-BR" kern="0" dirty="0" err="1" smtClean="0">
                <a:latin typeface="Century Gothic" pitchFamily="34" charset="0"/>
              </a:rPr>
              <a:t>Pegasi</a:t>
            </a:r>
            <a:endParaRPr lang="pt-BR" kern="0" dirty="0" smtClean="0">
              <a:latin typeface="Century Gothic" pitchFamily="34" charset="0"/>
            </a:endParaRP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Ano: </a:t>
            </a: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1995</a:t>
            </a: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51 </a:t>
            </a:r>
            <a:r>
              <a:rPr lang="pt-BR" b="0" kern="0" dirty="0" err="1" smtClean="0">
                <a:solidFill>
                  <a:srgbClr val="FFC000"/>
                </a:solidFill>
                <a:latin typeface="Century Gothic" pitchFamily="34" charset="0"/>
              </a:rPr>
              <a:t>Pegasi</a:t>
            </a: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b</a:t>
            </a:r>
          </a:p>
          <a:p>
            <a:pPr marL="457200" indent="-457200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Júpiter Quente</a:t>
            </a:r>
            <a:endParaRPr lang="pt-BR" b="0" kern="0" baseline="-25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endParaRPr lang="pt-BR" b="0" kern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1252242"/>
            <a:ext cx="23278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Concepção artística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80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095054" cy="126876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1º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multi-exoplanetário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 de SP</a:t>
            </a:r>
          </a:p>
        </p:txBody>
      </p:sp>
      <p:sp>
        <p:nvSpPr>
          <p:cNvPr id="7" name="Retângulo 6"/>
          <p:cNvSpPr/>
          <p:nvPr/>
        </p:nvSpPr>
        <p:spPr>
          <a:xfrm>
            <a:off x="5468741" y="6494188"/>
            <a:ext cx="3626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0" dirty="0" smtClean="0">
                <a:solidFill>
                  <a:schemeClr val="tx1"/>
                </a:solidFill>
                <a:latin typeface="Century Gothic" pitchFamily="34" charset="0"/>
              </a:rPr>
              <a:t>Crédito da imagem</a:t>
            </a:r>
            <a:r>
              <a:rPr lang="pt-BR" sz="1400" b="0" dirty="0">
                <a:solidFill>
                  <a:schemeClr val="tx1"/>
                </a:solidFill>
                <a:latin typeface="Century Gothic" pitchFamily="34" charset="0"/>
              </a:rPr>
              <a:t>: NASA/JPL-</a:t>
            </a:r>
            <a:r>
              <a:rPr lang="pt-BR" sz="1400" b="0" dirty="0" err="1">
                <a:solidFill>
                  <a:schemeClr val="tx1"/>
                </a:solidFill>
                <a:latin typeface="Century Gothic" pitchFamily="34" charset="0"/>
              </a:rPr>
              <a:t>Caltech</a:t>
            </a:r>
            <a:endParaRPr lang="pt-BR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ubtítulo 3"/>
          <p:cNvSpPr txBox="1">
            <a:spLocks/>
          </p:cNvSpPr>
          <p:nvPr/>
        </p:nvSpPr>
        <p:spPr>
          <a:xfrm>
            <a:off x="827584" y="3284984"/>
            <a:ext cx="6624736" cy="331236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err="1" smtClean="0">
                <a:solidFill>
                  <a:srgbClr val="FFC000"/>
                </a:solidFill>
                <a:latin typeface="Century Gothic" pitchFamily="34" charset="0"/>
              </a:rPr>
              <a:t>Upsilon</a:t>
            </a: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b="0" kern="0" dirty="0" err="1" smtClean="0">
                <a:solidFill>
                  <a:srgbClr val="FFC000"/>
                </a:solidFill>
                <a:latin typeface="Century Gothic" pitchFamily="34" charset="0"/>
              </a:rPr>
              <a:t>Pegasi</a:t>
            </a: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 (binária)</a:t>
            </a:r>
            <a:endParaRPr lang="pt-BR" b="0" kern="0" dirty="0" smtClean="0"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Ano: </a:t>
            </a: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1999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3 </a:t>
            </a:r>
            <a:r>
              <a:rPr lang="pt-BR" b="0" kern="0" dirty="0" err="1" smtClean="0">
                <a:solidFill>
                  <a:srgbClr val="FFC000"/>
                </a:solidFill>
                <a:latin typeface="Century Gothic" pitchFamily="34" charset="0"/>
              </a:rPr>
              <a:t>exoplanetas</a:t>
            </a: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kern="0" dirty="0" err="1" smtClean="0">
                <a:solidFill>
                  <a:schemeClr val="bg1"/>
                </a:solidFill>
                <a:latin typeface="Century Gothic" pitchFamily="34" charset="0"/>
              </a:rPr>
              <a:t>Jovianos</a:t>
            </a:r>
            <a:endParaRPr lang="pt-BR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FFC000"/>
              </a:buClr>
              <a:buNone/>
            </a:pPr>
            <a:endParaRPr lang="pt-BR" b="0" kern="0" baseline="-25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endParaRPr lang="pt-BR" b="0" kern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15111" r="-398" b="58585"/>
          <a:stretch/>
        </p:blipFill>
        <p:spPr>
          <a:xfrm>
            <a:off x="0" y="1124744"/>
            <a:ext cx="9179572" cy="158417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3153" y="6494189"/>
            <a:ext cx="72551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</a:t>
            </a:r>
            <a:r>
              <a:rPr lang="pt-BR" sz="1400" b="0" dirty="0">
                <a:solidFill>
                  <a:srgbClr val="FFC000"/>
                </a:solidFill>
                <a:latin typeface="Century Gothic" pitchFamily="34" charset="0"/>
              </a:rPr>
              <a:t>: http://www.daviddarling.info/encyclopedia/U/upsAnd.html</a:t>
            </a:r>
            <a:endParaRPr lang="pt-BR" sz="1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357382" y="2802414"/>
            <a:ext cx="23278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Concepção artística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46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viddarling.info/images2/Kepler-18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724"/>
            <a:ext cx="91440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095054" cy="126876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1º similar à Terra na ZH</a:t>
            </a:r>
          </a:p>
        </p:txBody>
      </p:sp>
      <p:sp>
        <p:nvSpPr>
          <p:cNvPr id="7" name="Retângulo 6"/>
          <p:cNvSpPr/>
          <p:nvPr/>
        </p:nvSpPr>
        <p:spPr>
          <a:xfrm>
            <a:off x="5468741" y="6494188"/>
            <a:ext cx="3626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0" dirty="0" smtClean="0">
                <a:solidFill>
                  <a:schemeClr val="tx1"/>
                </a:solidFill>
                <a:latin typeface="Century Gothic" pitchFamily="34" charset="0"/>
              </a:rPr>
              <a:t>Crédito da imagem</a:t>
            </a:r>
            <a:r>
              <a:rPr lang="pt-BR" sz="1400" b="0" dirty="0">
                <a:solidFill>
                  <a:schemeClr val="tx1"/>
                </a:solidFill>
                <a:latin typeface="Century Gothic" pitchFamily="34" charset="0"/>
              </a:rPr>
              <a:t>: NASA/JPL-</a:t>
            </a:r>
            <a:r>
              <a:rPr lang="pt-BR" sz="1400" b="0" dirty="0" err="1">
                <a:solidFill>
                  <a:schemeClr val="tx1"/>
                </a:solidFill>
                <a:latin typeface="Century Gothic" pitchFamily="34" charset="0"/>
              </a:rPr>
              <a:t>Caltech</a:t>
            </a:r>
            <a:endParaRPr lang="pt-BR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ubtítulo 3"/>
          <p:cNvSpPr txBox="1">
            <a:spLocks/>
          </p:cNvSpPr>
          <p:nvPr/>
        </p:nvSpPr>
        <p:spPr>
          <a:xfrm>
            <a:off x="2411760" y="3973907"/>
            <a:ext cx="6624736" cy="24794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Kepler 186 f</a:t>
            </a:r>
            <a:endParaRPr lang="pt-BR" b="0" kern="0" dirty="0" smtClean="0">
              <a:latin typeface="Century Gothic" pitchFamily="34" charset="0"/>
            </a:endParaRP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Ano: </a:t>
            </a: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2014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R~</a:t>
            </a: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1,1R</a:t>
            </a:r>
            <a:r>
              <a:rPr lang="pt-BR" kern="0" baseline="-25000" dirty="0" smtClean="0">
                <a:solidFill>
                  <a:schemeClr val="bg1"/>
                </a:solidFill>
                <a:latin typeface="Century Gothic" pitchFamily="34" charset="0"/>
              </a:rPr>
              <a:t>T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endParaRPr lang="pt-BR" b="0" kern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7504" y="6536377"/>
            <a:ext cx="72551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Fonte da imagem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: http://www.daviddarling.info/encyclopedia/U/upsAnd.html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492669" y="4509120"/>
            <a:ext cx="23278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Concepção artística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01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Termos ligados à pesquisa de </a:t>
            </a:r>
            <a:r>
              <a:rPr lang="pt-BR" dirty="0" err="1" smtClean="0">
                <a:solidFill>
                  <a:srgbClr val="FFC000"/>
                </a:solidFill>
                <a:latin typeface="Century Gothic" pitchFamily="34" charset="0"/>
              </a:rPr>
              <a:t>exoplanetas</a:t>
            </a: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2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547664" y="1988840"/>
            <a:ext cx="6912768" cy="3312368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sz="4000" dirty="0" smtClean="0">
                <a:solidFill>
                  <a:srgbClr val="FFC000"/>
                </a:solidFill>
                <a:latin typeface="Century Gothic" pitchFamily="34" charset="0"/>
              </a:rPr>
              <a:t>Zona de habitabilidade</a:t>
            </a:r>
          </a:p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sz="4000" dirty="0" smtClean="0">
                <a:solidFill>
                  <a:srgbClr val="FFC000"/>
                </a:solidFill>
                <a:latin typeface="Century Gothic" pitchFamily="34" charset="0"/>
              </a:rPr>
              <a:t>Júpiteres quentes</a:t>
            </a:r>
          </a:p>
          <a:p>
            <a:pPr marL="457200" indent="-457200" algn="l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pt-BR" sz="4000" dirty="0" err="1" smtClean="0">
                <a:solidFill>
                  <a:srgbClr val="FFC000"/>
                </a:solidFill>
                <a:latin typeface="Century Gothic" pitchFamily="34" charset="0"/>
              </a:rPr>
              <a:t>Super</a:t>
            </a:r>
            <a:r>
              <a:rPr lang="pt-BR" sz="4000" dirty="0" err="1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4000" dirty="0" err="1" smtClean="0">
                <a:solidFill>
                  <a:srgbClr val="FFC000"/>
                </a:solidFill>
                <a:latin typeface="Century Gothic" pitchFamily="34" charset="0"/>
              </a:rPr>
              <a:t>erras</a:t>
            </a:r>
            <a:endParaRPr lang="pt-BR" sz="40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784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2302321"/>
            <a:ext cx="9166126" cy="4583063"/>
          </a:xfrm>
          <a:prstGeom prst="rect">
            <a:avLst/>
          </a:prstGeom>
        </p:spPr>
      </p:pic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1052736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Zona de habitabilidade</a:t>
            </a:r>
          </a:p>
        </p:txBody>
      </p:sp>
      <p:sp>
        <p:nvSpPr>
          <p:cNvPr id="4" name="Subtítulo 3"/>
          <p:cNvSpPr txBox="1">
            <a:spLocks/>
          </p:cNvSpPr>
          <p:nvPr/>
        </p:nvSpPr>
        <p:spPr>
          <a:xfrm>
            <a:off x="179512" y="1124744"/>
            <a:ext cx="8640960" cy="331236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Ocorrência de água</a:t>
            </a:r>
            <a:r>
              <a:rPr lang="pt-BR" kern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líquida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Limites </a:t>
            </a: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indefinidos</a:t>
            </a:r>
            <a:r>
              <a:rPr lang="pt-BR" b="0" kern="0" dirty="0" smtClean="0">
                <a:solidFill>
                  <a:srgbClr val="FFC000"/>
                </a:solidFill>
                <a:latin typeface="Century Gothic" pitchFamily="34" charset="0"/>
              </a:rPr>
              <a:t> (outros fatores interferem)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v"/>
            </a:pPr>
            <a:endParaRPr lang="pt-BR" b="0" kern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6512" y="6559795"/>
            <a:ext cx="4297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NASA/Kepler </a:t>
            </a:r>
            <a:r>
              <a:rPr lang="pt-BR" sz="1200" dirty="0" err="1">
                <a:solidFill>
                  <a:srgbClr val="FFC000"/>
                </a:solidFill>
                <a:latin typeface="Century Gothic" pitchFamily="34" charset="0"/>
              </a:rPr>
              <a:t>Mission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/Dana Berry</a:t>
            </a:r>
          </a:p>
        </p:txBody>
      </p:sp>
    </p:spTree>
    <p:extLst>
      <p:ext uri="{BB962C8B-B14F-4D97-AF65-F5344CB8AC3E}">
        <p14:creationId xmlns:p14="http://schemas.microsoft.com/office/powerpoint/2010/main" val="3104313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44450" cap="flat" cmpd="sng" algn="ctr">
          <a:solidFill>
            <a:schemeClr val="bg1"/>
          </a:solidFill>
          <a:prstDash val="solid"/>
          <a:round/>
          <a:headEnd type="none" w="sm" len="sm"/>
          <a:tailEnd type="none" w="sm" len="sm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9241</TotalTime>
  <Words>689</Words>
  <Application>Microsoft Office PowerPoint</Application>
  <PresentationFormat>Apresentação na tela (4:3)</PresentationFormat>
  <Paragraphs>167</Paragraphs>
  <Slides>33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33</vt:i4>
      </vt:variant>
    </vt:vector>
  </HeadingPairs>
  <TitlesOfParts>
    <vt:vector size="41" baseType="lpstr">
      <vt:lpstr>Arial</vt:lpstr>
      <vt:lpstr>Century Gothic</vt:lpstr>
      <vt:lpstr>Courier New</vt:lpstr>
      <vt:lpstr>Times New Roman</vt:lpstr>
      <vt:lpstr>Wingdings</vt:lpstr>
      <vt:lpstr>Blank Presentation</vt:lpstr>
      <vt:lpstr>1_Blank Presentation</vt:lpstr>
      <vt:lpstr>2_Blank Presentation</vt:lpstr>
      <vt:lpstr>Apresentação do PowerPoint</vt:lpstr>
      <vt:lpstr>Os primeiros</vt:lpstr>
      <vt:lpstr>O primeiro exoplaneta</vt:lpstr>
      <vt:lpstr>1º em Estrela SP</vt:lpstr>
      <vt:lpstr>1º multi-exoplanetário de SP</vt:lpstr>
      <vt:lpstr>1º similar à Terra na ZH</vt:lpstr>
      <vt:lpstr>Termos ligados à pesquisa de exoplanetas</vt:lpstr>
      <vt:lpstr>Apresentação do PowerPoint</vt:lpstr>
      <vt:lpstr>Zona de habitabilidade</vt:lpstr>
      <vt:lpstr>Zona de habitabilidade</vt:lpstr>
      <vt:lpstr>Zona de habitabilidade</vt:lpstr>
      <vt:lpstr>Zona de habitabilidade</vt:lpstr>
      <vt:lpstr>Júpiteres Quentes</vt:lpstr>
      <vt:lpstr>Jupiteres Quentes</vt:lpstr>
      <vt:lpstr>Superterras</vt:lpstr>
      <vt:lpstr>Superterras</vt:lpstr>
      <vt:lpstr>Métodos de detecção</vt:lpstr>
      <vt:lpstr>Algumas Técnicas:</vt:lpstr>
      <vt:lpstr>Simulador: efeito Doppler</vt:lpstr>
      <vt:lpstr>Espectro de absorção</vt:lpstr>
      <vt:lpstr>Apresentação do PowerPoint</vt:lpstr>
      <vt:lpstr>Simulador: método da velocidade radial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Contagem até o momento  (13/12/2018 – fonte: http://planetquest.jpl.nasa.gov/newworldsatlas)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578</cp:revision>
  <cp:lastPrinted>2000-05-01T12:23:36Z</cp:lastPrinted>
  <dcterms:created xsi:type="dcterms:W3CDTF">1995-06-17T23:31:02Z</dcterms:created>
  <dcterms:modified xsi:type="dcterms:W3CDTF">2018-12-14T19:51:30Z</dcterms:modified>
</cp:coreProperties>
</file>