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2" r:id="rId6"/>
  </p:sldMasterIdLst>
  <p:notesMasterIdLst>
    <p:notesMasterId r:id="rId42"/>
  </p:notesMasterIdLst>
  <p:sldIdLst>
    <p:sldId id="256" r:id="rId7"/>
    <p:sldId id="257" r:id="rId8"/>
    <p:sldId id="258" r:id="rId9"/>
    <p:sldId id="259" r:id="rId10"/>
    <p:sldId id="260" r:id="rId11"/>
    <p:sldId id="290" r:id="rId12"/>
    <p:sldId id="262" r:id="rId13"/>
    <p:sldId id="292" r:id="rId14"/>
    <p:sldId id="294" r:id="rId15"/>
    <p:sldId id="295" r:id="rId16"/>
    <p:sldId id="296" r:id="rId17"/>
    <p:sldId id="264" r:id="rId18"/>
    <p:sldId id="265" r:id="rId19"/>
    <p:sldId id="266" r:id="rId20"/>
    <p:sldId id="267" r:id="rId21"/>
    <p:sldId id="268" r:id="rId22"/>
    <p:sldId id="297" r:id="rId23"/>
    <p:sldId id="269" r:id="rId24"/>
    <p:sldId id="298" r:id="rId25"/>
    <p:sldId id="271" r:id="rId26"/>
    <p:sldId id="272" r:id="rId27"/>
    <p:sldId id="273" r:id="rId28"/>
    <p:sldId id="274" r:id="rId29"/>
    <p:sldId id="287" r:id="rId30"/>
    <p:sldId id="288" r:id="rId31"/>
    <p:sldId id="276" r:id="rId32"/>
    <p:sldId id="277" r:id="rId33"/>
    <p:sldId id="278" r:id="rId34"/>
    <p:sldId id="279" r:id="rId35"/>
    <p:sldId id="280" r:id="rId36"/>
    <p:sldId id="281" r:id="rId37"/>
    <p:sldId id="282" r:id="rId38"/>
    <p:sldId id="284" r:id="rId39"/>
    <p:sldId id="285" r:id="rId40"/>
    <p:sldId id="286" r:id="rId41"/>
  </p:sldIdLst>
  <p:sldSz cx="9144000" cy="6858000" type="screen4x3"/>
  <p:notesSz cx="68580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PlaceHolder 1"/>
          <p:cNvSpPr>
            <a:spLocks noGrp="1"/>
          </p:cNvSpPr>
          <p:nvPr>
            <p:ph type="body"/>
          </p:nvPr>
        </p:nvSpPr>
        <p:spPr>
          <a:xfrm>
            <a:off x="756000" y="5078520"/>
            <a:ext cx="6047640" cy="4811040"/>
          </a:xfrm>
          <a:prstGeom prst="rect">
            <a:avLst/>
          </a:prstGeom>
        </p:spPr>
        <p:txBody>
          <a:bodyPr lIns="0" tIns="0" rIns="0" bIns="0"/>
          <a:lstStyle/>
          <a:p>
            <a:r>
              <a:rPr lang="pt-BR" sz="2000" b="0" strike="noStrike" spc="-1">
                <a:solidFill>
                  <a:srgbClr val="000000"/>
                </a:solidFill>
                <a:uFill>
                  <a:solidFill>
                    <a:srgbClr val="FFFFFF"/>
                  </a:solidFill>
                </a:uFill>
                <a:latin typeface="Arial"/>
              </a:rPr>
              <a:t>Clique para editar o formato de notas</a:t>
            </a:r>
          </a:p>
        </p:txBody>
      </p:sp>
      <p:sp>
        <p:nvSpPr>
          <p:cNvPr id="158" name="PlaceHolder 2"/>
          <p:cNvSpPr>
            <a:spLocks noGrp="1"/>
          </p:cNvSpPr>
          <p:nvPr>
            <p:ph type="hdr"/>
          </p:nvPr>
        </p:nvSpPr>
        <p:spPr>
          <a:xfrm>
            <a:off x="0" y="0"/>
            <a:ext cx="3280680" cy="534240"/>
          </a:xfrm>
          <a:prstGeom prst="rect">
            <a:avLst/>
          </a:prstGeom>
        </p:spPr>
        <p:txBody>
          <a:bodyPr lIns="0" tIns="0" rIns="0" bIns="0"/>
          <a:lstStyle/>
          <a:p>
            <a:r>
              <a:rPr lang="pt-BR" sz="1400" b="0" strike="noStrike" spc="-1">
                <a:solidFill>
                  <a:srgbClr val="000000"/>
                </a:solidFill>
                <a:uFill>
                  <a:solidFill>
                    <a:srgbClr val="FFFFFF"/>
                  </a:solidFill>
                </a:uFill>
                <a:latin typeface="Times New Roman"/>
              </a:rPr>
              <a:t>&lt;cabeçalho&gt;</a:t>
            </a:r>
          </a:p>
        </p:txBody>
      </p:sp>
      <p:sp>
        <p:nvSpPr>
          <p:cNvPr id="159" name="PlaceHolder 3"/>
          <p:cNvSpPr>
            <a:spLocks noGrp="1"/>
          </p:cNvSpPr>
          <p:nvPr>
            <p:ph type="dt"/>
          </p:nvPr>
        </p:nvSpPr>
        <p:spPr>
          <a:xfrm>
            <a:off x="4278960" y="0"/>
            <a:ext cx="3280680" cy="534240"/>
          </a:xfrm>
          <a:prstGeom prst="rect">
            <a:avLst/>
          </a:prstGeom>
        </p:spPr>
        <p:txBody>
          <a:bodyPr lIns="0" tIns="0" rIns="0" bIns="0"/>
          <a:lstStyle/>
          <a:p>
            <a:pPr algn="r"/>
            <a:r>
              <a:rPr lang="pt-BR" sz="1400" b="0" strike="noStrike" spc="-1">
                <a:solidFill>
                  <a:srgbClr val="000000"/>
                </a:solidFill>
                <a:uFill>
                  <a:solidFill>
                    <a:srgbClr val="FFFFFF"/>
                  </a:solidFill>
                </a:uFill>
                <a:latin typeface="Times New Roman"/>
              </a:rPr>
              <a:t>&lt;data/hora&gt;</a:t>
            </a:r>
          </a:p>
        </p:txBody>
      </p:sp>
      <p:sp>
        <p:nvSpPr>
          <p:cNvPr id="160" name="PlaceHolder 4"/>
          <p:cNvSpPr>
            <a:spLocks noGrp="1"/>
          </p:cNvSpPr>
          <p:nvPr>
            <p:ph type="ftr"/>
          </p:nvPr>
        </p:nvSpPr>
        <p:spPr>
          <a:xfrm>
            <a:off x="0" y="10157400"/>
            <a:ext cx="3280680" cy="534240"/>
          </a:xfrm>
          <a:prstGeom prst="rect">
            <a:avLst/>
          </a:prstGeom>
        </p:spPr>
        <p:txBody>
          <a:bodyPr lIns="0" tIns="0" rIns="0" bIns="0" anchor="b"/>
          <a:lstStyle/>
          <a:p>
            <a:r>
              <a:rPr lang="pt-BR" sz="1400" b="0" strike="noStrike" spc="-1">
                <a:solidFill>
                  <a:srgbClr val="000000"/>
                </a:solidFill>
                <a:uFill>
                  <a:solidFill>
                    <a:srgbClr val="FFFFFF"/>
                  </a:solidFill>
                </a:uFill>
                <a:latin typeface="Times New Roman"/>
              </a:rPr>
              <a:t>&lt;rodapé&gt;</a:t>
            </a:r>
          </a:p>
        </p:txBody>
      </p:sp>
      <p:sp>
        <p:nvSpPr>
          <p:cNvPr id="161" name="PlaceHolder 5"/>
          <p:cNvSpPr>
            <a:spLocks noGrp="1"/>
          </p:cNvSpPr>
          <p:nvPr>
            <p:ph type="sldNum"/>
          </p:nvPr>
        </p:nvSpPr>
        <p:spPr>
          <a:xfrm>
            <a:off x="4278960" y="10157400"/>
            <a:ext cx="3280680" cy="534240"/>
          </a:xfrm>
          <a:prstGeom prst="rect">
            <a:avLst/>
          </a:prstGeom>
        </p:spPr>
        <p:txBody>
          <a:bodyPr lIns="0" tIns="0" rIns="0" bIns="0" anchor="b"/>
          <a:lstStyle/>
          <a:p>
            <a:pPr algn="r"/>
            <a:fld id="{C2918220-1598-4827-8A35-F53923D14783}" type="slidenum">
              <a:rPr lang="pt-BR" sz="1400" b="0" strike="noStrike" spc="-1">
                <a:solidFill>
                  <a:srgbClr val="000000"/>
                </a:solidFill>
                <a:uFill>
                  <a:solidFill>
                    <a:srgbClr val="FFFFFF"/>
                  </a:solidFill>
                </a:uFill>
                <a:latin typeface="Times New Roman"/>
              </a:rPr>
              <a:pPr algn="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3010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3822AD90-A5D7-4600-ABD1-D756DAAE690F}" type="slidenum">
              <a:rPr lang="pt-BR" sz="1000" b="0" i="1" strike="noStrike" spc="-1">
                <a:solidFill>
                  <a:srgbClr val="000000"/>
                </a:solidFill>
                <a:uFill>
                  <a:solidFill>
                    <a:srgbClr val="FFFFFF"/>
                  </a:solidFill>
                </a:uFill>
                <a:latin typeface="Arial"/>
              </a:rPr>
              <a:pPr algn="r">
                <a:lnSpc>
                  <a:spcPct val="100000"/>
                </a:lnSpc>
              </a:pPr>
              <a:t>1</a:t>
            </a:fld>
            <a:endParaRPr lang="pt-BR" sz="1400" b="0" strike="noStrike" spc="-1">
              <a:solidFill>
                <a:srgbClr val="000000"/>
              </a:solidFill>
              <a:uFill>
                <a:solidFill>
                  <a:srgbClr val="FFFFFF"/>
                </a:solidFill>
              </a:uFill>
              <a:latin typeface="Times New Roman"/>
            </a:endParaRPr>
          </a:p>
        </p:txBody>
      </p:sp>
      <p:sp>
        <p:nvSpPr>
          <p:cNvPr id="359" name="CustomShape 2"/>
          <p:cNvSpPr/>
          <p:nvPr/>
        </p:nvSpPr>
        <p:spPr>
          <a:xfrm>
            <a:off x="1190520" y="835200"/>
            <a:ext cx="4476240" cy="30063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60" name="PlaceHolder 3"/>
          <p:cNvSpPr>
            <a:spLocks noGrp="1"/>
          </p:cNvSpPr>
          <p:nvPr>
            <p:ph type="body"/>
          </p:nvPr>
        </p:nvSpPr>
        <p:spPr>
          <a:xfrm>
            <a:off x="1062000" y="4132440"/>
            <a:ext cx="4735080" cy="3333240"/>
          </a:xfrm>
          <a:prstGeom prst="rect">
            <a:avLst/>
          </a:prstGeom>
        </p:spPr>
        <p:txBody>
          <a:bodyPr lIns="92160" tIns="46080" rIns="92160" bIns="46080" anchor="ctr"/>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B6BDACB5-DDB5-46EE-8718-2717F95ED37F}" type="slidenum">
              <a:rPr lang="pt-BR" sz="1000" b="0" i="1" strike="noStrike" spc="-1">
                <a:solidFill>
                  <a:srgbClr val="000000"/>
                </a:solidFill>
                <a:uFill>
                  <a:solidFill>
                    <a:srgbClr val="FFFFFF"/>
                  </a:solidFill>
                </a:uFill>
                <a:latin typeface="Arial"/>
              </a:rPr>
              <a:pPr algn="r">
                <a:lnSpc>
                  <a:spcPct val="100000"/>
                </a:lnSpc>
              </a:pPr>
              <a:t>15</a:t>
            </a:fld>
            <a:endParaRPr lang="pt-BR" sz="1400" b="0" strike="noStrike" spc="-1">
              <a:solidFill>
                <a:srgbClr val="000000"/>
              </a:solidFill>
              <a:uFill>
                <a:solidFill>
                  <a:srgbClr val="FFFFFF"/>
                </a:solidFill>
              </a:uFill>
              <a:latin typeface="Times New Roman"/>
            </a:endParaRPr>
          </a:p>
        </p:txBody>
      </p:sp>
      <p:sp>
        <p:nvSpPr>
          <p:cNvPr id="370" name="PlaceHolder 2"/>
          <p:cNvSpPr>
            <a:spLocks noGrp="1"/>
          </p:cNvSpPr>
          <p:nvPr>
            <p:ph type="body"/>
          </p:nvPr>
        </p:nvSpPr>
        <p:spPr>
          <a:xfrm>
            <a:off x="1062000" y="4132440"/>
            <a:ext cx="4739760" cy="3265200"/>
          </a:xfrm>
          <a:prstGeom prst="rect">
            <a:avLst/>
          </a:prstGeom>
        </p:spPr>
        <p:txBody>
          <a:bodyPr lIns="92160" tIns="46080" rIns="92160" bIns="46080" anchor="ctr"/>
          <a:lstStyle/>
          <a:p>
            <a:pPr>
              <a:lnSpc>
                <a:spcPct val="100000"/>
              </a:lnSpc>
            </a:pPr>
            <a:r>
              <a:rPr lang="pt-BR" sz="2000" b="0" strike="noStrike" spc="-1">
                <a:solidFill>
                  <a:srgbClr val="000000"/>
                </a:solidFill>
                <a:uFill>
                  <a:solidFill>
                    <a:srgbClr val="FFFFFF"/>
                  </a:solidFill>
                </a:uFill>
                <a:latin typeface="Arial"/>
              </a:rPr>
              <a:t>Crédito da imagem: NASA</a:t>
            </a:r>
          </a:p>
          <a:p>
            <a:pPr>
              <a:lnSpc>
                <a:spcPct val="100000"/>
              </a:lnSpc>
            </a:pPr>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animação mostra a verdadeira natureza dos anéis.</a:t>
            </a:r>
            <a:r>
              <a:rPr lang="pt-BR" baseline="0" dirty="0" smtClean="0"/>
              <a:t> Embora deem a impressão de serem contínuos vistos de longe, um tal sistema não poderia ser estável, como Maxwell demonstrou matematicamente no século XIX. São bilhões e bilhões de pequenas luas, com tamanhos que variam entre os microscópicos até tamanhos de casas. Todo esse material se localiza muito próximo do planeta, numa região chamada de limite de Roche, onde as forças de maré impedem que esses pedregulhos se juntem para formar um satélite. </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B2880E-EC6A-4ED7-8498-4BDFCD845F75}" type="slidenum">
              <a:rPr kumimoji="0" lang="pt-BR"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t-BR" sz="10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67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Foto de “família”, com as maiores luas do Sistema Solar. A título</a:t>
            </a:r>
            <a:r>
              <a:rPr lang="pt-BR" baseline="0" dirty="0" smtClean="0"/>
              <a:t> de comparação, a Terra aparece acima à esquerda.</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B2880E-EC6A-4ED7-8498-4BDFCD845F75}" type="slidenum">
              <a:rPr kumimoji="0" lang="pt-BR"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pt-BR" sz="10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86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NASA (junho/2014)</a:t>
            </a:r>
          </a:p>
          <a:p>
            <a:endParaRPr lang="pt-BR" sz="2000" b="0" strike="noStrike" spc="-1">
              <a:solidFill>
                <a:srgbClr val="000000"/>
              </a:solidFill>
              <a:uFill>
                <a:solidFill>
                  <a:srgbClr val="FFFFFF"/>
                </a:solidFill>
              </a:uFill>
              <a:latin typeface="Arial"/>
            </a:endParaRPr>
          </a:p>
        </p:txBody>
      </p:sp>
      <p:sp>
        <p:nvSpPr>
          <p:cNvPr id="37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ECC2E8D7-8F26-4E92-9228-8BED6A9D223C}" type="slidenum">
              <a:rPr lang="pt-BR" sz="1000" b="0" i="1" strike="noStrike" spc="-1">
                <a:solidFill>
                  <a:srgbClr val="000000"/>
                </a:solidFill>
                <a:uFill>
                  <a:solidFill>
                    <a:srgbClr val="FFFFFF"/>
                  </a:solidFill>
                </a:uFill>
                <a:latin typeface="Arial"/>
                <a:ea typeface="+mn-ea"/>
              </a:rPr>
              <a:pPr algn="r">
                <a:lnSpc>
                  <a:spcPct val="100000"/>
                </a:lnSpc>
              </a:pPr>
              <a:t>20</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dirty="0">
                <a:solidFill>
                  <a:srgbClr val="000000"/>
                </a:solidFill>
                <a:uFill>
                  <a:solidFill>
                    <a:srgbClr val="FFFFFF"/>
                  </a:solidFill>
                </a:uFill>
                <a:latin typeface="Arial"/>
              </a:rPr>
              <a:t>fonte: NASA </a:t>
            </a:r>
            <a:r>
              <a:rPr lang="pt-BR" sz="2000" b="0" strike="noStrike" spc="-1" dirty="0" smtClean="0">
                <a:solidFill>
                  <a:srgbClr val="000000"/>
                </a:solidFill>
                <a:uFill>
                  <a:solidFill>
                    <a:srgbClr val="FFFFFF"/>
                  </a:solidFill>
                </a:uFill>
                <a:latin typeface="Arial"/>
              </a:rPr>
              <a:t>(agosto/2018)</a:t>
            </a:r>
            <a:endParaRPr lang="pt-BR" sz="2000" b="0" strike="noStrike" spc="-1" dirty="0">
              <a:solidFill>
                <a:srgbClr val="000000"/>
              </a:solidFill>
              <a:uFill>
                <a:solidFill>
                  <a:srgbClr val="FFFFFF"/>
                </a:solidFill>
              </a:uFill>
              <a:latin typeface="Arial"/>
            </a:endParaRPr>
          </a:p>
          <a:p>
            <a:endParaRPr lang="pt-BR" sz="2000" b="0" strike="noStrike" spc="-1" dirty="0">
              <a:solidFill>
                <a:srgbClr val="000000"/>
              </a:solidFill>
              <a:uFill>
                <a:solidFill>
                  <a:srgbClr val="FFFFFF"/>
                </a:solidFill>
              </a:uFill>
              <a:latin typeface="Arial"/>
            </a:endParaRPr>
          </a:p>
        </p:txBody>
      </p:sp>
      <p:sp>
        <p:nvSpPr>
          <p:cNvPr id="37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54440DBC-ACB9-459D-B4CD-9AF260B4E8EE}" type="slidenum">
              <a:rPr lang="pt-BR" sz="1000" b="0" i="1" strike="noStrike" spc="-1">
                <a:solidFill>
                  <a:srgbClr val="000000"/>
                </a:solidFill>
                <a:uFill>
                  <a:solidFill>
                    <a:srgbClr val="FFFFFF"/>
                  </a:solidFill>
                </a:uFill>
                <a:latin typeface="Arial"/>
                <a:ea typeface="+mn-ea"/>
              </a:rPr>
              <a:pPr algn="r">
                <a:lnSpc>
                  <a:spcPct val="100000"/>
                </a:lnSpc>
              </a:pPr>
              <a:t>21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NASA (junho/2014)</a:t>
            </a:r>
          </a:p>
          <a:p>
            <a:endParaRPr lang="pt-BR" sz="2000" b="0" strike="noStrike" spc="-1">
              <a:solidFill>
                <a:srgbClr val="000000"/>
              </a:solidFill>
              <a:uFill>
                <a:solidFill>
                  <a:srgbClr val="FFFFFF"/>
                </a:solidFill>
              </a:uFill>
              <a:latin typeface="Arial"/>
            </a:endParaRPr>
          </a:p>
        </p:txBody>
      </p:sp>
      <p:sp>
        <p:nvSpPr>
          <p:cNvPr id="378"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75477C68-5A6B-4BA0-96AC-7F1B5A96CE13}" type="slidenum">
              <a:rPr lang="pt-BR" sz="1000" b="0" i="1" strike="noStrike" spc="-1">
                <a:solidFill>
                  <a:srgbClr val="000000"/>
                </a:solidFill>
                <a:uFill>
                  <a:solidFill>
                    <a:srgbClr val="FFFFFF"/>
                  </a:solidFill>
                </a:uFill>
                <a:latin typeface="Arial"/>
                <a:ea typeface="+mn-ea"/>
              </a:rPr>
              <a:pPr algn="r">
                <a:lnSpc>
                  <a:spcPct val="100000"/>
                </a:lnSpc>
              </a:pPr>
              <a:t>22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dirty="0">
                <a:solidFill>
                  <a:srgbClr val="000000"/>
                </a:solidFill>
                <a:uFill>
                  <a:solidFill>
                    <a:srgbClr val="FFFFFF"/>
                  </a:solidFill>
                </a:uFill>
                <a:latin typeface="Arial"/>
              </a:rPr>
              <a:t>fonte: </a:t>
            </a:r>
            <a:r>
              <a:rPr lang="pt-BR" sz="2000" b="0" strike="noStrike" spc="-1" dirty="0" smtClean="0">
                <a:solidFill>
                  <a:srgbClr val="000000"/>
                </a:solidFill>
                <a:uFill>
                  <a:solidFill>
                    <a:srgbClr val="FFFFFF"/>
                  </a:solidFill>
                </a:uFill>
                <a:latin typeface="Arial"/>
              </a:rPr>
              <a:t>NASA</a:t>
            </a:r>
            <a:endParaRPr lang="pt-BR" sz="2000" b="0" strike="noStrike" spc="-1" dirty="0">
              <a:solidFill>
                <a:srgbClr val="000000"/>
              </a:solidFill>
              <a:uFill>
                <a:solidFill>
                  <a:srgbClr val="FFFFFF"/>
                </a:solidFill>
              </a:uFill>
              <a:latin typeface="Arial"/>
            </a:endParaRPr>
          </a:p>
          <a:p>
            <a:endParaRPr lang="pt-BR" sz="2000" b="0" strike="noStrike" spc="-1" dirty="0">
              <a:solidFill>
                <a:srgbClr val="000000"/>
              </a:solidFill>
              <a:uFill>
                <a:solidFill>
                  <a:srgbClr val="FFFFFF"/>
                </a:solidFill>
              </a:uFill>
              <a:latin typeface="Arial"/>
            </a:endParaRPr>
          </a:p>
        </p:txBody>
      </p:sp>
      <p:sp>
        <p:nvSpPr>
          <p:cNvPr id="380"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7E4A59C3-4E73-4114-A706-432BD38B53CA}" type="slidenum">
              <a:rPr lang="pt-BR" sz="1000" b="0" i="1" strike="noStrike" spc="-1">
                <a:solidFill>
                  <a:srgbClr val="000000"/>
                </a:solidFill>
                <a:uFill>
                  <a:solidFill>
                    <a:srgbClr val="FFFFFF"/>
                  </a:solidFill>
                </a:uFill>
                <a:latin typeface="Arial"/>
                <a:ea typeface="+mn-ea"/>
              </a:rPr>
              <a:pPr algn="r">
                <a:lnSpc>
                  <a:spcPct val="100000"/>
                </a:lnSpc>
              </a:pPr>
              <a:t>23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Crédito</a:t>
            </a:r>
            <a:r>
              <a:rPr lang="pt-BR" baseline="0" dirty="0" smtClean="0"/>
              <a:t> da imagem: NASA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24</a:t>
            </a:fld>
            <a:endParaRPr lang="pt-BR"/>
          </a:p>
        </p:txBody>
      </p:sp>
    </p:spTree>
    <p:extLst>
      <p:ext uri="{BB962C8B-B14F-4D97-AF65-F5344CB8AC3E}">
        <p14:creationId xmlns:p14="http://schemas.microsoft.com/office/powerpoint/2010/main" val="38794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Crédito</a:t>
            </a:r>
            <a:r>
              <a:rPr lang="pt-BR" baseline="0" dirty="0" smtClean="0"/>
              <a:t> da imagem: NASA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25</a:t>
            </a:fld>
            <a:endParaRPr lang="pt-BR"/>
          </a:p>
        </p:txBody>
      </p:sp>
    </p:spTree>
    <p:extLst>
      <p:ext uri="{BB962C8B-B14F-4D97-AF65-F5344CB8AC3E}">
        <p14:creationId xmlns:p14="http://schemas.microsoft.com/office/powerpoint/2010/main" val="243369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8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002C6C7-5052-449B-8150-1DD51C632729}" type="slidenum">
              <a:rPr lang="pt-BR" sz="1000" b="0" i="1" strike="noStrike" spc="-1">
                <a:solidFill>
                  <a:srgbClr val="000000"/>
                </a:solidFill>
                <a:uFill>
                  <a:solidFill>
                    <a:srgbClr val="FFFFFF"/>
                  </a:solidFill>
                </a:uFill>
                <a:latin typeface="Arial"/>
                <a:ea typeface="+mn-ea"/>
              </a:rPr>
              <a:pPr algn="r">
                <a:lnSpc>
                  <a:spcPct val="100000"/>
                </a:lnSpc>
              </a:pPr>
              <a:t>28</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208D78E7-8865-4585-AA09-3D346678E8D3}" type="slidenum">
              <a:rPr lang="pt-BR" sz="1000" b="0" i="1" strike="noStrike" spc="-1">
                <a:solidFill>
                  <a:srgbClr val="000000"/>
                </a:solidFill>
                <a:uFill>
                  <a:solidFill>
                    <a:srgbClr val="FFFFFF"/>
                  </a:solidFill>
                </a:uFill>
                <a:latin typeface="Arial"/>
              </a:rPr>
              <a:pPr algn="r">
                <a:lnSpc>
                  <a:spcPct val="100000"/>
                </a:lnSpc>
              </a:pPr>
              <a:t>3</a:t>
            </a:fld>
            <a:endParaRPr lang="pt-BR" sz="1400" b="0" strike="noStrike" spc="-1">
              <a:solidFill>
                <a:srgbClr val="000000"/>
              </a:solidFill>
              <a:uFill>
                <a:solidFill>
                  <a:srgbClr val="FFFFFF"/>
                </a:solidFill>
              </a:uFill>
              <a:latin typeface="Times New Roman"/>
            </a:endParaRPr>
          </a:p>
        </p:txBody>
      </p:sp>
      <p:sp>
        <p:nvSpPr>
          <p:cNvPr id="362" name="PlaceHolder 2"/>
          <p:cNvSpPr>
            <a:spLocks noGrp="1"/>
          </p:cNvSpPr>
          <p:nvPr>
            <p:ph type="body"/>
          </p:nvPr>
        </p:nvSpPr>
        <p:spPr>
          <a:xfrm>
            <a:off x="1062000" y="4132440"/>
            <a:ext cx="4739760" cy="3265200"/>
          </a:xfrm>
          <a:prstGeom prst="rect">
            <a:avLst/>
          </a:prstGeom>
        </p:spPr>
        <p:txBody>
          <a:bodyPr lIns="92160" tIns="46080" rIns="92160" bIns="46080" anchor="ctr"/>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A62D5702-489E-4EA5-B52D-889F1E6EE195}" type="slidenum">
              <a:rPr lang="pt-BR" sz="1000" b="0" i="1" strike="noStrike" spc="-1">
                <a:solidFill>
                  <a:srgbClr val="000000"/>
                </a:solidFill>
                <a:uFill>
                  <a:solidFill>
                    <a:srgbClr val="FFFFFF"/>
                  </a:solidFill>
                </a:uFill>
                <a:latin typeface="Arial"/>
              </a:rPr>
              <a:pPr algn="r">
                <a:lnSpc>
                  <a:spcPct val="100000"/>
                </a:lnSpc>
              </a:pPr>
              <a:t>30</a:t>
            </a:fld>
            <a:endParaRPr lang="pt-BR" sz="1400" b="0" strike="noStrike" spc="-1">
              <a:solidFill>
                <a:srgbClr val="000000"/>
              </a:solidFill>
              <a:uFill>
                <a:solidFill>
                  <a:srgbClr val="FFFFFF"/>
                </a:solidFill>
              </a:uFill>
              <a:latin typeface="Times New Roman"/>
            </a:endParaRPr>
          </a:p>
        </p:txBody>
      </p:sp>
      <p:sp>
        <p:nvSpPr>
          <p:cNvPr id="386" name="PlaceHolder 2"/>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25630DD7-B830-49AB-9075-26DBFC634A33}" type="slidenum">
              <a:rPr lang="pt-BR" sz="1000" b="0" i="1" strike="noStrike" spc="-1">
                <a:solidFill>
                  <a:srgbClr val="000000"/>
                </a:solidFill>
                <a:uFill>
                  <a:solidFill>
                    <a:srgbClr val="FFFFFF"/>
                  </a:solidFill>
                </a:uFill>
                <a:latin typeface="Arial"/>
              </a:rPr>
              <a:pPr algn="r">
                <a:lnSpc>
                  <a:spcPct val="100000"/>
                </a:lnSpc>
              </a:pPr>
              <a:t>31</a:t>
            </a:fld>
            <a:endParaRPr lang="pt-BR" sz="1400" b="0" strike="noStrike" spc="-1">
              <a:solidFill>
                <a:srgbClr val="000000"/>
              </a:solidFill>
              <a:uFill>
                <a:solidFill>
                  <a:srgbClr val="FFFFFF"/>
                </a:solidFill>
              </a:uFill>
              <a:latin typeface="Times New Roman"/>
            </a:endParaRPr>
          </a:p>
        </p:txBody>
      </p:sp>
      <p:sp>
        <p:nvSpPr>
          <p:cNvPr id="388" name="PlaceHolder 2"/>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0"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64744A08-D5D3-4E49-AACB-5B13DDA4C6D2}" type="slidenum">
              <a:rPr lang="pt-BR" sz="1000" b="0" i="1" strike="noStrike" spc="-1">
                <a:solidFill>
                  <a:srgbClr val="000000"/>
                </a:solidFill>
                <a:uFill>
                  <a:solidFill>
                    <a:srgbClr val="FFFFFF"/>
                  </a:solidFill>
                </a:uFill>
                <a:latin typeface="Arial"/>
                <a:ea typeface="+mn-ea"/>
              </a:rPr>
              <a:pPr algn="r">
                <a:lnSpc>
                  <a:spcPct val="100000"/>
                </a:lnSpc>
              </a:pPr>
              <a:t>32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dos dados: Bond, Peter: Exploring the Solar System (2012)</a:t>
            </a:r>
          </a:p>
        </p:txBody>
      </p:sp>
      <p:sp>
        <p:nvSpPr>
          <p:cNvPr id="392"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C1223616-CB46-4D79-BCDF-D4281FF84781}" type="slidenum">
              <a:rPr lang="pt-BR" sz="1000" b="0" i="1" strike="noStrike" spc="-1">
                <a:solidFill>
                  <a:srgbClr val="000000"/>
                </a:solidFill>
                <a:uFill>
                  <a:solidFill>
                    <a:srgbClr val="FFFFFF"/>
                  </a:solidFill>
                </a:uFill>
                <a:latin typeface="Arial"/>
                <a:ea typeface="+mn-ea"/>
              </a:rPr>
              <a:pPr algn="r">
                <a:lnSpc>
                  <a:spcPct val="100000"/>
                </a:lnSpc>
              </a:pPr>
              <a:t>33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5E6050C0-1D60-4E96-B69A-649E503E2D0A}" type="slidenum">
              <a:rPr lang="pt-BR" sz="1000" b="0" i="1" strike="noStrike" spc="-1">
                <a:solidFill>
                  <a:srgbClr val="000000"/>
                </a:solidFill>
                <a:uFill>
                  <a:solidFill>
                    <a:srgbClr val="FFFFFF"/>
                  </a:solidFill>
                </a:uFill>
                <a:latin typeface="Arial"/>
                <a:ea typeface="+mn-ea"/>
              </a:rPr>
              <a:pPr algn="r">
                <a:lnSpc>
                  <a:spcPct val="100000"/>
                </a:lnSpc>
              </a:pPr>
              <a:t>34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9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4336B937-7C35-4673-9129-C27CC4CF281D}" type="slidenum">
              <a:rPr lang="pt-BR" sz="1000" b="0" i="1" strike="noStrike" spc="-1">
                <a:solidFill>
                  <a:srgbClr val="000000"/>
                </a:solidFill>
                <a:uFill>
                  <a:solidFill>
                    <a:srgbClr val="FFFFFF"/>
                  </a:solidFill>
                </a:uFill>
                <a:latin typeface="Arial"/>
                <a:ea typeface="+mn-ea"/>
              </a:rPr>
              <a:pPr algn="r">
                <a:lnSpc>
                  <a:spcPct val="100000"/>
                </a:lnSpc>
              </a:pPr>
              <a:t>35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Crédito da imagem:</a:t>
            </a:r>
          </a:p>
        </p:txBody>
      </p:sp>
      <p:sp>
        <p:nvSpPr>
          <p:cNvPr id="364"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E2877FE9-B15F-42BD-9886-EA8B73226D4B}" type="slidenum">
              <a:rPr lang="pt-BR" sz="1000" b="0" i="1" strike="noStrike" spc="-1">
                <a:solidFill>
                  <a:srgbClr val="000000"/>
                </a:solidFill>
                <a:uFill>
                  <a:solidFill>
                    <a:srgbClr val="FFFFFF"/>
                  </a:solidFill>
                </a:uFill>
                <a:latin typeface="Arial"/>
                <a:ea typeface="+mn-ea"/>
              </a:rPr>
              <a:pPr algn="r">
                <a:lnSpc>
                  <a:spcPct val="100000"/>
                </a:lnSpc>
              </a:pPr>
              <a:t>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6</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0390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7</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8</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3126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9</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8906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366"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1F821F4E-9AED-4040-9F8D-E54D43D26AB1}" type="slidenum">
              <a:rPr lang="pt-BR" sz="1000" b="0" i="1" strike="noStrike" spc="-1">
                <a:solidFill>
                  <a:srgbClr val="000000"/>
                </a:solidFill>
                <a:uFill>
                  <a:solidFill>
                    <a:srgbClr val="FFFFFF"/>
                  </a:solidFill>
                </a:uFill>
                <a:latin typeface="Arial"/>
                <a:ea typeface="+mn-ea"/>
              </a:rPr>
              <a:pPr algn="r">
                <a:lnSpc>
                  <a:spcPct val="100000"/>
                </a:lnSpc>
              </a:pPr>
              <a:t>10</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5838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CF5B99E1-EFB0-48D1-A5D8-862765781939}" type="slidenum">
              <a:rPr lang="pt-BR" sz="1000" b="0" i="1" strike="noStrike" spc="-1">
                <a:solidFill>
                  <a:srgbClr val="000000"/>
                </a:solidFill>
                <a:uFill>
                  <a:solidFill>
                    <a:srgbClr val="FFFFFF"/>
                  </a:solidFill>
                </a:uFill>
                <a:latin typeface="Arial"/>
              </a:rPr>
              <a:pPr algn="r">
                <a:lnSpc>
                  <a:spcPct val="100000"/>
                </a:lnSpc>
              </a:pPr>
              <a:t>14</a:t>
            </a:fld>
            <a:endParaRPr lang="pt-BR" sz="1400" b="0" strike="noStrike" spc="-1">
              <a:solidFill>
                <a:srgbClr val="000000"/>
              </a:solidFill>
              <a:uFill>
                <a:solidFill>
                  <a:srgbClr val="FFFFFF"/>
                </a:solidFill>
              </a:uFill>
              <a:latin typeface="Times New Roman"/>
            </a:endParaRPr>
          </a:p>
        </p:txBody>
      </p:sp>
      <p:sp>
        <p:nvSpPr>
          <p:cNvPr id="368" name="PlaceHolder 2"/>
          <p:cNvSpPr>
            <a:spLocks noGrp="1"/>
          </p:cNvSpPr>
          <p:nvPr>
            <p:ph type="body"/>
          </p:nvPr>
        </p:nvSpPr>
        <p:spPr>
          <a:xfrm>
            <a:off x="914400" y="4125960"/>
            <a:ext cx="5028840" cy="3909600"/>
          </a:xfrm>
          <a:prstGeom prst="rect">
            <a:avLst/>
          </a:prstGeom>
        </p:spPr>
        <p:txBody>
          <a:bodyPr lIns="92160" tIns="46080" rIns="92160" bIns="46080"/>
          <a:lstStyle/>
          <a:p>
            <a:r>
              <a:rPr lang="pt-BR" sz="2000" b="0" strike="noStrike" spc="-1">
                <a:solidFill>
                  <a:srgbClr val="000000"/>
                </a:solidFill>
                <a:uFill>
                  <a:solidFill>
                    <a:srgbClr val="FFFFFF"/>
                  </a:solidFill>
                </a:uFill>
                <a:latin typeface="Arial"/>
              </a:rPr>
              <a:t>Fonte da tabela original: Prof. Roberto Boczko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37" name="Imagem 36"/>
          <p:cNvPicPr/>
          <p:nvPr/>
        </p:nvPicPr>
        <p:blipFill>
          <a:blip r:embed="rId2" cstate="print"/>
          <a:stretch/>
        </p:blipFill>
        <p:spPr>
          <a:xfrm>
            <a:off x="2079000" y="1604520"/>
            <a:ext cx="4984920" cy="3977280"/>
          </a:xfrm>
          <a:prstGeom prst="rect">
            <a:avLst/>
          </a:prstGeom>
          <a:ln>
            <a:noFill/>
          </a:ln>
        </p:spPr>
      </p:pic>
      <p:pic>
        <p:nvPicPr>
          <p:cNvPr id="38" name="Imagem 37"/>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76" name="Imagem 75"/>
          <p:cNvPicPr/>
          <p:nvPr/>
        </p:nvPicPr>
        <p:blipFill>
          <a:blip r:embed="rId2" cstate="print"/>
          <a:stretch/>
        </p:blipFill>
        <p:spPr>
          <a:xfrm>
            <a:off x="2079000" y="1604520"/>
            <a:ext cx="4984920" cy="3977280"/>
          </a:xfrm>
          <a:prstGeom prst="rect">
            <a:avLst/>
          </a:prstGeom>
          <a:ln>
            <a:noFill/>
          </a:ln>
        </p:spPr>
      </p:pic>
      <p:pic>
        <p:nvPicPr>
          <p:cNvPr id="77" name="Imagem 76"/>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4"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2"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14"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5"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116" name="Imagem 115"/>
          <p:cNvPicPr/>
          <p:nvPr/>
        </p:nvPicPr>
        <p:blipFill>
          <a:blip r:embed="rId2" cstate="print"/>
          <a:stretch/>
        </p:blipFill>
        <p:spPr>
          <a:xfrm>
            <a:off x="2079000" y="1604520"/>
            <a:ext cx="4984920" cy="3977280"/>
          </a:xfrm>
          <a:prstGeom prst="rect">
            <a:avLst/>
          </a:prstGeom>
          <a:ln>
            <a:noFill/>
          </a:ln>
        </p:spPr>
      </p:pic>
      <p:pic>
        <p:nvPicPr>
          <p:cNvPr id="117" name="Imagem 116"/>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6"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28"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33"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4"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5"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37"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8"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39"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3"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5" name="PlaceHolder 2"/>
          <p:cNvSpPr>
            <a:spLocks noGrp="1"/>
          </p:cNvSpPr>
          <p:nvPr>
            <p:ph type="body"/>
          </p:nvPr>
        </p:nvSpPr>
        <p:spPr>
          <a:xfrm>
            <a:off x="457200" y="160452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0"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1" name="PlaceHolder 5"/>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53" name="PlaceHolder 2"/>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54" name="PlaceHolder 3"/>
          <p:cNvSpPr>
            <a:spLocks noGrp="1"/>
          </p:cNvSpPr>
          <p:nvPr>
            <p:ph type="body"/>
          </p:nvPr>
        </p:nvSpPr>
        <p:spPr>
          <a:xfrm>
            <a:off x="457200" y="1604520"/>
            <a:ext cx="822924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pic>
        <p:nvPicPr>
          <p:cNvPr id="155" name="Imagem 154"/>
          <p:cNvPicPr/>
          <p:nvPr/>
        </p:nvPicPr>
        <p:blipFill>
          <a:blip r:embed="rId2" cstate="print"/>
          <a:stretch/>
        </p:blipFill>
        <p:spPr>
          <a:xfrm>
            <a:off x="2079000" y="1604520"/>
            <a:ext cx="4984920" cy="3977280"/>
          </a:xfrm>
          <a:prstGeom prst="rect">
            <a:avLst/>
          </a:prstGeom>
          <a:ln>
            <a:noFill/>
          </a:ln>
        </p:spPr>
      </p:pic>
      <p:pic>
        <p:nvPicPr>
          <p:cNvPr id="156" name="Imagem 155"/>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97D73F-2765-4B57-AE6B-A82B159AD942}"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41963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80C0FF-BF03-478F-9249-8968140DE151}"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263373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8F493BF-6E20-4A31-A7BF-B45AB4DCEE3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6586240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8A6B816-6C78-488E-AE2C-6B418D54D2F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8606448"/>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0F9819-4C2D-4B67-995C-4B1CCD5A3CA0}"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4793397"/>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239669"/>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264110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E15EF1-8C41-43D4-99BF-3F551ED9A7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887454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90AA29B-EE7E-4422-9787-20B6E8AD7A7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077041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67714B-24FB-422F-BF07-D98BD475C5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1780259"/>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C011FF-2C1D-4EA9-BEC1-9AD83273BD1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51317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480"/>
            <a:ext cx="7772040" cy="52977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97D73F-2765-4B57-AE6B-A82B159AD942}"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1141486"/>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80C0FF-BF03-478F-9249-8968140DE151}"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316683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8F493BF-6E20-4A31-A7BF-B45AB4DCEE3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32854"/>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8A6B816-6C78-488E-AE2C-6B418D54D2F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0808174"/>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0F9819-4C2D-4B67-995C-4B1CCD5A3CA0}"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690377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952840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5667125"/>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E15EF1-8C41-43D4-99BF-3F551ED9A7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862267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90AA29B-EE7E-4422-9787-20B6E8AD7A7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562703"/>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67714B-24FB-422F-BF07-D98BD475C50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785501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C011FF-2C1D-4EA9-BEC1-9AD83273BD1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09457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p:spPr>
        <p:txBody>
          <a:bodyPr lIns="0" tIns="0" rIns="0" bIns="0" anchor="ctr"/>
          <a:lstStyle/>
          <a:p>
            <a:pPr algn="ctr"/>
            <a:endParaRPr lang="pt-BR" sz="1600" b="0" strike="noStrike" spc="-1">
              <a:solidFill>
                <a:srgbClr val="FF0066"/>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pt-BR" sz="3200" b="1"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6" name="PlaceHolder 2"/>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2" name="PlaceHolder 3"/>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3" name="PlaceHolder 4"/>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6E278ED4-0217-4729-BEFC-67AD4AC6D548}"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09480"/>
            <a:ext cx="7772040" cy="114264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40" name="PlaceHolder 2"/>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41" name="PlaceHolder 3"/>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42" name="PlaceHolder 4"/>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7C69F105-0496-4FC2-8B34-E9D584B44C0B}"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43"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480"/>
            <a:ext cx="7772040" cy="114264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79" name="PlaceHolder 2"/>
          <p:cNvSpPr>
            <a:spLocks noGrp="1"/>
          </p:cNvSpPr>
          <p:nvPr>
            <p:ph type="body"/>
          </p:nvPr>
        </p:nvSpPr>
        <p:spPr>
          <a:xfrm>
            <a:off x="685800" y="1981080"/>
            <a:ext cx="3809520" cy="4114440"/>
          </a:xfrm>
          <a:prstGeom prst="rect">
            <a:avLst/>
          </a:prstGeom>
        </p:spPr>
        <p:txBody>
          <a:bodyPr lIns="92160" tIns="46080" rIns="92160" bIns="46080"/>
          <a:lstStyle/>
          <a:p>
            <a:pPr marL="432000" indent="-324000">
              <a:buClr>
                <a:srgbClr val="FFFFFF"/>
              </a:buClr>
              <a:buSzPct val="45000"/>
              <a:buFont typeface="Wingdings" charset="2"/>
              <a:buChar char=""/>
            </a:pPr>
            <a:r>
              <a:rPr lang="pt-BR" sz="28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8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8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6.º nível da estrutura de tópicos</a:t>
            </a:r>
          </a:p>
          <a:p>
            <a:pPr marL="343080" indent="-342720">
              <a:lnSpc>
                <a:spcPct val="100000"/>
              </a:lnSpc>
              <a:buClr>
                <a:srgbClr val="FF0066"/>
              </a:buClr>
              <a:buFont typeface="Wingdings" charset="2"/>
              <a:buChar char=""/>
            </a:pPr>
            <a:r>
              <a:rPr lang="pt-BR" sz="2800" b="1" strike="noStrike" spc="-1">
                <a:solidFill>
                  <a:srgbClr val="000000"/>
                </a:solidFill>
                <a:uFill>
                  <a:solidFill>
                    <a:srgbClr val="FFFFFF"/>
                  </a:solidFill>
                </a:uFill>
                <a:latin typeface="Arial"/>
              </a:rPr>
              <a:t>7.º nível da estrutura de tópicosClique para editar os estilos do texto mestre</a:t>
            </a:r>
          </a:p>
          <a:p>
            <a:pPr marL="743040" lvl="1" indent="-285480">
              <a:lnSpc>
                <a:spcPct val="100000"/>
              </a:lnSpc>
              <a:buClr>
                <a:srgbClr val="FF0066"/>
              </a:buClr>
              <a:buFont typeface="Wingdings" charset="2"/>
              <a:buChar char=""/>
            </a:pPr>
            <a:r>
              <a:rPr lang="pt-BR" sz="2400" b="1" strike="noStrike" spc="-1">
                <a:solidFill>
                  <a:srgbClr val="000000"/>
                </a:solidFill>
                <a:uFill>
                  <a:solidFill>
                    <a:srgbClr val="FFFFFF"/>
                  </a:solidFill>
                </a:uFill>
                <a:latin typeface="Arial"/>
              </a:rPr>
              <a:t>Segundo nível</a:t>
            </a:r>
            <a:endParaRPr lang="pt-BR" sz="2800" b="1" strike="noStrike" spc="-1">
              <a:solidFill>
                <a:srgbClr val="000000"/>
              </a:solidFill>
              <a:uFill>
                <a:solidFill>
                  <a:srgbClr val="FFFFFF"/>
                </a:solidFill>
              </a:uFill>
              <a:latin typeface="Arial"/>
            </a:endParaRPr>
          </a:p>
          <a:p>
            <a:pPr marL="1143000" lvl="2" indent="-228240">
              <a:lnSpc>
                <a:spcPct val="100000"/>
              </a:lnSpc>
              <a:buClr>
                <a:srgbClr val="FF0066"/>
              </a:buClr>
              <a:buFont typeface="Wingdings" charset="2"/>
              <a:buChar char=""/>
            </a:pPr>
            <a:r>
              <a:rPr lang="pt-BR" sz="2000" b="1" strike="noStrike" spc="-1">
                <a:solidFill>
                  <a:srgbClr val="000000"/>
                </a:solidFill>
                <a:uFill>
                  <a:solidFill>
                    <a:srgbClr val="FFFFFF"/>
                  </a:solidFill>
                </a:uFill>
                <a:latin typeface="Arial"/>
              </a:rPr>
              <a:t>Terceiro nível</a:t>
            </a:r>
            <a:endParaRPr lang="pt-BR" sz="2800" b="1" strike="noStrike" spc="-1">
              <a:solidFill>
                <a:srgbClr val="000000"/>
              </a:solidFill>
              <a:uFill>
                <a:solidFill>
                  <a:srgbClr val="FFFFFF"/>
                </a:solidFill>
              </a:uFill>
              <a:latin typeface="Arial"/>
            </a:endParaRPr>
          </a:p>
          <a:p>
            <a:pPr marL="1600200" lvl="3"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Quarto nível</a:t>
            </a:r>
            <a:endParaRPr lang="pt-BR" sz="2800" b="1" strike="noStrike" spc="-1">
              <a:solidFill>
                <a:srgbClr val="000000"/>
              </a:solidFill>
              <a:uFill>
                <a:solidFill>
                  <a:srgbClr val="FFFFFF"/>
                </a:solidFill>
              </a:uFill>
              <a:latin typeface="Arial"/>
            </a:endParaRPr>
          </a:p>
          <a:p>
            <a:pPr marL="2057400" lvl="4"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Quinto nível</a:t>
            </a:r>
            <a:endParaRPr lang="pt-BR" sz="2800" b="1"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648320" y="1981080"/>
            <a:ext cx="3809520" cy="4114440"/>
          </a:xfrm>
          <a:prstGeom prst="rect">
            <a:avLst/>
          </a:prstGeom>
        </p:spPr>
        <p:txBody>
          <a:bodyPr lIns="92160" tIns="46080" rIns="92160" bIns="46080"/>
          <a:lstStyle/>
          <a:p>
            <a:pPr marL="432000" indent="-324000">
              <a:buClr>
                <a:srgbClr val="FFFFFF"/>
              </a:buClr>
              <a:buSzPct val="45000"/>
              <a:buFont typeface="Wingdings" charset="2"/>
              <a:buChar char=""/>
            </a:pPr>
            <a:r>
              <a:rPr lang="pt-BR" sz="28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8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8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800" b="1" strike="noStrike" spc="-1">
                <a:solidFill>
                  <a:srgbClr val="000000"/>
                </a:solidFill>
                <a:uFill>
                  <a:solidFill>
                    <a:srgbClr val="FFFFFF"/>
                  </a:solidFill>
                </a:uFill>
                <a:latin typeface="Arial"/>
              </a:rPr>
              <a:t>6.º nível da estrutura de tópicos</a:t>
            </a:r>
          </a:p>
          <a:p>
            <a:pPr marL="343080" indent="-342720">
              <a:lnSpc>
                <a:spcPct val="100000"/>
              </a:lnSpc>
              <a:buClr>
                <a:srgbClr val="FF0066"/>
              </a:buClr>
              <a:buFont typeface="Wingdings" charset="2"/>
              <a:buChar char=""/>
            </a:pPr>
            <a:r>
              <a:rPr lang="pt-BR" sz="2800" b="1" strike="noStrike" spc="-1">
                <a:solidFill>
                  <a:srgbClr val="000000"/>
                </a:solidFill>
                <a:uFill>
                  <a:solidFill>
                    <a:srgbClr val="FFFFFF"/>
                  </a:solidFill>
                </a:uFill>
                <a:latin typeface="Arial"/>
              </a:rPr>
              <a:t>7.º nível da estrutura de tópicosClique para editar os estilos do texto mestre</a:t>
            </a:r>
          </a:p>
          <a:p>
            <a:pPr marL="743040" lvl="1" indent="-285480">
              <a:lnSpc>
                <a:spcPct val="100000"/>
              </a:lnSpc>
              <a:buClr>
                <a:srgbClr val="FF0066"/>
              </a:buClr>
              <a:buFont typeface="Wingdings" charset="2"/>
              <a:buChar char=""/>
            </a:pPr>
            <a:r>
              <a:rPr lang="pt-BR" sz="2400" b="1" strike="noStrike" spc="-1">
                <a:solidFill>
                  <a:srgbClr val="000000"/>
                </a:solidFill>
                <a:uFill>
                  <a:solidFill>
                    <a:srgbClr val="FFFFFF"/>
                  </a:solidFill>
                </a:uFill>
                <a:latin typeface="Arial"/>
              </a:rPr>
              <a:t>Segundo nível</a:t>
            </a:r>
            <a:endParaRPr lang="pt-BR" sz="2800" b="1" strike="noStrike" spc="-1">
              <a:solidFill>
                <a:srgbClr val="000000"/>
              </a:solidFill>
              <a:uFill>
                <a:solidFill>
                  <a:srgbClr val="FFFFFF"/>
                </a:solidFill>
              </a:uFill>
              <a:latin typeface="Arial"/>
            </a:endParaRPr>
          </a:p>
          <a:p>
            <a:pPr marL="1143000" lvl="2" indent="-228240">
              <a:lnSpc>
                <a:spcPct val="100000"/>
              </a:lnSpc>
              <a:buClr>
                <a:srgbClr val="FF0066"/>
              </a:buClr>
              <a:buFont typeface="Wingdings" charset="2"/>
              <a:buChar char=""/>
            </a:pPr>
            <a:r>
              <a:rPr lang="pt-BR" sz="2000" b="1" strike="noStrike" spc="-1">
                <a:solidFill>
                  <a:srgbClr val="000000"/>
                </a:solidFill>
                <a:uFill>
                  <a:solidFill>
                    <a:srgbClr val="FFFFFF"/>
                  </a:solidFill>
                </a:uFill>
                <a:latin typeface="Arial"/>
              </a:rPr>
              <a:t>Terceiro nível</a:t>
            </a:r>
            <a:endParaRPr lang="pt-BR" sz="2800" b="1" strike="noStrike" spc="-1">
              <a:solidFill>
                <a:srgbClr val="000000"/>
              </a:solidFill>
              <a:uFill>
                <a:solidFill>
                  <a:srgbClr val="FFFFFF"/>
                </a:solidFill>
              </a:uFill>
              <a:latin typeface="Arial"/>
            </a:endParaRPr>
          </a:p>
          <a:p>
            <a:pPr marL="1600200" lvl="3"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Quarto nível</a:t>
            </a:r>
            <a:endParaRPr lang="pt-BR" sz="2800" b="1" strike="noStrike" spc="-1">
              <a:solidFill>
                <a:srgbClr val="000000"/>
              </a:solidFill>
              <a:uFill>
                <a:solidFill>
                  <a:srgbClr val="FFFFFF"/>
                </a:solidFill>
              </a:uFill>
              <a:latin typeface="Arial"/>
            </a:endParaRPr>
          </a:p>
          <a:p>
            <a:pPr marL="2057400" lvl="4" indent="-228240">
              <a:lnSpc>
                <a:spcPct val="100000"/>
              </a:lnSpc>
              <a:buClr>
                <a:srgbClr val="FF0066"/>
              </a:buClr>
              <a:buFont typeface="Wingdings" charset="2"/>
              <a:buChar char=""/>
            </a:pPr>
            <a:r>
              <a:rPr lang="pt-BR" sz="1800" b="1" strike="noStrike" spc="-1">
                <a:solidFill>
                  <a:srgbClr val="000000"/>
                </a:solidFill>
                <a:uFill>
                  <a:solidFill>
                    <a:srgbClr val="FFFFFF"/>
                  </a:solidFill>
                </a:uFill>
                <a:latin typeface="Arial"/>
              </a:rPr>
              <a:t>Quinto nível</a:t>
            </a:r>
            <a:endParaRPr lang="pt-BR" sz="2800" b="1" strike="noStrike" spc="-1">
              <a:solidFill>
                <a:srgbClr val="000000"/>
              </a:solidFill>
              <a:uFill>
                <a:solidFill>
                  <a:srgbClr val="FFFFFF"/>
                </a:solidFill>
              </a:uFill>
              <a:latin typeface="Arial"/>
            </a:endParaRPr>
          </a:p>
        </p:txBody>
      </p:sp>
      <p:sp>
        <p:nvSpPr>
          <p:cNvPr id="81" name="PlaceHolder 4"/>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82" name="PlaceHolder 5"/>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83" name="PlaceHolder 6"/>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81D11B0B-4778-4820-9058-32914BD4F46C}"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 name="PlaceHolder 1"/>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119" name="PlaceHolder 2"/>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FFFFFF"/>
              </a:solidFill>
              <a:uFill>
                <a:solidFill>
                  <a:srgbClr val="FFFFFF"/>
                </a:solidFill>
              </a:uFill>
              <a:latin typeface="Times New Roman"/>
            </a:endParaRPr>
          </a:p>
        </p:txBody>
      </p:sp>
      <p:sp>
        <p:nvSpPr>
          <p:cNvPr id="120" name="PlaceHolder 3"/>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08F62AC1-C418-44F7-A809-AF997D915D61}"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FFFFFF"/>
              </a:solidFill>
              <a:uFill>
                <a:solidFill>
                  <a:srgbClr val="FFFFFF"/>
                </a:solidFill>
              </a:uFill>
              <a:latin typeface="Times New Roman"/>
            </a:endParaRPr>
          </a:p>
        </p:txBody>
      </p:sp>
      <p:sp>
        <p:nvSpPr>
          <p:cNvPr id="121"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pt-BR" sz="1600" b="0" strike="noStrike" spc="-1">
                <a:solidFill>
                  <a:srgbClr val="FF0066"/>
                </a:solidFill>
                <a:uFill>
                  <a:solidFill>
                    <a:srgbClr val="FFFFFF"/>
                  </a:solidFill>
                </a:uFill>
                <a:latin typeface="Arial"/>
              </a:rPr>
              <a:t>Clique para editar o formato do texto do título</a:t>
            </a:r>
          </a:p>
        </p:txBody>
      </p:sp>
      <p:sp>
        <p:nvSpPr>
          <p:cNvPr id="122"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6ACD8F-111F-433C-9055-4389A16978C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1031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6ACD8F-111F-433C-9055-4389A16978C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64327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ow%20the%20Moon%20Was%20Born.mp4"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tamanhos-relativos-Sist-Solar.wmv" TargetMode="Externa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6"/>
          <p:cNvSpPr/>
          <p:nvPr/>
        </p:nvSpPr>
        <p:spPr>
          <a:xfrm>
            <a:off x="539640" y="2756520"/>
            <a:ext cx="8214840" cy="17521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pt-BR" sz="4400" b="1" strike="noStrike" spc="-1" dirty="0">
                <a:solidFill>
                  <a:srgbClr val="FFC000"/>
                </a:solidFill>
                <a:uFill>
                  <a:solidFill>
                    <a:srgbClr val="FFFFFF"/>
                  </a:solidFill>
                </a:uFill>
                <a:latin typeface="Century Gothic"/>
              </a:rPr>
              <a:t>Sistema Solar: </a:t>
            </a:r>
            <a:endParaRPr lang="pt-BR" sz="1600" b="0" strike="noStrike" spc="-1" dirty="0">
              <a:solidFill>
                <a:srgbClr val="FFFFFF"/>
              </a:solidFill>
              <a:uFill>
                <a:solidFill>
                  <a:srgbClr val="FFFFFF"/>
                </a:solidFill>
              </a:uFill>
              <a:latin typeface="Arial"/>
            </a:endParaRPr>
          </a:p>
          <a:p>
            <a:pPr algn="ctr">
              <a:lnSpc>
                <a:spcPct val="100000"/>
              </a:lnSpc>
            </a:pPr>
            <a:r>
              <a:rPr lang="pt-BR" sz="4400" b="1" strike="noStrike" spc="-1" dirty="0">
                <a:solidFill>
                  <a:srgbClr val="FFC000"/>
                </a:solidFill>
                <a:uFill>
                  <a:solidFill>
                    <a:srgbClr val="FFFFFF"/>
                  </a:solidFill>
                </a:uFill>
                <a:latin typeface="Century Gothic"/>
              </a:rPr>
              <a:t>aspectos físicos</a:t>
            </a:r>
            <a:endParaRPr lang="pt-BR" sz="4400" b="0" strike="noStrike" spc="-1" dirty="0">
              <a:solidFill>
                <a:srgbClr val="FFFFFF"/>
              </a:solidFill>
              <a:uFill>
                <a:solidFill>
                  <a:srgbClr val="FFFFFF"/>
                </a:solidFill>
              </a:uFill>
              <a:latin typeface="Arial"/>
            </a:endParaRPr>
          </a:p>
        </p:txBody>
      </p:sp>
      <p:sp>
        <p:nvSpPr>
          <p:cNvPr id="170" name="CustomShape 7"/>
          <p:cNvSpPr/>
          <p:nvPr/>
        </p:nvSpPr>
        <p:spPr>
          <a:xfrm>
            <a:off x="5652000" y="5212440"/>
            <a:ext cx="345600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1" strike="noStrike" spc="-1">
                <a:solidFill>
                  <a:srgbClr val="FFC000"/>
                </a:solidFill>
                <a:uFill>
                  <a:solidFill>
                    <a:srgbClr val="FFFFFF"/>
                  </a:solidFill>
                </a:uFill>
                <a:latin typeface="Century Gothic"/>
              </a:rPr>
              <a:t>André Luiz da Silva</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rPr>
              <a:t>Observatório  Dietrich Schiel</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rPr>
              <a:t>/CDCC/USP</a:t>
            </a:r>
            <a:endParaRPr lang="pt-BR" sz="1800" b="0" strike="noStrike" spc="-1">
              <a:solidFill>
                <a:srgbClr val="FFFFFF"/>
              </a:solidFill>
              <a:uFill>
                <a:solidFill>
                  <a:srgbClr val="FFFFFF"/>
                </a:solidFill>
              </a:uFill>
              <a:latin typeface="Arial"/>
            </a:endParaRPr>
          </a:p>
          <a:p>
            <a:pPr algn="ctr">
              <a:lnSpc>
                <a:spcPct val="100000"/>
              </a:lnSpc>
            </a:pPr>
            <a:endParaRPr lang="pt-BR" sz="1800" b="0" strike="noStrike" spc="-1">
              <a:solidFill>
                <a:srgbClr val="FFFFFF"/>
              </a:solidFill>
              <a:uFill>
                <a:solidFill>
                  <a:srgbClr val="FFFFFF"/>
                </a:solidFill>
              </a:uFill>
              <a:latin typeface="Arial"/>
            </a:endParaRPr>
          </a:p>
        </p:txBody>
      </p:sp>
      <p:sp>
        <p:nvSpPr>
          <p:cNvPr id="8"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sp>
        <p:nvSpPr>
          <p:cNvPr id="9"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sp>
        <p:nvSpPr>
          <p:cNvPr id="10"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ln>
        </p:spPr>
        <p:txBody>
          <a:bodyPr/>
          <a:lstStyle/>
          <a:p>
            <a:endParaRPr lang="pt-BR"/>
          </a:p>
        </p:txBody>
      </p:sp>
      <p:pic>
        <p:nvPicPr>
          <p:cNvPr id="12"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4018702" y="161703"/>
            <a:ext cx="1523820" cy="1296144"/>
          </a:xfrm>
          <a:prstGeom prst="rect">
            <a:avLst/>
          </a:prstGeom>
          <a:noFill/>
          <a:ln w="9525">
            <a:noFill/>
            <a:miter lim="800000"/>
            <a:headEnd/>
            <a:tailEnd/>
          </a:ln>
        </p:spPr>
      </p:pic>
      <p:sp>
        <p:nvSpPr>
          <p:cNvPr id="14" name="Retângulo 13"/>
          <p:cNvSpPr/>
          <p:nvPr/>
        </p:nvSpPr>
        <p:spPr>
          <a:xfrm>
            <a:off x="2843808" y="1330381"/>
            <a:ext cx="4055214" cy="415498"/>
          </a:xfrm>
          <a:prstGeom prst="rect">
            <a:avLst/>
          </a:prstGeom>
        </p:spPr>
        <p:txBody>
          <a:bodyPr wrap="square">
            <a:spAutoFit/>
          </a:bodyPr>
          <a:lstStyle/>
          <a:p>
            <a:pPr algn="ctr"/>
            <a:r>
              <a:rPr lang="pt-BR" sz="1050" b="1" dirty="0" smtClean="0">
                <a:solidFill>
                  <a:schemeClr val="bg1"/>
                </a:solidFill>
                <a:latin typeface="Century Gothic" panose="020B0502020202020204" pitchFamily="34" charset="0"/>
              </a:rPr>
              <a:t>Centro de Divulgação da Astronomia</a:t>
            </a:r>
          </a:p>
          <a:p>
            <a:pPr algn="ctr"/>
            <a:r>
              <a:rPr lang="pt-BR" sz="1050" b="1" dirty="0" smtClean="0">
                <a:solidFill>
                  <a:schemeClr val="bg1"/>
                </a:solidFill>
                <a:latin typeface="Century Gothic" panose="020B0502020202020204" pitchFamily="34" charset="0"/>
              </a:rPr>
              <a:t>Observatório Dietrich </a:t>
            </a:r>
            <a:r>
              <a:rPr lang="pt-BR" sz="1050" b="1" dirty="0" err="1" smtClean="0">
                <a:solidFill>
                  <a:schemeClr val="bg1"/>
                </a:solidFill>
                <a:latin typeface="Century Gothic" panose="020B0502020202020204" pitchFamily="34" charset="0"/>
              </a:rPr>
              <a:t>Schiel</a:t>
            </a:r>
            <a:endParaRPr lang="pt-BR" sz="1050" b="1" dirty="0" smtClean="0">
              <a:solidFill>
                <a:schemeClr val="bg1"/>
              </a:solidFill>
              <a:latin typeface="Century Gothic" panose="020B0502020202020204" pitchFamily="34" charset="0"/>
            </a:endParaRP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656" y="48100"/>
            <a:ext cx="2060848" cy="2060848"/>
          </a:xfrm>
          <a:prstGeom prst="rect">
            <a:avLst/>
          </a:prstGeom>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428840929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323528" y="692944"/>
            <a:ext cx="8280720" cy="5472360"/>
          </a:xfrm>
          <a:prstGeom prst="rect">
            <a:avLst/>
          </a:prstGeom>
          <a:noFill/>
          <a:ln>
            <a:noFill/>
          </a:ln>
        </p:spPr>
        <p:txBody>
          <a:bodyPr lIns="92160" tIns="46080" rIns="92160" bIns="46080"/>
          <a:lstStyle/>
          <a:p>
            <a:pPr algn="just">
              <a:lnSpc>
                <a:spcPct val="100000"/>
              </a:lnSpc>
              <a:buClr>
                <a:srgbClr val="FFC000"/>
              </a:buClr>
              <a:buFont typeface="Wingdings" charset="2"/>
              <a:buChar char=""/>
            </a:pPr>
            <a:r>
              <a:rPr lang="pt-BR" sz="2800" b="0" strike="noStrike" spc="-1" dirty="0">
                <a:solidFill>
                  <a:srgbClr val="8585E0"/>
                </a:solidFill>
                <a:uFill>
                  <a:solidFill>
                    <a:srgbClr val="FFFFFF"/>
                  </a:solidFill>
                </a:uFill>
                <a:latin typeface="Century Gothic"/>
              </a:rPr>
              <a:t> </a:t>
            </a:r>
            <a:r>
              <a:rPr lang="pt-BR" sz="2800" b="0" strike="noStrike" spc="-1" dirty="0">
                <a:solidFill>
                  <a:srgbClr val="FFC000"/>
                </a:solidFill>
                <a:uFill>
                  <a:solidFill>
                    <a:srgbClr val="FFFFFF"/>
                  </a:solidFill>
                </a:uFill>
                <a:latin typeface="Century Gothic"/>
              </a:rPr>
              <a:t>há </a:t>
            </a:r>
            <a:r>
              <a:rPr lang="pt-BR" sz="2800" b="1" strike="noStrike" spc="-1" dirty="0">
                <a:solidFill>
                  <a:schemeClr val="bg1"/>
                </a:solidFill>
                <a:uFill>
                  <a:solidFill>
                    <a:srgbClr val="FFFFFF"/>
                  </a:solidFill>
                </a:uFill>
                <a:latin typeface="Century Gothic"/>
              </a:rPr>
              <a:t>4,6 bilhões de anos</a:t>
            </a:r>
            <a:endParaRPr lang="pt-BR" sz="2800" b="1" strike="noStrike" spc="-1" dirty="0">
              <a:solidFill>
                <a:schemeClr val="bg1"/>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1" strike="noStrike" spc="-1" dirty="0">
                <a:solidFill>
                  <a:schemeClr val="bg1"/>
                </a:solidFill>
                <a:uFill>
                  <a:solidFill>
                    <a:srgbClr val="FFFFFF"/>
                  </a:solidFill>
                </a:uFill>
                <a:latin typeface="Century Gothic"/>
              </a:rPr>
              <a:t>colapso </a:t>
            </a:r>
            <a:r>
              <a:rPr lang="pt-BR" sz="2800" b="0" strike="noStrike" spc="-1" dirty="0">
                <a:solidFill>
                  <a:srgbClr val="FFC000"/>
                </a:solidFill>
                <a:uFill>
                  <a:solidFill>
                    <a:srgbClr val="FFFFFF"/>
                  </a:solidFill>
                </a:uFill>
                <a:latin typeface="Century Gothic"/>
              </a:rPr>
              <a:t>de nuvem de gás e poeira </a:t>
            </a:r>
            <a:endParaRPr lang="pt-BR" sz="2800" b="0" strike="noStrike" spc="-1" dirty="0">
              <a:solidFill>
                <a:srgbClr val="FFFFFF"/>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0" strike="noStrike" spc="-1" dirty="0">
                <a:solidFill>
                  <a:srgbClr val="FFC000"/>
                </a:solidFill>
                <a:uFill>
                  <a:solidFill>
                    <a:srgbClr val="FFFFFF"/>
                  </a:solidFill>
                </a:uFill>
                <a:latin typeface="Century Gothic"/>
              </a:rPr>
              <a:t>formação conjunta de </a:t>
            </a:r>
            <a:r>
              <a:rPr lang="pt-BR" sz="2800" b="1" strike="noStrike" spc="-1" dirty="0">
                <a:solidFill>
                  <a:schemeClr val="bg1"/>
                </a:solidFill>
                <a:uFill>
                  <a:solidFill>
                    <a:srgbClr val="FFFFFF"/>
                  </a:solidFill>
                </a:uFill>
                <a:latin typeface="Century Gothic"/>
              </a:rPr>
              <a:t>vários </a:t>
            </a:r>
            <a:r>
              <a:rPr lang="pt-BR" sz="2800" b="1" strike="noStrike" spc="-1" dirty="0" err="1">
                <a:solidFill>
                  <a:schemeClr val="bg1"/>
                </a:solidFill>
                <a:uFill>
                  <a:solidFill>
                    <a:srgbClr val="FFFFFF"/>
                  </a:solidFill>
                </a:uFill>
                <a:latin typeface="Century Gothic"/>
              </a:rPr>
              <a:t>SP’s</a:t>
            </a:r>
            <a:r>
              <a:rPr lang="pt-BR" sz="2800" b="0" strike="noStrike" spc="-1" dirty="0">
                <a:solidFill>
                  <a:srgbClr val="FFC000"/>
                </a:solidFill>
                <a:uFill>
                  <a:solidFill>
                    <a:srgbClr val="FFFFFF"/>
                  </a:solidFill>
                </a:uFill>
                <a:latin typeface="Century Gothic"/>
              </a:rPr>
              <a:t>(?)</a:t>
            </a:r>
            <a:endParaRPr lang="pt-BR" sz="2800" b="0" strike="noStrike" spc="-1" dirty="0">
              <a:solidFill>
                <a:srgbClr val="FFFFFF"/>
              </a:solidFill>
              <a:uFill>
                <a:solidFill>
                  <a:srgbClr val="FFFFFF"/>
                </a:solidFill>
              </a:uFill>
              <a:latin typeface="Arial"/>
            </a:endParaRPr>
          </a:p>
          <a:p>
            <a:pPr algn="just">
              <a:lnSpc>
                <a:spcPct val="100000"/>
              </a:lnSpc>
            </a:pPr>
            <a:endParaRPr lang="pt-BR" sz="2800" b="0" strike="noStrike" spc="-1" dirty="0">
              <a:solidFill>
                <a:srgbClr val="FFFFFF"/>
              </a:solidFill>
              <a:uFill>
                <a:solidFill>
                  <a:srgbClr val="FFFFFF"/>
                </a:solidFill>
              </a:uFill>
              <a:latin typeface="Arial"/>
            </a:endParaRPr>
          </a:p>
          <a:p>
            <a:pPr marL="533520" indent="-533160" algn="just">
              <a:lnSpc>
                <a:spcPct val="100000"/>
              </a:lnSpc>
              <a:buClr>
                <a:srgbClr val="FFC000"/>
              </a:buClr>
              <a:buFont typeface="Wingdings" charset="2"/>
              <a:buChar char=""/>
            </a:pPr>
            <a:r>
              <a:rPr lang="pt-BR" sz="2800" b="1" strike="noStrike" spc="-1" dirty="0" smtClean="0">
                <a:solidFill>
                  <a:schemeClr val="bg1"/>
                </a:solidFill>
                <a:uFill>
                  <a:solidFill>
                    <a:srgbClr val="FFFFFF"/>
                  </a:solidFill>
                </a:uFill>
                <a:latin typeface="Century Gothic"/>
              </a:rPr>
              <a:t>Conservação do momento angular</a:t>
            </a:r>
            <a:r>
              <a:rPr lang="pt-BR" sz="2800" b="0" strike="noStrike" spc="-1" dirty="0" smtClean="0">
                <a:solidFill>
                  <a:srgbClr val="FFC000"/>
                </a:solidFill>
                <a:uFill>
                  <a:solidFill>
                    <a:srgbClr val="FFFFFF"/>
                  </a:solidFill>
                </a:uFill>
                <a:latin typeface="Century Gothic"/>
              </a:rPr>
              <a:t>: forma de disco</a:t>
            </a:r>
          </a:p>
          <a:p>
            <a:pPr marL="533520" indent="-533160" algn="just">
              <a:lnSpc>
                <a:spcPct val="100000"/>
              </a:lnSpc>
              <a:buClr>
                <a:srgbClr val="FFC000"/>
              </a:buClr>
              <a:buFont typeface="Wingdings" charset="2"/>
              <a:buChar char=""/>
            </a:pPr>
            <a:endParaRPr lang="pt-BR" sz="2800" b="0" strike="noStrike" spc="-1" dirty="0" smtClean="0">
              <a:solidFill>
                <a:srgbClr val="FFC000"/>
              </a:solidFill>
              <a:uFill>
                <a:solidFill>
                  <a:srgbClr val="FFFFFF"/>
                </a:solidFill>
              </a:uFill>
              <a:latin typeface="Century Gothic"/>
            </a:endParaRPr>
          </a:p>
          <a:p>
            <a:pPr marL="533520" indent="-533160" algn="just">
              <a:lnSpc>
                <a:spcPct val="100000"/>
              </a:lnSpc>
              <a:buClr>
                <a:srgbClr val="FFC000"/>
              </a:buClr>
              <a:buFont typeface="Wingdings" charset="2"/>
              <a:buChar char=""/>
            </a:pPr>
            <a:r>
              <a:rPr lang="pt-BR" sz="2800" spc="-1" dirty="0" err="1" smtClean="0">
                <a:solidFill>
                  <a:srgbClr val="FFC000"/>
                </a:solidFill>
                <a:uFill>
                  <a:solidFill>
                    <a:srgbClr val="FFFFFF"/>
                  </a:solidFill>
                </a:uFill>
                <a:latin typeface="Century Gothic"/>
              </a:rPr>
              <a:t>Poeira+gravidade</a:t>
            </a:r>
            <a:r>
              <a:rPr lang="pt-BR" sz="2800" spc="-1" dirty="0" smtClean="0">
                <a:solidFill>
                  <a:srgbClr val="FFC000"/>
                </a:solidFill>
                <a:uFill>
                  <a:solidFill>
                    <a:srgbClr val="FFFFFF"/>
                  </a:solidFill>
                </a:uFill>
                <a:latin typeface="Century Gothic"/>
              </a:rPr>
              <a:t>: </a:t>
            </a:r>
            <a:r>
              <a:rPr lang="pt-BR" sz="2800" b="1" spc="-1" dirty="0" err="1" smtClean="0">
                <a:solidFill>
                  <a:schemeClr val="bg1"/>
                </a:solidFill>
                <a:uFill>
                  <a:solidFill>
                    <a:srgbClr val="FFFFFF"/>
                  </a:solidFill>
                </a:uFill>
                <a:latin typeface="Century Gothic"/>
              </a:rPr>
              <a:t>acreção</a:t>
            </a:r>
            <a:r>
              <a:rPr lang="pt-BR" sz="2800" spc="-1" dirty="0" smtClean="0">
                <a:solidFill>
                  <a:srgbClr val="FFC000"/>
                </a:solidFill>
                <a:uFill>
                  <a:solidFill>
                    <a:srgbClr val="FFFFFF"/>
                  </a:solidFill>
                </a:uFill>
                <a:latin typeface="Century Gothic"/>
              </a:rPr>
              <a:t>/</a:t>
            </a:r>
            <a:r>
              <a:rPr lang="pt-BR" sz="2800" b="1" spc="-1" dirty="0" err="1" smtClean="0">
                <a:solidFill>
                  <a:schemeClr val="bg1"/>
                </a:solidFill>
                <a:uFill>
                  <a:solidFill>
                    <a:srgbClr val="FFFFFF"/>
                  </a:solidFill>
                </a:uFill>
                <a:latin typeface="Century Gothic"/>
              </a:rPr>
              <a:t>planetesimais</a:t>
            </a:r>
            <a:r>
              <a:rPr lang="pt-BR" sz="2800" spc="-1" dirty="0" smtClean="0">
                <a:solidFill>
                  <a:srgbClr val="FFC000"/>
                </a:solidFill>
                <a:uFill>
                  <a:solidFill>
                    <a:srgbClr val="FFFFFF"/>
                  </a:solidFill>
                </a:uFill>
                <a:latin typeface="Century Gothic"/>
              </a:rPr>
              <a:t>/</a:t>
            </a:r>
            <a:r>
              <a:rPr lang="pt-BR" sz="2800" b="1" spc="-1" dirty="0" err="1" smtClean="0">
                <a:solidFill>
                  <a:schemeClr val="bg1"/>
                </a:solidFill>
                <a:uFill>
                  <a:solidFill>
                    <a:srgbClr val="FFFFFF"/>
                  </a:solidFill>
                </a:uFill>
                <a:latin typeface="Century Gothic"/>
              </a:rPr>
              <a:t>protoplanetas</a:t>
            </a:r>
            <a:endParaRPr lang="pt-BR" sz="2800" b="1" spc="-1" dirty="0" smtClean="0">
              <a:solidFill>
                <a:schemeClr val="bg1"/>
              </a:solidFill>
              <a:uFill>
                <a:solidFill>
                  <a:srgbClr val="FFFFFF"/>
                </a:solidFill>
              </a:uFill>
              <a:latin typeface="Century Gothic"/>
            </a:endParaRPr>
          </a:p>
          <a:p>
            <a:pPr marL="360" algn="just">
              <a:lnSpc>
                <a:spcPct val="100000"/>
              </a:lnSpc>
              <a:buClr>
                <a:srgbClr val="FFC000"/>
              </a:buClr>
            </a:pPr>
            <a:endParaRPr lang="pt-BR" sz="2800" spc="-1" dirty="0" smtClean="0">
              <a:solidFill>
                <a:srgbClr val="FFC000"/>
              </a:solidFill>
              <a:uFill>
                <a:solidFill>
                  <a:srgbClr val="FFFFFF"/>
                </a:solidFill>
              </a:uFill>
              <a:latin typeface="Century Gothic"/>
            </a:endParaRPr>
          </a:p>
          <a:p>
            <a:pPr>
              <a:lnSpc>
                <a:spcPct val="100000"/>
              </a:lnSpc>
            </a:pPr>
            <a:endParaRPr lang="pt-BR" sz="2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88448321"/>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2" end="2"/>
                                            </p:txEl>
                                          </p:spTgt>
                                        </p:tgtEl>
                                        <p:attrNameLst>
                                          <p:attrName>style.visibility</p:attrName>
                                        </p:attrNameLst>
                                      </p:cBhvr>
                                      <p:to>
                                        <p:strVal val="visible"/>
                                      </p:to>
                                    </p:set>
                                    <p:animEffect transition="in" filter="fade">
                                      <p:cBhvr>
                                        <p:cTn id="12" dur="500"/>
                                        <p:tgtEl>
                                          <p:spTgt spid="1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4" end="4"/>
                                            </p:txEl>
                                          </p:spTgt>
                                        </p:tgtEl>
                                        <p:attrNameLst>
                                          <p:attrName>style.visibility</p:attrName>
                                        </p:attrNameLst>
                                      </p:cBhvr>
                                      <p:to>
                                        <p:strVal val="visible"/>
                                      </p:to>
                                    </p:set>
                                    <p:animEffect transition="in" filter="fade">
                                      <p:cBhvr>
                                        <p:cTn id="17" dur="500"/>
                                        <p:tgtEl>
                                          <p:spTgt spid="1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6" end="6"/>
                                            </p:txEl>
                                          </p:spTgt>
                                        </p:tgtEl>
                                        <p:attrNameLst>
                                          <p:attrName>style.visibility</p:attrName>
                                        </p:attrNameLst>
                                      </p:cBhvr>
                                      <p:to>
                                        <p:strVal val="visible"/>
                                      </p:to>
                                    </p:set>
                                    <p:animEffect transition="in" filter="fade">
                                      <p:cBhvr>
                                        <p:cTn id="22" dur="500"/>
                                        <p:tgtEl>
                                          <p:spTgt spid="19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8" end="8"/>
                                            </p:txEl>
                                          </p:spTgt>
                                        </p:tgtEl>
                                        <p:attrNameLst>
                                          <p:attrName>style.visibility</p:attrName>
                                        </p:attrNameLst>
                                      </p:cBhvr>
                                      <p:to>
                                        <p:strVal val="visible"/>
                                      </p:to>
                                    </p:set>
                                    <p:animEffect transition="in" filter="fade">
                                      <p:cBhvr>
                                        <p:cTn id="27" dur="500"/>
                                        <p:tgtEl>
                                          <p:spTgt spid="1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770480" y="1124640"/>
            <a:ext cx="54252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4400" b="1" strike="noStrike" spc="-1">
                <a:solidFill>
                  <a:srgbClr val="FFFFFF"/>
                </a:solidFill>
                <a:uFill>
                  <a:solidFill>
                    <a:srgbClr val="FFFFFF"/>
                  </a:solidFill>
                </a:uFill>
                <a:latin typeface="Century Gothic"/>
              </a:rPr>
              <a:t>A formação da Lua</a:t>
            </a:r>
            <a:endParaRPr lang="pt-BR" sz="1800" b="0" strike="noStrike" spc="-1">
              <a:solidFill>
                <a:srgbClr val="FFFFFF"/>
              </a:solidFill>
              <a:uFill>
                <a:solidFill>
                  <a:srgbClr val="FFFFFF"/>
                </a:solidFill>
              </a:uFill>
              <a:latin typeface="Arial"/>
            </a:endParaRPr>
          </a:p>
        </p:txBody>
      </p:sp>
      <p:pic>
        <p:nvPicPr>
          <p:cNvPr id="197" name="Picture 2">
            <a:hlinkClick r:id="rId2" action="ppaction://hlinkfile"/>
          </p:cNvPr>
          <p:cNvPicPr/>
          <p:nvPr/>
        </p:nvPicPr>
        <p:blipFill>
          <a:blip r:embed="rId3" cstate="print"/>
          <a:stretch/>
        </p:blipFill>
        <p:spPr>
          <a:xfrm>
            <a:off x="3420000" y="2565000"/>
            <a:ext cx="2510640" cy="2519640"/>
          </a:xfrm>
          <a:prstGeom prst="rect">
            <a:avLst/>
          </a:prstGeom>
          <a:ln w="31680">
            <a:solidFill>
              <a:srgbClr val="FFC000"/>
            </a:solidFill>
            <a:miter/>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Componentes</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79640" y="116632"/>
            <a:ext cx="8640720" cy="1007640"/>
          </a:xfrm>
          <a:prstGeom prst="rect">
            <a:avLst/>
          </a:prstGeom>
          <a:noFill/>
          <a:ln>
            <a:noFill/>
          </a:ln>
        </p:spPr>
        <p:txBody>
          <a:bodyPr lIns="92160" tIns="46080" rIns="92160" bIns="46080" anchor="ctr"/>
          <a:lstStyle/>
          <a:p>
            <a:pPr algn="ctr">
              <a:lnSpc>
                <a:spcPct val="100000"/>
              </a:lnSpc>
            </a:pPr>
            <a:r>
              <a:rPr lang="pt-BR" sz="4400" b="1" strike="noStrike" spc="-1" dirty="0">
                <a:solidFill>
                  <a:srgbClr val="FFFFFF"/>
                </a:solidFill>
                <a:uFill>
                  <a:solidFill>
                    <a:srgbClr val="FFFFFF"/>
                  </a:solidFill>
                </a:uFill>
                <a:latin typeface="Century Gothic"/>
              </a:rPr>
              <a:t>Conteúdo do Sistema Solar</a:t>
            </a:r>
            <a:endParaRPr lang="pt-BR" sz="1600" b="0" strike="noStrike" spc="-1" dirty="0">
              <a:solidFill>
                <a:srgbClr val="FF0066"/>
              </a:solidFill>
              <a:uFill>
                <a:solidFill>
                  <a:srgbClr val="FFFFFF"/>
                </a:solidFill>
              </a:uFill>
              <a:latin typeface="Arial"/>
            </a:endParaRPr>
          </a:p>
        </p:txBody>
      </p:sp>
      <p:sp>
        <p:nvSpPr>
          <p:cNvPr id="200" name="CustomShape 2"/>
          <p:cNvSpPr/>
          <p:nvPr/>
        </p:nvSpPr>
        <p:spPr>
          <a:xfrm>
            <a:off x="395640" y="1268760"/>
            <a:ext cx="2376000" cy="145440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dirty="0">
                <a:solidFill>
                  <a:srgbClr val="FFC000"/>
                </a:solidFill>
                <a:uFill>
                  <a:solidFill>
                    <a:srgbClr val="FFFFFF"/>
                  </a:solidFill>
                </a:uFill>
                <a:latin typeface="Century Gothic"/>
              </a:rPr>
              <a:t> Estrela</a:t>
            </a:r>
            <a:endParaRPr lang="pt-BR" sz="1800" b="0" strike="noStrike" spc="-1" dirty="0">
              <a:solidFill>
                <a:srgbClr val="FFFFFF"/>
              </a:solidFill>
              <a:uFill>
                <a:solidFill>
                  <a:srgbClr val="FFFFFF"/>
                </a:solidFill>
              </a:uFill>
              <a:latin typeface="Arial"/>
            </a:endParaRPr>
          </a:p>
          <a:p>
            <a:pPr>
              <a:lnSpc>
                <a:spcPct val="80000"/>
              </a:lnSpc>
            </a:pPr>
            <a:endParaRPr lang="pt-BR" sz="1800" b="0" strike="noStrike" spc="-1" dirty="0">
              <a:solidFill>
                <a:srgbClr val="FFFFFF"/>
              </a:solidFill>
              <a:uFill>
                <a:solidFill>
                  <a:srgbClr val="FFFFFF"/>
                </a:solidFill>
              </a:uFill>
              <a:latin typeface="Arial"/>
            </a:endParaRPr>
          </a:p>
          <a:p>
            <a:pPr marL="355680" lvl="1" indent="216000">
              <a:lnSpc>
                <a:spcPct val="80000"/>
              </a:lnSpc>
              <a:buClr>
                <a:srgbClr val="EE8800"/>
              </a:buClr>
              <a:buSzPct val="75000"/>
              <a:buFont typeface="Courier New"/>
              <a:buChar char="o"/>
            </a:pPr>
            <a:r>
              <a:rPr lang="pt-BR" sz="4000" b="0" strike="noStrike" spc="-1" dirty="0">
                <a:solidFill>
                  <a:srgbClr val="FFC000"/>
                </a:solidFill>
                <a:uFill>
                  <a:solidFill>
                    <a:srgbClr val="FFFFFF"/>
                  </a:solidFill>
                </a:uFill>
                <a:latin typeface="Century Gothic"/>
              </a:rPr>
              <a:t> Sol</a:t>
            </a:r>
            <a:endParaRPr lang="pt-BR" sz="1800" b="0" strike="noStrike" spc="-1" dirty="0">
              <a:solidFill>
                <a:srgbClr val="FFFFFF"/>
              </a:solidFill>
              <a:uFill>
                <a:solidFill>
                  <a:srgbClr val="FFFFFF"/>
                </a:solidFill>
              </a:uFill>
              <a:latin typeface="Arial"/>
            </a:endParaRPr>
          </a:p>
          <a:p>
            <a:pPr>
              <a:lnSpc>
                <a:spcPct val="80000"/>
              </a:lnSpc>
            </a:pPr>
            <a:endParaRPr lang="pt-BR" sz="1800" b="0" strike="noStrike" spc="-1" dirty="0">
              <a:solidFill>
                <a:srgbClr val="FFFFFF"/>
              </a:solidFill>
              <a:uFill>
                <a:solidFill>
                  <a:srgbClr val="FFFFFF"/>
                </a:solidFill>
              </a:uFill>
              <a:latin typeface="Arial"/>
            </a:endParaRPr>
          </a:p>
        </p:txBody>
      </p:sp>
      <p:sp>
        <p:nvSpPr>
          <p:cNvPr id="201" name="CustomShape 3"/>
          <p:cNvSpPr/>
          <p:nvPr/>
        </p:nvSpPr>
        <p:spPr>
          <a:xfrm>
            <a:off x="395640" y="2868240"/>
            <a:ext cx="2376000" cy="381924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Planetas</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Vênus</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Terra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Marte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Júpiter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Saturno</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Urano </a:t>
            </a:r>
            <a:endParaRPr lang="pt-BR" sz="1800" b="0" strike="noStrike" spc="-1">
              <a:solidFill>
                <a:srgbClr val="FFFFFF"/>
              </a:solidFill>
              <a:uFill>
                <a:solidFill>
                  <a:srgbClr val="FFFFFF"/>
                </a:solidFill>
              </a:uFill>
              <a:latin typeface="Arial"/>
            </a:endParaRPr>
          </a:p>
          <a:p>
            <a:pPr marL="177840" lvl="1" indent="393840">
              <a:lnSpc>
                <a:spcPct val="80000"/>
              </a:lnSpc>
              <a:buClr>
                <a:srgbClr val="EE8800"/>
              </a:buClr>
              <a:buFont typeface="Courier New"/>
              <a:buChar char="o"/>
            </a:pPr>
            <a:r>
              <a:rPr lang="pt-BR" sz="2800" b="0" strike="noStrike" spc="-1">
                <a:solidFill>
                  <a:srgbClr val="FFC000"/>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p:txBody>
      </p:sp>
      <p:sp>
        <p:nvSpPr>
          <p:cNvPr id="202" name="CustomShape 4"/>
          <p:cNvSpPr/>
          <p:nvPr/>
        </p:nvSpPr>
        <p:spPr>
          <a:xfrm>
            <a:off x="2988000" y="3573120"/>
            <a:ext cx="2952000" cy="162468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Satélites </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Lua </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etc (várias dezenas)</a:t>
            </a:r>
            <a:endParaRPr lang="pt-BR" sz="1800" b="0" strike="noStrike" spc="-1">
              <a:solidFill>
                <a:srgbClr val="FFFFFF"/>
              </a:solidFill>
              <a:uFill>
                <a:solidFill>
                  <a:srgbClr val="FFFFFF"/>
                </a:solidFill>
              </a:uFill>
              <a:latin typeface="Arial"/>
            </a:endParaRPr>
          </a:p>
        </p:txBody>
      </p:sp>
      <p:sp>
        <p:nvSpPr>
          <p:cNvPr id="203" name="CustomShape 5"/>
          <p:cNvSpPr/>
          <p:nvPr/>
        </p:nvSpPr>
        <p:spPr>
          <a:xfrm>
            <a:off x="2988000" y="1268760"/>
            <a:ext cx="2952000" cy="2160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Planetas-anões</a:t>
            </a:r>
            <a:endParaRPr lang="pt-BR" sz="1800" b="0" strike="noStrike" spc="-1">
              <a:solidFill>
                <a:srgbClr val="FFFFFF"/>
              </a:solidFill>
              <a:uFill>
                <a:solidFill>
                  <a:srgbClr val="FFFFFF"/>
                </a:solidFill>
              </a:uFill>
              <a:latin typeface="Arial"/>
            </a:endParaRPr>
          </a:p>
          <a:p>
            <a:pPr>
              <a:lnSpc>
                <a:spcPct val="80000"/>
              </a:lnSpc>
            </a:pP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Plutão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Eris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Ceres</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Makemake </a:t>
            </a:r>
            <a:endParaRPr lang="pt-BR" sz="1800" b="0" strike="noStrike" spc="-1">
              <a:solidFill>
                <a:srgbClr val="FFFFFF"/>
              </a:solidFill>
              <a:uFill>
                <a:solidFill>
                  <a:srgbClr val="FFFFFF"/>
                </a:solidFill>
              </a:uFill>
              <a:latin typeface="Arial"/>
            </a:endParaRPr>
          </a:p>
          <a:p>
            <a:pPr marL="355680" lvl="1"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Haumea</a:t>
            </a:r>
            <a:endParaRPr lang="pt-BR" sz="1800" b="0" strike="noStrike" spc="-1">
              <a:solidFill>
                <a:srgbClr val="FFFFFF"/>
              </a:solidFill>
              <a:uFill>
                <a:solidFill>
                  <a:srgbClr val="FFFFFF"/>
                </a:solidFill>
              </a:uFill>
              <a:latin typeface="Arial"/>
            </a:endParaRPr>
          </a:p>
        </p:txBody>
      </p:sp>
      <p:sp>
        <p:nvSpPr>
          <p:cNvPr id="204" name="CustomShape 6"/>
          <p:cNvSpPr/>
          <p:nvPr/>
        </p:nvSpPr>
        <p:spPr>
          <a:xfrm>
            <a:off x="6156000" y="1268760"/>
            <a:ext cx="2592000" cy="18439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Courier New"/>
              <a:buChar char="o"/>
            </a:pPr>
            <a:r>
              <a:rPr lang="pt-BR" sz="2400" b="0" strike="noStrike" spc="-1">
                <a:solidFill>
                  <a:srgbClr val="FFC000"/>
                </a:solidFill>
                <a:uFill>
                  <a:solidFill>
                    <a:srgbClr val="FFFFFF"/>
                  </a:solidFill>
                </a:uFill>
                <a:latin typeface="Century Gothic"/>
              </a:rPr>
              <a:t> Corpos Menores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Cometas </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Asteroides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Meteoroides</a:t>
            </a:r>
            <a:endParaRPr lang="pt-BR" sz="1800" b="0" strike="noStrike" spc="-1">
              <a:solidFill>
                <a:srgbClr val="FFFFFF"/>
              </a:solidFill>
              <a:uFill>
                <a:solidFill>
                  <a:srgbClr val="FFFFFF"/>
                </a:solidFill>
              </a:uFill>
              <a:latin typeface="Arial"/>
            </a:endParaRPr>
          </a:p>
          <a:p>
            <a:pPr marL="272880" lvl="1" indent="298440">
              <a:lnSpc>
                <a:spcPct val="80000"/>
              </a:lnSpc>
              <a:buClr>
                <a:srgbClr val="EE8800"/>
              </a:buClr>
              <a:buFont typeface="Courier New"/>
              <a:buChar char="o"/>
            </a:pPr>
            <a:r>
              <a:rPr lang="pt-BR" sz="1800" b="0" strike="noStrike" spc="-1">
                <a:solidFill>
                  <a:srgbClr val="FFC000"/>
                </a:solidFill>
                <a:uFill>
                  <a:solidFill>
                    <a:srgbClr val="FFFFFF"/>
                  </a:solidFill>
                </a:uFill>
                <a:latin typeface="Century Gothic"/>
              </a:rPr>
              <a:t> Poeira interplanetária</a:t>
            </a:r>
            <a:endParaRPr lang="pt-BR" sz="1800" b="0" strike="noStrike" spc="-1">
              <a:solidFill>
                <a:srgbClr val="FFFFFF"/>
              </a:solidFill>
              <a:uFill>
                <a:solidFill>
                  <a:srgbClr val="FFFFFF"/>
                </a:solidFill>
              </a:uFill>
              <a:latin typeface="Arial"/>
            </a:endParaRPr>
          </a:p>
        </p:txBody>
      </p:sp>
      <p:sp>
        <p:nvSpPr>
          <p:cNvPr id="205" name="CustomShape 7"/>
          <p:cNvSpPr/>
          <p:nvPr/>
        </p:nvSpPr>
        <p:spPr>
          <a:xfrm>
            <a:off x="6156000" y="321276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Gás Interplanetário</a:t>
            </a:r>
            <a:endParaRPr lang="pt-BR" sz="1800" b="0" strike="noStrike" spc="-1">
              <a:solidFill>
                <a:srgbClr val="FFFFFF"/>
              </a:solidFill>
              <a:uFill>
                <a:solidFill>
                  <a:srgbClr val="FFFFFF"/>
                </a:solidFill>
              </a:uFill>
              <a:latin typeface="Arial"/>
            </a:endParaRPr>
          </a:p>
        </p:txBody>
      </p:sp>
      <p:sp>
        <p:nvSpPr>
          <p:cNvPr id="206" name="CustomShape 8"/>
          <p:cNvSpPr/>
          <p:nvPr/>
        </p:nvSpPr>
        <p:spPr>
          <a:xfrm>
            <a:off x="6142320" y="404184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Campos Magnéticos</a:t>
            </a:r>
            <a:endParaRPr lang="pt-BR" sz="1800" b="0" strike="noStrike" spc="-1">
              <a:solidFill>
                <a:srgbClr val="FFFFFF"/>
              </a:solidFill>
              <a:uFill>
                <a:solidFill>
                  <a:srgbClr val="FFFFFF"/>
                </a:solidFill>
              </a:uFill>
              <a:latin typeface="Arial"/>
            </a:endParaRPr>
          </a:p>
        </p:txBody>
      </p:sp>
      <p:sp>
        <p:nvSpPr>
          <p:cNvPr id="207" name="CustomShape 9"/>
          <p:cNvSpPr/>
          <p:nvPr/>
        </p:nvSpPr>
        <p:spPr>
          <a:xfrm>
            <a:off x="6156000" y="4870200"/>
            <a:ext cx="2592000" cy="747720"/>
          </a:xfrm>
          <a:prstGeom prst="rect">
            <a:avLst/>
          </a:prstGeom>
          <a:noFill/>
          <a:ln w="1908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80000"/>
              </a:lnSpc>
              <a:buClr>
                <a:srgbClr val="EE8800"/>
              </a:buClr>
              <a:buFont typeface="Wingdings" charset="2"/>
              <a:buChar char=""/>
            </a:pPr>
            <a:r>
              <a:rPr lang="pt-BR" sz="2400" b="0" strike="noStrike" spc="-1">
                <a:solidFill>
                  <a:srgbClr val="FFC000"/>
                </a:solidFill>
                <a:uFill>
                  <a:solidFill>
                    <a:srgbClr val="FFFFFF"/>
                  </a:solidFill>
                </a:uFill>
                <a:latin typeface="Century Gothic"/>
              </a:rPr>
              <a:t> Partículas Carregadas</a:t>
            </a:r>
            <a:endParaRPr lang="pt-BR" sz="1800" b="0" strike="noStrike" spc="-1">
              <a:solidFill>
                <a:srgbClr val="FFFFFF"/>
              </a:solidFill>
              <a:uFill>
                <a:solidFill>
                  <a:srgbClr val="FFFFFF"/>
                </a:solidFill>
              </a:uFill>
              <a:latin typeface="Arial"/>
            </a:endParaRPr>
          </a:p>
        </p:txBody>
      </p:sp>
      <p:sp>
        <p:nvSpPr>
          <p:cNvPr id="208" name="CustomShape 10"/>
          <p:cNvSpPr/>
          <p:nvPr/>
        </p:nvSpPr>
        <p:spPr>
          <a:xfrm>
            <a:off x="7184880" y="5724480"/>
            <a:ext cx="630720" cy="1004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80000"/>
              </a:lnSpc>
            </a:pPr>
            <a:r>
              <a:rPr lang="pt-BR" sz="6000" b="0" strike="noStrike" spc="-1">
                <a:solidFill>
                  <a:srgbClr val="FFC000"/>
                </a:solidFill>
                <a:uFill>
                  <a:solidFill>
                    <a:srgbClr val="FFFFFF"/>
                  </a:solidFill>
                </a:uFill>
                <a:latin typeface="Century Gothic"/>
              </a:rPr>
              <a:t>?</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50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5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500"/>
                                        <p:tgtEl>
                                          <p:spTgt spid="2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P spid="202" grpId="0" animBg="1"/>
      <p:bldP spid="203" grpId="0" animBg="1"/>
      <p:bldP spid="204" grpId="0" animBg="1"/>
      <p:bldP spid="205" grpId="0" animBg="1"/>
      <p:bldP spid="206" grpId="0" animBg="1"/>
      <p:bldP spid="207" grpId="0" animBg="1"/>
      <p:bldP spid="2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cstate="print"/>
          <a:srcRect r="13631"/>
          <a:stretch/>
        </p:blipFill>
        <p:spPr>
          <a:xfrm>
            <a:off x="0" y="1376280"/>
            <a:ext cx="9110520" cy="5481360"/>
          </a:xfrm>
          <a:prstGeom prst="rect">
            <a:avLst/>
          </a:prstGeom>
          <a:ln>
            <a:noFill/>
          </a:ln>
        </p:spPr>
      </p:pic>
      <p:sp>
        <p:nvSpPr>
          <p:cNvPr id="210" name="CustomShape 1"/>
          <p:cNvSpPr/>
          <p:nvPr/>
        </p:nvSpPr>
        <p:spPr>
          <a:xfrm>
            <a:off x="1083600" y="5867640"/>
            <a:ext cx="359640" cy="35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1" name="CustomShape 2"/>
          <p:cNvSpPr/>
          <p:nvPr/>
        </p:nvSpPr>
        <p:spPr>
          <a:xfrm>
            <a:off x="2051640" y="538272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2" name="CustomShape 3"/>
          <p:cNvSpPr/>
          <p:nvPr/>
        </p:nvSpPr>
        <p:spPr>
          <a:xfrm>
            <a:off x="2872440" y="504720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3" name="CustomShape 4"/>
          <p:cNvSpPr/>
          <p:nvPr/>
        </p:nvSpPr>
        <p:spPr>
          <a:xfrm>
            <a:off x="4054320" y="3337200"/>
            <a:ext cx="1439640" cy="143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4" name="CustomShape 5"/>
          <p:cNvSpPr/>
          <p:nvPr/>
        </p:nvSpPr>
        <p:spPr>
          <a:xfrm>
            <a:off x="4356000" y="2421000"/>
            <a:ext cx="1439640" cy="143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5" name="CustomShape 6"/>
          <p:cNvSpPr/>
          <p:nvPr/>
        </p:nvSpPr>
        <p:spPr>
          <a:xfrm>
            <a:off x="4518000" y="1845000"/>
            <a:ext cx="927360" cy="935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6" name="CustomShape 7"/>
          <p:cNvSpPr/>
          <p:nvPr/>
        </p:nvSpPr>
        <p:spPr>
          <a:xfrm>
            <a:off x="4307760" y="1305000"/>
            <a:ext cx="719640" cy="719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17" name="CustomShape 8"/>
          <p:cNvSpPr/>
          <p:nvPr/>
        </p:nvSpPr>
        <p:spPr>
          <a:xfrm>
            <a:off x="6300360" y="4005000"/>
            <a:ext cx="2592000" cy="25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Júpiter </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Saturno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Urano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Netuno</a:t>
            </a:r>
            <a:endParaRPr lang="pt-BR" sz="1800" b="0" strike="noStrike" spc="-1" dirty="0">
              <a:solidFill>
                <a:srgbClr val="FFFFFF"/>
              </a:solidFill>
              <a:uFill>
                <a:solidFill>
                  <a:srgbClr val="FFFFFF"/>
                </a:solidFill>
              </a:uFill>
              <a:latin typeface="Arial"/>
            </a:endParaRPr>
          </a:p>
        </p:txBody>
      </p:sp>
      <p:sp>
        <p:nvSpPr>
          <p:cNvPr id="218" name="CustomShape 9"/>
          <p:cNvSpPr/>
          <p:nvPr/>
        </p:nvSpPr>
        <p:spPr>
          <a:xfrm>
            <a:off x="179640" y="188640"/>
            <a:ext cx="2952000" cy="25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Mercúrio</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Vênus</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Terra</a:t>
            </a:r>
            <a:endParaRPr lang="pt-BR" sz="1800" b="0" strike="noStrike" spc="-1" dirty="0">
              <a:solidFill>
                <a:srgbClr val="FFFFFF"/>
              </a:solidFill>
              <a:uFill>
                <a:solidFill>
                  <a:srgbClr val="FFFFFF"/>
                </a:solidFill>
              </a:uFill>
              <a:latin typeface="Arial"/>
            </a:endParaRPr>
          </a:p>
          <a:p>
            <a:pPr marL="216000" indent="-216000">
              <a:lnSpc>
                <a:spcPct val="100000"/>
              </a:lnSpc>
              <a:buClr>
                <a:srgbClr val="FFC000"/>
              </a:buClr>
              <a:buFont typeface="Arial"/>
              <a:buChar char="•"/>
            </a:pPr>
            <a:r>
              <a:rPr lang="pt-BR" sz="4000" b="0" strike="noStrike" spc="-1" dirty="0">
                <a:solidFill>
                  <a:srgbClr val="FFC000"/>
                </a:solidFill>
                <a:uFill>
                  <a:solidFill>
                    <a:srgbClr val="FFFFFF"/>
                  </a:solidFill>
                </a:uFill>
                <a:latin typeface="Century Gothic"/>
              </a:rPr>
              <a:t>Marte</a:t>
            </a:r>
            <a:endParaRPr lang="pt-BR" sz="1800" b="0" strike="noStrike" spc="-1" dirty="0">
              <a:solidFill>
                <a:srgbClr val="FFFFFF"/>
              </a:solidFill>
              <a:uFill>
                <a:solidFill>
                  <a:srgbClr val="FFFFFF"/>
                </a:solidFill>
              </a:uFill>
              <a:latin typeface="Arial"/>
            </a:endParaRPr>
          </a:p>
        </p:txBody>
      </p:sp>
      <p:sp>
        <p:nvSpPr>
          <p:cNvPr id="219" name="CustomShape 10"/>
          <p:cNvSpPr/>
          <p:nvPr/>
        </p:nvSpPr>
        <p:spPr>
          <a:xfrm>
            <a:off x="3566880" y="4744800"/>
            <a:ext cx="575640" cy="575640"/>
          </a:xfrm>
          <a:prstGeom prst="ellipse">
            <a:avLst/>
          </a:prstGeom>
          <a:noFill/>
          <a:ln w="31680">
            <a:solidFill>
              <a:srgbClr val="FFC000"/>
            </a:solidFill>
            <a:round/>
          </a:ln>
        </p:spPr>
        <p:style>
          <a:lnRef idx="0">
            <a:scrgbClr r="0" g="0" b="0"/>
          </a:lnRef>
          <a:fillRef idx="0">
            <a:scrgbClr r="0" g="0" b="0"/>
          </a:fillRef>
          <a:effectRef idx="0">
            <a:scrgbClr r="0" g="0" b="0"/>
          </a:effectRef>
          <a:fontRef idx="minor"/>
        </p:style>
      </p:sp>
      <p:sp>
        <p:nvSpPr>
          <p:cNvPr id="220" name="TextShape 11"/>
          <p:cNvSpPr txBox="1"/>
          <p:nvPr/>
        </p:nvSpPr>
        <p:spPr>
          <a:xfrm>
            <a:off x="3780000" y="0"/>
            <a:ext cx="5363640" cy="1142640"/>
          </a:xfrm>
          <a:prstGeom prst="rect">
            <a:avLst/>
          </a:prstGeom>
          <a:solidFill>
            <a:srgbClr val="000000"/>
          </a:solidFill>
          <a:ln>
            <a:noFill/>
          </a:ln>
        </p:spPr>
        <p:txBody>
          <a:bodyPr lIns="92160" tIns="46080" rIns="92160" bIns="46080" anchor="ctr"/>
          <a:lstStyle/>
          <a:p>
            <a:pPr algn="ctr">
              <a:lnSpc>
                <a:spcPct val="100000"/>
              </a:lnSpc>
            </a:pPr>
            <a:r>
              <a:rPr lang="pt-BR" sz="4400" b="0" strike="noStrike" spc="-1">
                <a:solidFill>
                  <a:srgbClr val="FFFFFF"/>
                </a:solidFill>
                <a:uFill>
                  <a:solidFill>
                    <a:srgbClr val="FFFFFF"/>
                  </a:solidFill>
                </a:uFill>
                <a:latin typeface="Century Gothic"/>
              </a:rPr>
              <a:t>Os oito planetas</a:t>
            </a:r>
            <a:endParaRPr lang="pt-BR" sz="1600" b="0" strike="noStrike" spc="-1">
              <a:solidFill>
                <a:srgbClr val="FF0066"/>
              </a:solidFill>
              <a:uFill>
                <a:solidFill>
                  <a:srgbClr val="FFFFFF"/>
                </a:solidFill>
              </a:uFill>
              <a:latin typeface="Arial"/>
            </a:endParaRPr>
          </a:p>
        </p:txBody>
      </p:sp>
      <p:sp>
        <p:nvSpPr>
          <p:cNvPr id="221" name="CustomShape 12"/>
          <p:cNvSpPr/>
          <p:nvPr/>
        </p:nvSpPr>
        <p:spPr>
          <a:xfrm>
            <a:off x="6084000" y="1052640"/>
            <a:ext cx="3312000" cy="3646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FF0000"/>
                </a:solidFill>
                <a:uFill>
                  <a:solidFill>
                    <a:srgbClr val="FFFFFF"/>
                  </a:solidFill>
                </a:uFill>
                <a:latin typeface="Century Gothic"/>
              </a:rPr>
              <a:t>Figura fora de escala</a:t>
            </a:r>
            <a:endParaRPr lang="pt-BR" sz="1800" b="0" strike="noStrike" spc="-1">
              <a:solidFill>
                <a:srgbClr val="FFFFFF"/>
              </a:solidFill>
              <a:uFill>
                <a:solidFill>
                  <a:srgbClr val="FFFFFF"/>
                </a:solidFill>
              </a:uFill>
              <a:latin typeface="Arial"/>
            </a:endParaRPr>
          </a:p>
        </p:txBody>
      </p:sp>
      <p:sp>
        <p:nvSpPr>
          <p:cNvPr id="222" name="CustomShape 13"/>
          <p:cNvSpPr/>
          <p:nvPr/>
        </p:nvSpPr>
        <p:spPr>
          <a:xfrm>
            <a:off x="6980040" y="6581160"/>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rPr>
              <a:t>Crédito da imagem: NASA</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1000"/>
                                        <p:tgtEl>
                                          <p:spTgt spid="2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1000"/>
                                        <p:tgtEl>
                                          <p:spTgt spid="21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18">
                                            <p:txEl>
                                              <p:pRg st="1" end="1"/>
                                            </p:txEl>
                                          </p:spTgt>
                                        </p:tgtEl>
                                        <p:attrNameLst>
                                          <p:attrName>style.visibility</p:attrName>
                                        </p:attrNameLst>
                                      </p:cBhvr>
                                      <p:to>
                                        <p:strVal val="visible"/>
                                      </p:to>
                                    </p:set>
                                    <p:animEffect transition="in" filter="fade">
                                      <p:cBhvr>
                                        <p:cTn id="14" dur="1000"/>
                                        <p:tgtEl>
                                          <p:spTgt spid="21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1000"/>
                                        <p:tgtEl>
                                          <p:spTgt spid="2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8">
                                            <p:txEl>
                                              <p:pRg st="2" end="2"/>
                                            </p:txEl>
                                          </p:spTgt>
                                        </p:tgtEl>
                                        <p:attrNameLst>
                                          <p:attrName>style.visibility</p:attrName>
                                        </p:attrNameLst>
                                      </p:cBhvr>
                                      <p:to>
                                        <p:strVal val="visible"/>
                                      </p:to>
                                    </p:set>
                                    <p:animEffect transition="in" filter="fade">
                                      <p:cBhvr>
                                        <p:cTn id="21" dur="1000"/>
                                        <p:tgtEl>
                                          <p:spTgt spid="21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2"/>
                                        </p:tgtEl>
                                        <p:attrNameLst>
                                          <p:attrName>style.visibility</p:attrName>
                                        </p:attrNameLst>
                                      </p:cBhvr>
                                      <p:to>
                                        <p:strVal val="visible"/>
                                      </p:to>
                                    </p:set>
                                    <p:animEffect transition="in" filter="fade">
                                      <p:cBhvr>
                                        <p:cTn id="24" dur="1000"/>
                                        <p:tgtEl>
                                          <p:spTgt spid="212"/>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8">
                                            <p:txEl>
                                              <p:pRg st="3" end="3"/>
                                            </p:txEl>
                                          </p:spTgt>
                                        </p:tgtEl>
                                        <p:attrNameLst>
                                          <p:attrName>style.visibility</p:attrName>
                                        </p:attrNameLst>
                                      </p:cBhvr>
                                      <p:to>
                                        <p:strVal val="visible"/>
                                      </p:to>
                                    </p:set>
                                    <p:animEffect transition="in" filter="fade">
                                      <p:cBhvr>
                                        <p:cTn id="28" dur="1000"/>
                                        <p:tgtEl>
                                          <p:spTgt spid="21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animEffect transition="in" filter="fade">
                                      <p:cBhvr>
                                        <p:cTn id="31" dur="1000"/>
                                        <p:tgtEl>
                                          <p:spTgt spid="2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7">
                                            <p:txEl>
                                              <p:pRg st="0" end="0"/>
                                            </p:txEl>
                                          </p:spTgt>
                                        </p:tgtEl>
                                        <p:attrNameLst>
                                          <p:attrName>style.visibility</p:attrName>
                                        </p:attrNameLst>
                                      </p:cBhvr>
                                      <p:to>
                                        <p:strVal val="visible"/>
                                      </p:to>
                                    </p:set>
                                    <p:animEffect transition="in" filter="fade">
                                      <p:cBhvr>
                                        <p:cTn id="36" dur="1000"/>
                                        <p:tgtEl>
                                          <p:spTgt spid="217">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13"/>
                                        </p:tgtEl>
                                        <p:attrNameLst>
                                          <p:attrName>style.visibility</p:attrName>
                                        </p:attrNameLst>
                                      </p:cBhvr>
                                      <p:to>
                                        <p:strVal val="visible"/>
                                      </p:to>
                                    </p:set>
                                    <p:animEffect transition="in" filter="fade">
                                      <p:cBhvr>
                                        <p:cTn id="39" dur="1000"/>
                                        <p:tgtEl>
                                          <p:spTgt spid="213"/>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17">
                                            <p:txEl>
                                              <p:pRg st="1" end="1"/>
                                            </p:txEl>
                                          </p:spTgt>
                                        </p:tgtEl>
                                        <p:attrNameLst>
                                          <p:attrName>style.visibility</p:attrName>
                                        </p:attrNameLst>
                                      </p:cBhvr>
                                      <p:to>
                                        <p:strVal val="visible"/>
                                      </p:to>
                                    </p:set>
                                    <p:animEffect transition="in" filter="fade">
                                      <p:cBhvr>
                                        <p:cTn id="43" dur="1000"/>
                                        <p:tgtEl>
                                          <p:spTgt spid="217">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fade">
                                      <p:cBhvr>
                                        <p:cTn id="46" dur="1000"/>
                                        <p:tgtEl>
                                          <p:spTgt spid="214"/>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17">
                                            <p:txEl>
                                              <p:pRg st="2" end="2"/>
                                            </p:txEl>
                                          </p:spTgt>
                                        </p:tgtEl>
                                        <p:attrNameLst>
                                          <p:attrName>style.visibility</p:attrName>
                                        </p:attrNameLst>
                                      </p:cBhvr>
                                      <p:to>
                                        <p:strVal val="visible"/>
                                      </p:to>
                                    </p:set>
                                    <p:animEffect transition="in" filter="fade">
                                      <p:cBhvr>
                                        <p:cTn id="50" dur="1000"/>
                                        <p:tgtEl>
                                          <p:spTgt spid="217">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217">
                                            <p:txEl>
                                              <p:pRg st="3" end="3"/>
                                            </p:txEl>
                                          </p:spTgt>
                                        </p:tgtEl>
                                        <p:attrNameLst>
                                          <p:attrName>style.visibility</p:attrName>
                                        </p:attrNameLst>
                                      </p:cBhvr>
                                      <p:to>
                                        <p:strVal val="visible"/>
                                      </p:to>
                                    </p:set>
                                    <p:animEffect transition="in" filter="fade">
                                      <p:cBhvr>
                                        <p:cTn id="57" dur="1000"/>
                                        <p:tgtEl>
                                          <p:spTgt spid="217">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16"/>
                                        </p:tgtEl>
                                        <p:attrNameLst>
                                          <p:attrName>style.visibility</p:attrName>
                                        </p:attrNameLst>
                                      </p:cBhvr>
                                      <p:to>
                                        <p:strVal val="visible"/>
                                      </p:to>
                                    </p:set>
                                    <p:animEffect transition="in" filter="fade">
                                      <p:cBhvr>
                                        <p:cTn id="60"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0" y="0"/>
            <a:ext cx="9143640" cy="1142640"/>
          </a:xfrm>
          <a:prstGeom prst="rect">
            <a:avLst/>
          </a:prstGeom>
          <a:solidFill>
            <a:srgbClr val="000000"/>
          </a:solid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Planetas jovianos</a:t>
            </a:r>
            <a:endParaRPr lang="pt-BR" sz="1600" b="0" strike="noStrike" spc="-1">
              <a:solidFill>
                <a:srgbClr val="FF0066"/>
              </a:solidFill>
              <a:uFill>
                <a:solidFill>
                  <a:srgbClr val="FFFFFF"/>
                </a:solidFill>
              </a:uFill>
              <a:latin typeface="Arial"/>
            </a:endParaRPr>
          </a:p>
        </p:txBody>
      </p:sp>
      <p:sp>
        <p:nvSpPr>
          <p:cNvPr id="224" name="CustomShape 2"/>
          <p:cNvSpPr/>
          <p:nvPr/>
        </p:nvSpPr>
        <p:spPr>
          <a:xfrm>
            <a:off x="13320" y="6309360"/>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rPr>
              <a:t>Crédito da imagem: NASA</a:t>
            </a:r>
            <a:endParaRPr lang="pt-BR" sz="1800" b="0" strike="noStrike" spc="-1">
              <a:solidFill>
                <a:srgbClr val="FFFFFF"/>
              </a:solidFill>
              <a:uFill>
                <a:solidFill>
                  <a:srgbClr val="FFFFFF"/>
                </a:solidFill>
              </a:uFill>
              <a:latin typeface="Arial"/>
            </a:endParaRPr>
          </a:p>
        </p:txBody>
      </p:sp>
      <p:pic>
        <p:nvPicPr>
          <p:cNvPr id="225" name="Picture 2"/>
          <p:cNvPicPr/>
          <p:nvPr/>
        </p:nvPicPr>
        <p:blipFill>
          <a:blip r:embed="rId2" cstate="print"/>
          <a:stretch/>
        </p:blipFill>
        <p:spPr>
          <a:xfrm>
            <a:off x="220680" y="1628640"/>
            <a:ext cx="8815680" cy="3837600"/>
          </a:xfrm>
          <a:prstGeom prst="rect">
            <a:avLst/>
          </a:prstGeom>
          <a:ln>
            <a:noFill/>
          </a:ln>
        </p:spPr>
      </p:pic>
      <p:sp>
        <p:nvSpPr>
          <p:cNvPr id="226" name="CustomShape 3"/>
          <p:cNvSpPr/>
          <p:nvPr/>
        </p:nvSpPr>
        <p:spPr>
          <a:xfrm>
            <a:off x="1259640" y="1556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Júpiter</a:t>
            </a:r>
            <a:endParaRPr lang="pt-BR" sz="1800" b="0" strike="noStrike" spc="-1">
              <a:solidFill>
                <a:srgbClr val="FFFFFF"/>
              </a:solidFill>
              <a:uFill>
                <a:solidFill>
                  <a:srgbClr val="FFFFFF"/>
                </a:solidFill>
              </a:uFill>
              <a:latin typeface="Arial"/>
            </a:endParaRPr>
          </a:p>
        </p:txBody>
      </p:sp>
      <p:sp>
        <p:nvSpPr>
          <p:cNvPr id="227" name="CustomShape 4"/>
          <p:cNvSpPr/>
          <p:nvPr/>
        </p:nvSpPr>
        <p:spPr>
          <a:xfrm flipH="1">
            <a:off x="1978920" y="1926000"/>
            <a:ext cx="71640" cy="1574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28" name="CustomShape 5">
            <a:hlinkClick r:id="rId3" action="ppaction://hlinkfile"/>
          </p:cNvPr>
          <p:cNvSpPr/>
          <p:nvPr/>
        </p:nvSpPr>
        <p:spPr>
          <a:xfrm>
            <a:off x="3924000" y="508536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dirty="0">
                <a:solidFill>
                  <a:srgbClr val="FFC000"/>
                </a:solidFill>
                <a:uFill>
                  <a:solidFill>
                    <a:srgbClr val="FFFFFF"/>
                  </a:solidFill>
                </a:uFill>
                <a:latin typeface="Century Gothic"/>
              </a:rPr>
              <a:t>Saturno</a:t>
            </a:r>
            <a:endParaRPr lang="pt-BR" sz="1800" b="0" strike="noStrike" spc="-1" dirty="0">
              <a:solidFill>
                <a:srgbClr val="FFFFFF"/>
              </a:solidFill>
              <a:uFill>
                <a:solidFill>
                  <a:srgbClr val="FFFFFF"/>
                </a:solidFill>
              </a:uFill>
              <a:latin typeface="Arial"/>
            </a:endParaRPr>
          </a:p>
        </p:txBody>
      </p:sp>
      <p:sp>
        <p:nvSpPr>
          <p:cNvPr id="229" name="CustomShape 6"/>
          <p:cNvSpPr/>
          <p:nvPr/>
        </p:nvSpPr>
        <p:spPr>
          <a:xfrm flipV="1">
            <a:off x="4716000" y="350028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0" name="CustomShape 7"/>
          <p:cNvSpPr/>
          <p:nvPr/>
        </p:nvSpPr>
        <p:spPr>
          <a:xfrm>
            <a:off x="6044040" y="1484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Urano</a:t>
            </a:r>
            <a:endParaRPr lang="pt-BR" sz="1800" b="0" strike="noStrike" spc="-1">
              <a:solidFill>
                <a:srgbClr val="FFFFFF"/>
              </a:solidFill>
              <a:uFill>
                <a:solidFill>
                  <a:srgbClr val="FFFFFF"/>
                </a:solidFill>
              </a:uFill>
              <a:latin typeface="Arial"/>
            </a:endParaRPr>
          </a:p>
        </p:txBody>
      </p:sp>
      <p:sp>
        <p:nvSpPr>
          <p:cNvPr id="231" name="CustomShape 8"/>
          <p:cNvSpPr/>
          <p:nvPr/>
        </p:nvSpPr>
        <p:spPr>
          <a:xfrm flipH="1">
            <a:off x="6755760" y="1854000"/>
            <a:ext cx="79920" cy="163728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2" name="CustomShape 9"/>
          <p:cNvSpPr/>
          <p:nvPr/>
        </p:nvSpPr>
        <p:spPr>
          <a:xfrm>
            <a:off x="7174800" y="509472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p:txBody>
      </p:sp>
      <p:sp>
        <p:nvSpPr>
          <p:cNvPr id="233" name="CustomShape 10"/>
          <p:cNvSpPr/>
          <p:nvPr/>
        </p:nvSpPr>
        <p:spPr>
          <a:xfrm flipV="1">
            <a:off x="7967160" y="351000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additive="repl">
                                        <p:cTn id="7" dur="2000"/>
                                        <p:tgtEl>
                                          <p:spTgt spid="227"/>
                                        </p:tgtEl>
                                      </p:cBhvr>
                                    </p:animEffect>
                                  </p:childTnLst>
                                </p:cTn>
                              </p:par>
                              <p:par>
                                <p:cTn id="8" presetID="10" presetClass="entr"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additive="repl">
                                        <p:cTn id="10" dur="1000"/>
                                        <p:tgtEl>
                                          <p:spTgt spid="2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additive="repl">
                                        <p:cTn id="15" dur="1000"/>
                                        <p:tgtEl>
                                          <p:spTgt spid="229"/>
                                        </p:tgtEl>
                                      </p:cBhvr>
                                    </p:animEffect>
                                  </p:childTnLst>
                                </p:cTn>
                              </p:par>
                              <p:par>
                                <p:cTn id="16" presetID="10" presetClass="entr" fill="hold" nodeType="withEffect">
                                  <p:stCondLst>
                                    <p:cond delay="0"/>
                                  </p:stCondLst>
                                  <p:childTnLst>
                                    <p:set>
                                      <p:cBhvr>
                                        <p:cTn id="17" dur="1" fill="hold">
                                          <p:stCondLst>
                                            <p:cond delay="0"/>
                                          </p:stCondLst>
                                        </p:cTn>
                                        <p:tgtEl>
                                          <p:spTgt spid="228"/>
                                        </p:tgtEl>
                                        <p:attrNameLst>
                                          <p:attrName>style.visibility</p:attrName>
                                        </p:attrNameLst>
                                      </p:cBhvr>
                                      <p:to>
                                        <p:strVal val="visible"/>
                                      </p:to>
                                    </p:set>
                                    <p:animEffect transition="in" filter="fade">
                                      <p:cBhvr additive="repl">
                                        <p:cTn id="18" dur="1000"/>
                                        <p:tgtEl>
                                          <p:spTgt spid="2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additive="repl">
                                        <p:cTn id="23" dur="1000"/>
                                        <p:tgtEl>
                                          <p:spTgt spid="231"/>
                                        </p:tgtEl>
                                      </p:cBhvr>
                                    </p:animEffect>
                                  </p:childTnLst>
                                </p:cTn>
                              </p:par>
                              <p:par>
                                <p:cTn id="24" presetID="10" presetClass="entr" fill="hold" nodeType="with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fade">
                                      <p:cBhvr additive="repl">
                                        <p:cTn id="26" dur="10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233"/>
                                        </p:tgtEl>
                                        <p:attrNameLst>
                                          <p:attrName>style.visibility</p:attrName>
                                        </p:attrNameLst>
                                      </p:cBhvr>
                                      <p:to>
                                        <p:strVal val="visible"/>
                                      </p:to>
                                    </p:set>
                                    <p:animEffect transition="in" filter="fade">
                                      <p:cBhvr additive="repl">
                                        <p:cTn id="31" dur="1000"/>
                                        <p:tgtEl>
                                          <p:spTgt spid="233"/>
                                        </p:tgtEl>
                                      </p:cBhvr>
                                    </p:animEffect>
                                  </p:childTnLst>
                                </p:cTn>
                              </p:par>
                              <p:par>
                                <p:cTn id="32" presetID="10" presetClass="entr" fill="hold"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additive="repl">
                                        <p:cTn id="34"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37745" y="764704"/>
            <a:ext cx="8435323" cy="76944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1200" cap="none" spc="0" normalizeH="0" baseline="0" noProof="0" dirty="0" smtClean="0">
                <a:ln>
                  <a:noFill/>
                </a:ln>
                <a:solidFill>
                  <a:srgbClr val="FFFFFF"/>
                </a:solidFill>
                <a:effectLst/>
                <a:uLnTx/>
                <a:uFillTx/>
                <a:latin typeface="Century Gothic" pitchFamily="34" charset="0"/>
                <a:ea typeface="+mn-ea"/>
                <a:cs typeface="+mn-cs"/>
              </a:rPr>
              <a:t>Destaque: os </a:t>
            </a:r>
            <a:r>
              <a:rPr kumimoji="0" lang="pt-BR" sz="4400" b="1" i="0" u="none" strike="noStrike" kern="1200" cap="none" spc="0" normalizeH="0" baseline="0" noProof="0" dirty="0" smtClean="0">
                <a:ln>
                  <a:noFill/>
                </a:ln>
                <a:solidFill>
                  <a:srgbClr val="FFFFFF"/>
                </a:solidFill>
                <a:effectLst/>
                <a:uLnTx/>
                <a:uFillTx/>
                <a:latin typeface="Century Gothic" pitchFamily="34" charset="0"/>
                <a:ea typeface="+mn-ea"/>
                <a:cs typeface="+mn-cs"/>
              </a:rPr>
              <a:t>anéis de Saturno</a:t>
            </a:r>
            <a:endParaRPr kumimoji="0" lang="pt-BR" sz="44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3131840" y="2564904"/>
            <a:ext cx="2647135" cy="2520000"/>
          </a:xfrm>
          <a:prstGeom prst="rect">
            <a:avLst/>
          </a:prstGeom>
          <a:noFill/>
          <a:ln w="2540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301090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0"/>
            <a:ext cx="9143640" cy="1142640"/>
          </a:xfrm>
          <a:prstGeom prst="rect">
            <a:avLst/>
          </a:prstGeom>
          <a:solidFill>
            <a:srgbClr val="000000"/>
          </a:solid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Planetas terrestres</a:t>
            </a:r>
            <a:endParaRPr lang="pt-BR" sz="1600" b="0" strike="noStrike" spc="-1">
              <a:solidFill>
                <a:srgbClr val="FF0066"/>
              </a:solidFill>
              <a:uFill>
                <a:solidFill>
                  <a:srgbClr val="FFFFFF"/>
                </a:solidFill>
              </a:uFill>
              <a:latin typeface="Arial"/>
            </a:endParaRPr>
          </a:p>
        </p:txBody>
      </p:sp>
      <p:sp>
        <p:nvSpPr>
          <p:cNvPr id="235" name="CustomShape 2"/>
          <p:cNvSpPr/>
          <p:nvPr/>
        </p:nvSpPr>
        <p:spPr>
          <a:xfrm>
            <a:off x="13320" y="6309360"/>
            <a:ext cx="214992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rPr>
              <a:t>Crédito da imagem: NASA</a:t>
            </a:r>
            <a:endParaRPr lang="pt-BR" sz="1800" b="0" strike="noStrike" spc="-1">
              <a:solidFill>
                <a:srgbClr val="FFFFFF"/>
              </a:solidFill>
              <a:uFill>
                <a:solidFill>
                  <a:srgbClr val="FFFFFF"/>
                </a:solidFill>
              </a:uFill>
              <a:latin typeface="Arial"/>
            </a:endParaRPr>
          </a:p>
        </p:txBody>
      </p:sp>
      <p:pic>
        <p:nvPicPr>
          <p:cNvPr id="236" name="Picture 2"/>
          <p:cNvPicPr/>
          <p:nvPr/>
        </p:nvPicPr>
        <p:blipFill>
          <a:blip r:embed="rId2" cstate="print"/>
          <a:stretch/>
        </p:blipFill>
        <p:spPr>
          <a:xfrm>
            <a:off x="1691640" y="2277000"/>
            <a:ext cx="5524200" cy="2400120"/>
          </a:xfrm>
          <a:prstGeom prst="rect">
            <a:avLst/>
          </a:prstGeom>
          <a:ln>
            <a:noFill/>
          </a:ln>
        </p:spPr>
      </p:pic>
      <p:sp>
        <p:nvSpPr>
          <p:cNvPr id="237" name="CustomShape 3"/>
          <p:cNvSpPr/>
          <p:nvPr/>
        </p:nvSpPr>
        <p:spPr>
          <a:xfrm>
            <a:off x="1403640" y="1556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p:txBody>
      </p:sp>
      <p:sp>
        <p:nvSpPr>
          <p:cNvPr id="238" name="CustomShape 4"/>
          <p:cNvSpPr/>
          <p:nvPr/>
        </p:nvSpPr>
        <p:spPr>
          <a:xfrm flipH="1">
            <a:off x="2122920" y="1926000"/>
            <a:ext cx="71640" cy="1574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39" name="CustomShape 5"/>
          <p:cNvSpPr/>
          <p:nvPr/>
        </p:nvSpPr>
        <p:spPr>
          <a:xfrm>
            <a:off x="2555640" y="508536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Vênus</a:t>
            </a:r>
            <a:endParaRPr lang="pt-BR" sz="1800" b="0" strike="noStrike" spc="-1">
              <a:solidFill>
                <a:srgbClr val="FFFFFF"/>
              </a:solidFill>
              <a:uFill>
                <a:solidFill>
                  <a:srgbClr val="FFFFFF"/>
                </a:solidFill>
              </a:uFill>
              <a:latin typeface="Arial"/>
            </a:endParaRPr>
          </a:p>
        </p:txBody>
      </p:sp>
      <p:sp>
        <p:nvSpPr>
          <p:cNvPr id="240" name="CustomShape 6"/>
          <p:cNvSpPr/>
          <p:nvPr/>
        </p:nvSpPr>
        <p:spPr>
          <a:xfrm flipV="1">
            <a:off x="3348000" y="350028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41" name="CustomShape 7"/>
          <p:cNvSpPr/>
          <p:nvPr/>
        </p:nvSpPr>
        <p:spPr>
          <a:xfrm>
            <a:off x="4508280" y="148464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Terra</a:t>
            </a:r>
            <a:endParaRPr lang="pt-BR" sz="1800" b="0" strike="noStrike" spc="-1">
              <a:solidFill>
                <a:srgbClr val="FFFFFF"/>
              </a:solidFill>
              <a:uFill>
                <a:solidFill>
                  <a:srgbClr val="FFFFFF"/>
                </a:solidFill>
              </a:uFill>
              <a:latin typeface="Arial"/>
            </a:endParaRPr>
          </a:p>
        </p:txBody>
      </p:sp>
      <p:sp>
        <p:nvSpPr>
          <p:cNvPr id="242" name="CustomShape 8"/>
          <p:cNvSpPr/>
          <p:nvPr/>
        </p:nvSpPr>
        <p:spPr>
          <a:xfrm flipH="1">
            <a:off x="5220000" y="1854000"/>
            <a:ext cx="79920" cy="163728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
        <p:nvSpPr>
          <p:cNvPr id="243" name="CustomShape 9"/>
          <p:cNvSpPr/>
          <p:nvPr/>
        </p:nvSpPr>
        <p:spPr>
          <a:xfrm>
            <a:off x="5796000" y="5148000"/>
            <a:ext cx="1583640" cy="36468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1800" b="1" strike="noStrike" spc="-1">
                <a:solidFill>
                  <a:srgbClr val="FFC000"/>
                </a:solidFill>
                <a:uFill>
                  <a:solidFill>
                    <a:srgbClr val="FFFFFF"/>
                  </a:solidFill>
                </a:uFill>
                <a:latin typeface="Century Gothic"/>
              </a:rPr>
              <a:t>Marte</a:t>
            </a:r>
            <a:endParaRPr lang="pt-BR" sz="1800" b="0" strike="noStrike" spc="-1">
              <a:solidFill>
                <a:srgbClr val="FFFFFF"/>
              </a:solidFill>
              <a:uFill>
                <a:solidFill>
                  <a:srgbClr val="FFFFFF"/>
                </a:solidFill>
              </a:uFill>
              <a:latin typeface="Arial"/>
            </a:endParaRPr>
          </a:p>
        </p:txBody>
      </p:sp>
      <p:sp>
        <p:nvSpPr>
          <p:cNvPr id="244" name="CustomShape 10"/>
          <p:cNvSpPr/>
          <p:nvPr/>
        </p:nvSpPr>
        <p:spPr>
          <a:xfrm flipV="1">
            <a:off x="6588360" y="3562920"/>
            <a:ext cx="71640" cy="1583640"/>
          </a:xfrm>
          <a:custGeom>
            <a:avLst/>
            <a:gdLst/>
            <a:ahLst/>
            <a:cxnLst/>
            <a:rect l="l" t="t" r="r" b="b"/>
            <a:pathLst>
              <a:path w="21600" h="21600">
                <a:moveTo>
                  <a:pt x="0" y="0"/>
                </a:moveTo>
                <a:lnTo>
                  <a:pt x="21600" y="21600"/>
                </a:lnTo>
              </a:path>
            </a:pathLst>
          </a:custGeom>
          <a:solidFill>
            <a:schemeClr val="accent1"/>
          </a:solidFill>
          <a:ln w="22320">
            <a:solidFill>
              <a:srgbClr val="FFC000"/>
            </a:solidFill>
            <a:round/>
            <a:tailEnd type="oval" w="lg" len="lg"/>
          </a:ln>
        </p:spPr>
        <p:style>
          <a:lnRef idx="0">
            <a:scrgbClr r="0" g="0" b="0"/>
          </a:lnRef>
          <a:fillRef idx="0">
            <a:scrgbClr r="0" g="0" b="0"/>
          </a:fillRef>
          <a:effectRef idx="0">
            <a:scrgbClr r="0" g="0" b="0"/>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additive="repl">
                                        <p:cTn id="7" dur="2000"/>
                                        <p:tgtEl>
                                          <p:spTgt spid="238"/>
                                        </p:tgtEl>
                                      </p:cBhvr>
                                    </p:animEffect>
                                  </p:childTnLst>
                                </p:cTn>
                              </p:par>
                              <p:par>
                                <p:cTn id="8" presetID="10" presetClass="entr"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additive="repl">
                                        <p:cTn id="10" dur="1000"/>
                                        <p:tgtEl>
                                          <p:spTgt spid="2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additive="repl">
                                        <p:cTn id="15" dur="1000"/>
                                        <p:tgtEl>
                                          <p:spTgt spid="240"/>
                                        </p:tgtEl>
                                      </p:cBhvr>
                                    </p:animEffect>
                                  </p:childTnLst>
                                </p:cTn>
                              </p:par>
                              <p:par>
                                <p:cTn id="16" presetID="10" presetClass="entr" fill="hold" nodeType="withEffect">
                                  <p:stCondLst>
                                    <p:cond delay="0"/>
                                  </p:stCondLst>
                                  <p:childTnLst>
                                    <p:set>
                                      <p:cBhvr>
                                        <p:cTn id="17" dur="1" fill="hold">
                                          <p:stCondLst>
                                            <p:cond delay="0"/>
                                          </p:stCondLst>
                                        </p:cTn>
                                        <p:tgtEl>
                                          <p:spTgt spid="239"/>
                                        </p:tgtEl>
                                        <p:attrNameLst>
                                          <p:attrName>style.visibility</p:attrName>
                                        </p:attrNameLst>
                                      </p:cBhvr>
                                      <p:to>
                                        <p:strVal val="visible"/>
                                      </p:to>
                                    </p:set>
                                    <p:animEffect transition="in" filter="fade">
                                      <p:cBhvr additive="repl">
                                        <p:cTn id="18" dur="1000"/>
                                        <p:tgtEl>
                                          <p:spTgt spid="2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additive="repl">
                                        <p:cTn id="23" dur="1000"/>
                                        <p:tgtEl>
                                          <p:spTgt spid="242"/>
                                        </p:tgtEl>
                                      </p:cBhvr>
                                    </p:animEffect>
                                  </p:childTnLst>
                                </p:cTn>
                              </p:par>
                              <p:par>
                                <p:cTn id="24" presetID="10" presetClass="entr" fill="hold"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fade">
                                      <p:cBhvr additive="repl">
                                        <p:cTn id="26" dur="1000"/>
                                        <p:tgtEl>
                                          <p:spTgt spid="2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fade">
                                      <p:cBhvr additive="repl">
                                        <p:cTn id="31" dur="1000"/>
                                        <p:tgtEl>
                                          <p:spTgt spid="244"/>
                                        </p:tgtEl>
                                      </p:cBhvr>
                                    </p:animEffect>
                                  </p:childTnLst>
                                </p:cTn>
                              </p:par>
                              <p:par>
                                <p:cTn id="32" presetID="10" presetClass="entr" fill="hold" nodeType="withEffect">
                                  <p:stCondLst>
                                    <p:cond delay="0"/>
                                  </p:stCondLst>
                                  <p:childTnLst>
                                    <p:set>
                                      <p:cBhvr>
                                        <p:cTn id="33" dur="1" fill="hold">
                                          <p:stCondLst>
                                            <p:cond delay="0"/>
                                          </p:stCondLst>
                                        </p:cTn>
                                        <p:tgtEl>
                                          <p:spTgt spid="243"/>
                                        </p:tgtEl>
                                        <p:attrNameLst>
                                          <p:attrName>style.visibility</p:attrName>
                                        </p:attrNameLst>
                                      </p:cBhvr>
                                      <p:to>
                                        <p:strVal val="visible"/>
                                      </p:to>
                                    </p:set>
                                    <p:animEffect transition="in" filter="fade">
                                      <p:cBhvr additive="repl">
                                        <p:cTn id="34"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Moons of Our Solar System (click to enlarge)"/>
          <p:cNvPicPr>
            <a:picLocks noChangeAspect="1" noChangeArrowheads="1"/>
          </p:cNvPicPr>
          <p:nvPr/>
        </p:nvPicPr>
        <p:blipFill>
          <a:blip r:embed="rId3" cstate="print"/>
          <a:srcRect/>
          <a:stretch>
            <a:fillRect/>
          </a:stretch>
        </p:blipFill>
        <p:spPr bwMode="auto">
          <a:xfrm>
            <a:off x="0" y="417571"/>
            <a:ext cx="9144000" cy="6395805"/>
          </a:xfrm>
          <a:prstGeom prst="rect">
            <a:avLst/>
          </a:prstGeom>
          <a:noFill/>
        </p:spPr>
      </p:pic>
      <p:sp>
        <p:nvSpPr>
          <p:cNvPr id="36866" name="Rectangle 4"/>
          <p:cNvSpPr>
            <a:spLocks noGrp="1" noChangeArrowheads="1"/>
          </p:cNvSpPr>
          <p:nvPr>
            <p:ph type="title"/>
          </p:nvPr>
        </p:nvSpPr>
        <p:spPr>
          <a:xfrm>
            <a:off x="0" y="-171400"/>
            <a:ext cx="9144000" cy="1143000"/>
          </a:xfrm>
          <a:noFill/>
        </p:spPr>
        <p:txBody>
          <a:bodyPr/>
          <a:lstStyle/>
          <a:p>
            <a:r>
              <a:rPr lang="pt-BR" sz="4000" dirty="0" smtClean="0">
                <a:solidFill>
                  <a:schemeClr val="bg1"/>
                </a:solidFill>
                <a:latin typeface="Century Gothic" pitchFamily="34" charset="0"/>
              </a:rPr>
              <a:t>Principais satélites do Sistema Solar</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spc="0" normalizeH="0" baseline="0" noProof="0" dirty="0">
                <a:ln>
                  <a:noFill/>
                </a:ln>
                <a:solidFill>
                  <a:srgbClr val="EE8800"/>
                </a:solidFill>
                <a:effectLst/>
                <a:uLnTx/>
                <a:uFillTx/>
                <a:latin typeface="Century Gothic" pitchFamily="34" charset="0"/>
                <a:ea typeface="+mn-ea"/>
                <a:cs typeface="+mn-cs"/>
              </a:rPr>
              <a:t>Crédito da imagem: </a:t>
            </a:r>
            <a:r>
              <a:rPr kumimoji="0" lang="pt-BR" sz="1200" b="0" i="0" u="none" strike="noStrike" kern="1200" cap="none" spc="0" normalizeH="0" baseline="0" noProof="0" dirty="0" smtClean="0">
                <a:ln>
                  <a:noFill/>
                </a:ln>
                <a:solidFill>
                  <a:srgbClr val="EE8800"/>
                </a:solidFill>
                <a:effectLst/>
                <a:uLnTx/>
                <a:uFillTx/>
                <a:latin typeface="Century Gothic" pitchFamily="34" charset="0"/>
                <a:ea typeface="+mn-ea"/>
                <a:cs typeface="+mn-cs"/>
              </a:rPr>
              <a:t>NASA</a:t>
            </a:r>
            <a:endParaRPr kumimoji="0" lang="pt-BR" sz="1200" b="0" i="0" u="none" strike="noStrike" kern="1200" cap="none" spc="0" normalizeH="0" baseline="0" noProof="0" dirty="0">
              <a:ln>
                <a:noFill/>
              </a:ln>
              <a:solidFill>
                <a:srgbClr val="EE8800"/>
              </a:solidFill>
              <a:effectLst/>
              <a:uLnTx/>
              <a:uFillTx/>
              <a:latin typeface="Century Gothic" pitchFamily="34" charset="0"/>
              <a:ea typeface="+mn-ea"/>
              <a:cs typeface="+mn-cs"/>
            </a:endParaRPr>
          </a:p>
        </p:txBody>
      </p:sp>
      <p:sp>
        <p:nvSpPr>
          <p:cNvPr id="7" name="Text Box 8"/>
          <p:cNvSpPr txBox="1">
            <a:spLocks noChangeArrowheads="1"/>
          </p:cNvSpPr>
          <p:nvPr/>
        </p:nvSpPr>
        <p:spPr bwMode="auto">
          <a:xfrm>
            <a:off x="2568611" y="2535287"/>
            <a:ext cx="620683"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Lua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8" name="Text Box 8"/>
          <p:cNvSpPr txBox="1">
            <a:spLocks noChangeArrowheads="1"/>
          </p:cNvSpPr>
          <p:nvPr/>
        </p:nvSpPr>
        <p:spPr bwMode="auto">
          <a:xfrm>
            <a:off x="1691680" y="5199583"/>
            <a:ext cx="102944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Calisto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9" name="Text Box 8"/>
          <p:cNvSpPr txBox="1">
            <a:spLocks noChangeArrowheads="1"/>
          </p:cNvSpPr>
          <p:nvPr/>
        </p:nvSpPr>
        <p:spPr bwMode="auto">
          <a:xfrm>
            <a:off x="2718481" y="6237312"/>
            <a:ext cx="163378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Ganimedes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0" name="Text Box 8"/>
          <p:cNvSpPr txBox="1">
            <a:spLocks noChangeArrowheads="1"/>
          </p:cNvSpPr>
          <p:nvPr/>
        </p:nvSpPr>
        <p:spPr bwMode="auto">
          <a:xfrm>
            <a:off x="3635896" y="4293096"/>
            <a:ext cx="1056700"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Europa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1" name="Text Box 8"/>
          <p:cNvSpPr txBox="1">
            <a:spLocks noChangeArrowheads="1"/>
          </p:cNvSpPr>
          <p:nvPr/>
        </p:nvSpPr>
        <p:spPr bwMode="auto">
          <a:xfrm>
            <a:off x="5364088" y="6165304"/>
            <a:ext cx="420308"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Io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3" name="Text Box 8"/>
          <p:cNvSpPr txBox="1">
            <a:spLocks noChangeArrowheads="1"/>
          </p:cNvSpPr>
          <p:nvPr/>
        </p:nvSpPr>
        <p:spPr bwMode="auto">
          <a:xfrm>
            <a:off x="3993454" y="2823319"/>
            <a:ext cx="105189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Jápeto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4" name="Text Box 8"/>
          <p:cNvSpPr txBox="1">
            <a:spLocks noChangeArrowheads="1"/>
          </p:cNvSpPr>
          <p:nvPr/>
        </p:nvSpPr>
        <p:spPr bwMode="auto">
          <a:xfrm>
            <a:off x="6012160" y="2780928"/>
            <a:ext cx="599844"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Titã</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5" name="Text Box 8"/>
          <p:cNvSpPr txBox="1">
            <a:spLocks noChangeArrowheads="1"/>
          </p:cNvSpPr>
          <p:nvPr/>
        </p:nvSpPr>
        <p:spPr bwMode="auto">
          <a:xfrm>
            <a:off x="7236296" y="3861048"/>
            <a:ext cx="984565"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Titânia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6" name="Text Box 8"/>
          <p:cNvSpPr txBox="1">
            <a:spLocks noChangeArrowheads="1"/>
          </p:cNvSpPr>
          <p:nvPr/>
        </p:nvSpPr>
        <p:spPr bwMode="auto">
          <a:xfrm>
            <a:off x="7452320" y="4653136"/>
            <a:ext cx="113204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Oberon</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7" name="Text Box 8"/>
          <p:cNvSpPr txBox="1">
            <a:spLocks noChangeArrowheads="1"/>
          </p:cNvSpPr>
          <p:nvPr/>
        </p:nvSpPr>
        <p:spPr bwMode="auto">
          <a:xfrm>
            <a:off x="7236296" y="5949280"/>
            <a:ext cx="1194558"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Caronte</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8" name="Text Box 8"/>
          <p:cNvSpPr txBox="1">
            <a:spLocks noChangeArrowheads="1"/>
          </p:cNvSpPr>
          <p:nvPr/>
        </p:nvSpPr>
        <p:spPr bwMode="auto">
          <a:xfrm>
            <a:off x="4860032" y="3356992"/>
            <a:ext cx="1362874"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Encélado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19" name="Text Box 8"/>
          <p:cNvSpPr txBox="1">
            <a:spLocks noChangeArrowheads="1"/>
          </p:cNvSpPr>
          <p:nvPr/>
        </p:nvSpPr>
        <p:spPr bwMode="auto">
          <a:xfrm>
            <a:off x="3923928" y="1628800"/>
            <a:ext cx="845103"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Tritão</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0" name="Text Box 8"/>
          <p:cNvSpPr txBox="1">
            <a:spLocks noChangeArrowheads="1"/>
          </p:cNvSpPr>
          <p:nvPr/>
        </p:nvSpPr>
        <p:spPr bwMode="auto">
          <a:xfrm>
            <a:off x="5436096" y="4293096"/>
            <a:ext cx="122180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Miranda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1" name="Text Box 8"/>
          <p:cNvSpPr txBox="1">
            <a:spLocks noChangeArrowheads="1"/>
          </p:cNvSpPr>
          <p:nvPr/>
        </p:nvSpPr>
        <p:spPr bwMode="auto">
          <a:xfrm>
            <a:off x="6228184" y="1196752"/>
            <a:ext cx="947695"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Thetys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2" name="Text Box 8"/>
          <p:cNvSpPr txBox="1">
            <a:spLocks noChangeArrowheads="1"/>
          </p:cNvSpPr>
          <p:nvPr/>
        </p:nvSpPr>
        <p:spPr bwMode="auto">
          <a:xfrm>
            <a:off x="7339154" y="1444714"/>
            <a:ext cx="906017"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Dione</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3" name="Text Box 8"/>
          <p:cNvSpPr txBox="1">
            <a:spLocks noChangeArrowheads="1"/>
          </p:cNvSpPr>
          <p:nvPr/>
        </p:nvSpPr>
        <p:spPr bwMode="auto">
          <a:xfrm>
            <a:off x="7308304" y="3100898"/>
            <a:ext cx="821059"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Rhea</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 name="Text Box 8"/>
          <p:cNvSpPr txBox="1">
            <a:spLocks noChangeArrowheads="1"/>
          </p:cNvSpPr>
          <p:nvPr/>
        </p:nvSpPr>
        <p:spPr bwMode="auto">
          <a:xfrm>
            <a:off x="7843210" y="2060848"/>
            <a:ext cx="998991" cy="400110"/>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2000" b="1" i="0" u="none" strike="noStrike" kern="1200" cap="none" spc="0" normalizeH="0" baseline="0" noProof="0" dirty="0" smtClean="0">
                <a:ln>
                  <a:noFill/>
                </a:ln>
                <a:solidFill>
                  <a:srgbClr val="FFFFFF"/>
                </a:solidFill>
                <a:effectLst/>
                <a:uLnTx/>
                <a:uFillTx/>
                <a:latin typeface="Century Gothic" pitchFamily="34" charset="0"/>
                <a:ea typeface="+mn-ea"/>
                <a:cs typeface="+mn-cs"/>
              </a:rPr>
              <a:t>Mimas</a:t>
            </a:r>
            <a:endParaRPr kumimoji="0" lang="pt-BR" sz="2000" b="1"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5" name="Text Box 8"/>
          <p:cNvSpPr txBox="1">
            <a:spLocks noChangeArrowheads="1"/>
          </p:cNvSpPr>
          <p:nvPr/>
        </p:nvSpPr>
        <p:spPr bwMode="auto">
          <a:xfrm>
            <a:off x="18137" y="3873242"/>
            <a:ext cx="1393330" cy="707886"/>
          </a:xfrm>
          <a:prstGeom prst="rect">
            <a:avLst/>
          </a:prstGeom>
          <a:noFill/>
          <a:ln w="12700">
            <a:noFill/>
            <a:miter lim="800000"/>
            <a:headEnd type="none" w="sm" len="sm"/>
            <a:tailEnd/>
          </a:ln>
        </p:spPr>
        <p:txBody>
          <a:bodyPr wrap="none">
            <a:spAutoFit/>
          </a:bodyPr>
          <a:lstStyle/>
          <a:p>
            <a:pPr marL="457200" marR="0" lvl="0" indent="-457200" algn="l"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1200" cap="none" spc="0" normalizeH="0" baseline="0" noProof="0" dirty="0" smtClean="0">
                <a:ln>
                  <a:noFill/>
                </a:ln>
                <a:solidFill>
                  <a:srgbClr val="66CCFF"/>
                </a:solidFill>
                <a:effectLst/>
                <a:uLnTx/>
                <a:uFillTx/>
                <a:latin typeface="Century Gothic" pitchFamily="34" charset="0"/>
                <a:ea typeface="+mn-ea"/>
                <a:cs typeface="+mn-cs"/>
              </a:rPr>
              <a:t>Terra</a:t>
            </a:r>
            <a:endParaRPr kumimoji="0" lang="pt-BR" sz="4000" b="1" i="0" u="none" strike="noStrike" kern="1200" cap="none" spc="0" normalizeH="0" baseline="0" noProof="0" dirty="0">
              <a:ln>
                <a:noFill/>
              </a:ln>
              <a:solidFill>
                <a:srgbClr val="66CCFF"/>
              </a:solidFill>
              <a:effectLst/>
              <a:uLnTx/>
              <a:uFillTx/>
              <a:latin typeface="Century Gothic" pitchFamily="34" charset="0"/>
              <a:ea typeface="+mn-ea"/>
              <a:cs typeface="+mn-cs"/>
            </a:endParaRPr>
          </a:p>
        </p:txBody>
      </p:sp>
      <p:sp>
        <p:nvSpPr>
          <p:cNvPr id="26" name="Espaço Reservado para Número de Slide 2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EA3358-D533-4DE3-BB7E-0C918E9F7417}" type="slidenum">
              <a:rPr kumimoji="0" lang="pt-B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445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Estrutura </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0" y="523888"/>
            <a:ext cx="9143640" cy="456840"/>
          </a:xfrm>
          <a:prstGeom prst="rect">
            <a:avLst/>
          </a:prstGeom>
          <a:noFill/>
          <a:ln>
            <a:noFill/>
          </a:ln>
        </p:spPr>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Satélites principais: 
planetas terrestres</a:t>
            </a:r>
            <a:endParaRPr lang="pt-BR" sz="1600" b="0" strike="noStrike" spc="-1" dirty="0">
              <a:solidFill>
                <a:srgbClr val="FF0066"/>
              </a:solidFill>
              <a:uFill>
                <a:solidFill>
                  <a:srgbClr val="FFFFFF"/>
                </a:solidFill>
              </a:uFill>
              <a:latin typeface="Arial"/>
            </a:endParaRPr>
          </a:p>
        </p:txBody>
      </p:sp>
      <p:sp>
        <p:nvSpPr>
          <p:cNvPr id="267" name="CustomShape 2"/>
          <p:cNvSpPr/>
          <p:nvPr/>
        </p:nvSpPr>
        <p:spPr>
          <a:xfrm>
            <a:off x="2194920" y="3645000"/>
            <a:ext cx="166212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Terra</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Lua</a:t>
            </a:r>
            <a:endParaRPr lang="pt-BR" sz="1800" b="0" strike="noStrike" spc="-1">
              <a:solidFill>
                <a:srgbClr val="FFFFFF"/>
              </a:solidFill>
              <a:uFill>
                <a:solidFill>
                  <a:srgbClr val="FFFFFF"/>
                </a:solidFill>
              </a:uFill>
              <a:latin typeface="Arial"/>
            </a:endParaRPr>
          </a:p>
        </p:txBody>
      </p:sp>
      <p:sp>
        <p:nvSpPr>
          <p:cNvPr id="268" name="CustomShape 3"/>
          <p:cNvSpPr/>
          <p:nvPr/>
        </p:nvSpPr>
        <p:spPr>
          <a:xfrm>
            <a:off x="4442400" y="3672360"/>
            <a:ext cx="2607480" cy="191880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Marte</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Fobos</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tarSymbol"/>
              <a:buAutoNum type="arabicPeriod"/>
            </a:pPr>
            <a:r>
              <a:rPr lang="pt-BR" sz="4000" b="1" strike="noStrike" spc="-1">
                <a:solidFill>
                  <a:srgbClr val="EE8800"/>
                </a:solidFill>
                <a:uFill>
                  <a:solidFill>
                    <a:srgbClr val="FFFFFF"/>
                  </a:solidFill>
                </a:uFill>
                <a:latin typeface="Century Gothic"/>
              </a:rPr>
              <a:t> Deimos</a:t>
            </a:r>
            <a:endParaRPr lang="pt-BR" sz="1800" b="0" strike="noStrike" spc="-1">
              <a:solidFill>
                <a:srgbClr val="FFFFFF"/>
              </a:solidFill>
              <a:uFill>
                <a:solidFill>
                  <a:srgbClr val="FFFFFF"/>
                </a:solidFill>
              </a:uFill>
              <a:latin typeface="Arial"/>
            </a:endParaRPr>
          </a:p>
        </p:txBody>
      </p:sp>
      <p:sp>
        <p:nvSpPr>
          <p:cNvPr id="269" name="CustomShape 4"/>
          <p:cNvSpPr/>
          <p:nvPr/>
        </p:nvSpPr>
        <p:spPr>
          <a:xfrm>
            <a:off x="1331640" y="1917000"/>
            <a:ext cx="247388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a:solidFill>
                  <a:srgbClr val="EE8800"/>
                </a:solidFill>
                <a:uFill>
                  <a:solidFill>
                    <a:srgbClr val="FFFFFF"/>
                  </a:solidFill>
                </a:uFill>
                <a:latin typeface="Century Gothic"/>
              </a:rPr>
              <a:t>Mercúrio</a:t>
            </a:r>
            <a:endParaRPr lang="pt-BR" sz="1800" b="0" strike="noStrike" spc="-1">
              <a:solidFill>
                <a:srgbClr val="FFFFFF"/>
              </a:solidFill>
              <a:uFill>
                <a:solidFill>
                  <a:srgbClr val="FFFFFF"/>
                </a:solidFill>
              </a:uFill>
              <a:latin typeface="Arial"/>
            </a:endParaRPr>
          </a:p>
          <a:p>
            <a:pPr marL="457200" indent="-456840">
              <a:lnSpc>
                <a:spcPct val="100000"/>
              </a:lnSpc>
              <a:buClr>
                <a:srgbClr val="C00000"/>
              </a:buClr>
              <a:buFont typeface="Symbol" charset="2"/>
              <a:buChar char=""/>
            </a:pPr>
            <a:r>
              <a:rPr lang="pt-BR" sz="4000" b="1" strike="noStrike" spc="-1">
                <a:solidFill>
                  <a:srgbClr val="EE8800"/>
                </a:solidFill>
                <a:uFill>
                  <a:solidFill>
                    <a:srgbClr val="FFFFFF"/>
                  </a:solidFill>
                </a:uFill>
                <a:latin typeface="Century Gothic"/>
              </a:rPr>
              <a:t> </a:t>
            </a:r>
            <a:r>
              <a:rPr lang="pt-BR" sz="4000" b="1" strike="noStrike" spc="-1">
                <a:solidFill>
                  <a:srgbClr val="EE8800"/>
                </a:solidFill>
                <a:uFill>
                  <a:solidFill>
                    <a:srgbClr val="FFFFFF"/>
                  </a:solidFill>
                </a:uFill>
                <a:latin typeface="Symbol"/>
              </a:rPr>
              <a:t></a:t>
            </a:r>
            <a:endParaRPr lang="pt-BR" sz="1800" b="0" strike="noStrike" spc="-1">
              <a:solidFill>
                <a:srgbClr val="FFFFFF"/>
              </a:solidFill>
              <a:uFill>
                <a:solidFill>
                  <a:srgbClr val="FFFFFF"/>
                </a:solidFill>
              </a:uFill>
              <a:latin typeface="Arial"/>
            </a:endParaRPr>
          </a:p>
        </p:txBody>
      </p:sp>
      <p:sp>
        <p:nvSpPr>
          <p:cNvPr id="270" name="CustomShape 5"/>
          <p:cNvSpPr/>
          <p:nvPr/>
        </p:nvSpPr>
        <p:spPr>
          <a:xfrm>
            <a:off x="4484064" y="1926720"/>
            <a:ext cx="2464200" cy="1309320"/>
          </a:xfrm>
          <a:prstGeom prst="rect">
            <a:avLst/>
          </a:prstGeom>
          <a:noFill/>
          <a:ln w="28440">
            <a:solidFill>
              <a:srgbClr val="FFC000"/>
            </a:solidFill>
            <a:miter/>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4000" b="1" strike="noStrike" spc="-1" dirty="0">
                <a:solidFill>
                  <a:srgbClr val="EE8800"/>
                </a:solidFill>
                <a:uFill>
                  <a:solidFill>
                    <a:srgbClr val="FFFFFF"/>
                  </a:solidFill>
                </a:uFill>
                <a:latin typeface="Century Gothic"/>
              </a:rPr>
              <a:t>Vênus</a:t>
            </a:r>
            <a:endParaRPr lang="pt-BR" sz="1800" b="0" strike="noStrike" spc="-1" dirty="0">
              <a:solidFill>
                <a:srgbClr val="FFFFFF"/>
              </a:solidFill>
              <a:uFill>
                <a:solidFill>
                  <a:srgbClr val="FFFFFF"/>
                </a:solidFill>
              </a:uFill>
              <a:latin typeface="Arial"/>
            </a:endParaRPr>
          </a:p>
          <a:p>
            <a:pPr marL="457200" indent="-456840">
              <a:lnSpc>
                <a:spcPct val="100000"/>
              </a:lnSpc>
              <a:buClr>
                <a:srgbClr val="C00000"/>
              </a:buClr>
              <a:buFont typeface="Symbol" charset="2"/>
              <a:buChar char=""/>
            </a:pPr>
            <a:r>
              <a:rPr lang="pt-BR" sz="4000" b="1" strike="noStrike" spc="-1" dirty="0">
                <a:solidFill>
                  <a:srgbClr val="EE8800"/>
                </a:solidFill>
                <a:uFill>
                  <a:solidFill>
                    <a:srgbClr val="FFFFFF"/>
                  </a:solidFill>
                </a:uFill>
                <a:latin typeface="Century Gothic"/>
              </a:rPr>
              <a:t> </a:t>
            </a:r>
            <a:r>
              <a:rPr lang="pt-BR" sz="4000" b="1" strike="noStrike" spc="-1" dirty="0">
                <a:solidFill>
                  <a:srgbClr val="EE8800"/>
                </a:solidFill>
                <a:uFill>
                  <a:solidFill>
                    <a:srgbClr val="FFFFFF"/>
                  </a:solidFill>
                </a:uFill>
                <a:latin typeface="Symbol"/>
              </a:rPr>
              <a:t></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10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10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971640" y="821160"/>
            <a:ext cx="2880000" cy="55789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buClr>
                <a:srgbClr val="FFFFCC"/>
              </a:buClr>
              <a:buFont typeface="Arial"/>
              <a:buAutoNum type="arabicPeriod"/>
            </a:pPr>
            <a:r>
              <a:rPr lang="pt-BR" sz="2000" b="1" strike="noStrike" spc="-1">
                <a:solidFill>
                  <a:srgbClr val="EE8800"/>
                </a:solidFill>
                <a:uFill>
                  <a:solidFill>
                    <a:srgbClr val="FFFFFF"/>
                  </a:solidFill>
                </a:uFill>
                <a:latin typeface="Century Gothic"/>
              </a:rPr>
              <a:t> </a:t>
            </a:r>
            <a:r>
              <a:rPr lang="pt-BR" sz="2000" b="1" strike="noStrike" spc="-1">
                <a:solidFill>
                  <a:srgbClr val="FFC000"/>
                </a:solidFill>
                <a:uFill>
                  <a:solidFill>
                    <a:srgbClr val="FFFFFF"/>
                  </a:solidFill>
                </a:uFill>
                <a:latin typeface="Century Gothic"/>
              </a:rPr>
              <a:t>Io</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Europa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Ganymede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Callisto</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Amalthea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Himalia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Elara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Pasiphae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Sinope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Lysithea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Carme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Ananke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Leda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Thebe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Adrastea</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Metis</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Callirrhoe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a:pPr>
            <a:r>
              <a:rPr lang="pt-BR" sz="2000" b="1" strike="noStrike" spc="-1">
                <a:solidFill>
                  <a:srgbClr val="FFC000"/>
                </a:solidFill>
                <a:uFill>
                  <a:solidFill>
                    <a:srgbClr val="FFFFFF"/>
                  </a:solidFill>
                </a:uFill>
                <a:latin typeface="Century Gothic"/>
              </a:rPr>
              <a:t> Themisto</a:t>
            </a:r>
            <a:endParaRPr lang="pt-BR" sz="1800" b="0" strike="noStrike" spc="-1">
              <a:solidFill>
                <a:srgbClr val="FFFFFF"/>
              </a:solidFill>
              <a:uFill>
                <a:solidFill>
                  <a:srgbClr val="FFFFFF"/>
                </a:solidFill>
              </a:uFill>
              <a:latin typeface="Arial"/>
            </a:endParaRPr>
          </a:p>
        </p:txBody>
      </p:sp>
      <p:sp>
        <p:nvSpPr>
          <p:cNvPr id="272" name="CustomShape 2"/>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Júpiter: satélites </a:t>
            </a:r>
            <a:r>
              <a:rPr lang="pt-BR" sz="4000" b="1" spc="-1" dirty="0" smtClean="0">
                <a:solidFill>
                  <a:srgbClr val="FFFFFF"/>
                </a:solidFill>
                <a:uFill>
                  <a:solidFill>
                    <a:srgbClr val="FFFFFF"/>
                  </a:solidFill>
                </a:uFill>
                <a:latin typeface="Century Gothic"/>
              </a:rPr>
              <a:t>nomeados</a:t>
            </a:r>
            <a:endParaRPr lang="pt-BR" sz="1600" b="0" strike="noStrike" spc="-1" dirty="0">
              <a:solidFill>
                <a:srgbClr val="FFFFFF"/>
              </a:solidFill>
              <a:uFill>
                <a:solidFill>
                  <a:srgbClr val="FFFFFF"/>
                </a:solidFill>
              </a:uFill>
              <a:latin typeface="Arial"/>
            </a:endParaRPr>
          </a:p>
        </p:txBody>
      </p:sp>
      <p:sp>
        <p:nvSpPr>
          <p:cNvPr id="273" name="CustomShape 3"/>
          <p:cNvSpPr/>
          <p:nvPr/>
        </p:nvSpPr>
        <p:spPr>
          <a:xfrm>
            <a:off x="3348000" y="620640"/>
            <a:ext cx="2592000" cy="57614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pP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Megaclite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Taygete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Chaldene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Harpalyke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Kalyke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Iocaste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Erinome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Isonoe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Praxidike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Autonoe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Thyone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Hermippe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Aitne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Eurydome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Euanthe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Euporie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Orthosie</a:t>
            </a:r>
            <a:endParaRPr lang="pt-BR" sz="1800" b="0" strike="noStrike" spc="-1">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19"/>
            </a:pPr>
            <a:r>
              <a:rPr lang="pt-BR" sz="2000" b="1" strike="noStrike" spc="-1">
                <a:solidFill>
                  <a:srgbClr val="FFC000"/>
                </a:solidFill>
                <a:uFill>
                  <a:solidFill>
                    <a:srgbClr val="FFFFFF"/>
                  </a:solidFill>
                </a:uFill>
                <a:latin typeface="Century Gothic"/>
              </a:rPr>
              <a:t>Sponde </a:t>
            </a:r>
            <a:endParaRPr lang="pt-BR" sz="1800" b="0" strike="noStrike" spc="-1">
              <a:solidFill>
                <a:srgbClr val="FFFFFF"/>
              </a:solidFill>
              <a:uFill>
                <a:solidFill>
                  <a:srgbClr val="FFFFFF"/>
                </a:solidFill>
              </a:uFill>
              <a:latin typeface="Arial"/>
            </a:endParaRPr>
          </a:p>
        </p:txBody>
      </p:sp>
      <p:pic>
        <p:nvPicPr>
          <p:cNvPr id="274" name="Picture 1"/>
          <p:cNvPicPr/>
          <p:nvPr/>
        </p:nvPicPr>
        <p:blipFill>
          <a:blip r:embed="rId3"/>
          <a:stretch/>
        </p:blipFill>
        <p:spPr>
          <a:xfrm>
            <a:off x="0" y="0"/>
            <a:ext cx="75960" cy="75960"/>
          </a:xfrm>
          <a:prstGeom prst="rect">
            <a:avLst/>
          </a:prstGeom>
          <a:ln>
            <a:noFill/>
          </a:ln>
        </p:spPr>
      </p:pic>
      <p:sp>
        <p:nvSpPr>
          <p:cNvPr id="275" name="CustomShape 4"/>
          <p:cNvSpPr/>
          <p:nvPr/>
        </p:nvSpPr>
        <p:spPr>
          <a:xfrm>
            <a:off x="6228360" y="620640"/>
            <a:ext cx="2592000" cy="4896592"/>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EE88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Kale</a:t>
            </a:r>
            <a:r>
              <a:rPr lang="pt-BR" sz="2000" b="1" strike="noStrike" spc="-1" dirty="0">
                <a:solidFill>
                  <a:srgbClr val="FFC000"/>
                </a:solidFill>
                <a:uFill>
                  <a:solidFill>
                    <a:srgbClr val="FFFFFF"/>
                  </a:solidFill>
                </a:uFill>
                <a:latin typeface="Century Gothic"/>
              </a:rPr>
              <a:t> </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Pasithee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Hegemone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Mneme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Aoede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Thelxinoe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Arche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Kallichore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Helike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Carpo</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Eukelade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Cyllene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Kore</a:t>
            </a:r>
            <a:endParaRPr lang="pt-BR" sz="1800" b="0" strike="noStrike" spc="-1" dirty="0">
              <a:solidFill>
                <a:srgbClr val="FFFFFF"/>
              </a:solidFill>
              <a:uFill>
                <a:solidFill>
                  <a:srgbClr val="FFFFFF"/>
                </a:solidFill>
              </a:uFill>
              <a:latin typeface="Arial"/>
            </a:endParaRPr>
          </a:p>
          <a:p>
            <a:pPr marL="457200" indent="-456840">
              <a:lnSpc>
                <a:spcPct val="100000"/>
              </a:lnSpc>
              <a:buClr>
                <a:srgbClr val="FFFFCC"/>
              </a:buClr>
              <a:buFont typeface="Arial"/>
              <a:buAutoNum type="arabicPeriod" startAt="37"/>
            </a:pPr>
            <a:r>
              <a:rPr lang="pt-BR" sz="2000" b="1" strike="noStrike" spc="-1" dirty="0">
                <a:solidFill>
                  <a:srgbClr val="FFC000"/>
                </a:solidFill>
                <a:uFill>
                  <a:solidFill>
                    <a:srgbClr val="FFFFFF"/>
                  </a:solidFill>
                </a:uFill>
                <a:latin typeface="Century Gothic"/>
              </a:rPr>
              <a:t> </a:t>
            </a:r>
            <a:r>
              <a:rPr lang="pt-BR" sz="2000" b="1" strike="noStrike" spc="-1" dirty="0" err="1">
                <a:solidFill>
                  <a:srgbClr val="FFC000"/>
                </a:solidFill>
                <a:uFill>
                  <a:solidFill>
                    <a:srgbClr val="FFFFFF"/>
                  </a:solidFill>
                </a:uFill>
                <a:latin typeface="Century Gothic"/>
              </a:rPr>
              <a:t>Herse</a:t>
            </a:r>
            <a:endParaRPr lang="pt-BR" sz="1800" b="0" strike="noStrike" spc="-1" dirty="0">
              <a:solidFill>
                <a:srgbClr val="FFFFFF"/>
              </a:solidFill>
              <a:uFill>
                <a:solidFill>
                  <a:srgbClr val="FFFFFF"/>
                </a:solidFill>
              </a:uFill>
              <a:latin typeface="Arial"/>
            </a:endParaRPr>
          </a:p>
        </p:txBody>
      </p:sp>
      <p:sp>
        <p:nvSpPr>
          <p:cNvPr id="2" name="Retângulo 1"/>
          <p:cNvSpPr/>
          <p:nvPr/>
        </p:nvSpPr>
        <p:spPr>
          <a:xfrm>
            <a:off x="5435984" y="5400649"/>
            <a:ext cx="3384376" cy="400110"/>
          </a:xfrm>
          <a:prstGeom prst="rect">
            <a:avLst/>
          </a:prstGeom>
        </p:spPr>
        <p:txBody>
          <a:bodyPr wrap="square">
            <a:spAutoFit/>
          </a:bodyPr>
          <a:lstStyle/>
          <a:p>
            <a:pPr marL="360">
              <a:lnSpc>
                <a:spcPct val="100000"/>
              </a:lnSpc>
              <a:buClr>
                <a:srgbClr val="FFFFCC"/>
              </a:buClr>
            </a:pPr>
            <a:r>
              <a:rPr lang="pt-BR" sz="2000" b="1" spc="-1" dirty="0" smtClean="0">
                <a:solidFill>
                  <a:srgbClr val="FFC000"/>
                </a:solidFill>
                <a:uFill>
                  <a:solidFill>
                    <a:srgbClr val="FFFFFF"/>
                  </a:solidFill>
                </a:uFill>
                <a:latin typeface="Century Gothic" panose="020B0502020202020204" pitchFamily="34" charset="0"/>
              </a:rPr>
              <a:t>+ 29 aguardando nomes</a:t>
            </a:r>
          </a:p>
        </p:txBody>
      </p:sp>
      <p:sp>
        <p:nvSpPr>
          <p:cNvPr id="9" name="Retângulo 8"/>
          <p:cNvSpPr/>
          <p:nvPr/>
        </p:nvSpPr>
        <p:spPr>
          <a:xfrm>
            <a:off x="5436096" y="5909210"/>
            <a:ext cx="3384376" cy="523220"/>
          </a:xfrm>
          <a:prstGeom prst="rect">
            <a:avLst/>
          </a:prstGeom>
        </p:spPr>
        <p:txBody>
          <a:bodyPr wrap="square">
            <a:spAutoFit/>
          </a:bodyPr>
          <a:lstStyle/>
          <a:p>
            <a:pPr marL="360">
              <a:lnSpc>
                <a:spcPct val="100000"/>
              </a:lnSpc>
              <a:buClr>
                <a:srgbClr val="FFFFCC"/>
              </a:buClr>
            </a:pPr>
            <a:r>
              <a:rPr lang="pt-BR" sz="2800" b="1" spc="-1" dirty="0" smtClean="0">
                <a:solidFill>
                  <a:srgbClr val="FFC000"/>
                </a:solidFill>
                <a:uFill>
                  <a:solidFill>
                    <a:srgbClr val="FFFFFF"/>
                  </a:solidFill>
                </a:uFill>
                <a:latin typeface="Century Gothic" panose="020B0502020202020204" pitchFamily="34" charset="0"/>
              </a:rPr>
              <a:t>TOTAL: </a:t>
            </a:r>
            <a:r>
              <a:rPr lang="pt-BR" sz="2800" b="1" spc="-1" dirty="0" smtClean="0">
                <a:solidFill>
                  <a:schemeClr val="bg1"/>
                </a:solidFill>
                <a:uFill>
                  <a:solidFill>
                    <a:srgbClr val="FFFFFF"/>
                  </a:solidFill>
                </a:uFill>
                <a:latin typeface="Century Gothic" panose="020B0502020202020204" pitchFamily="34" charset="0"/>
              </a:rPr>
              <a:t>79</a:t>
            </a: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124280" y="908640"/>
            <a:ext cx="2128680" cy="557892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buClr>
                <a:srgbClr val="D0A800"/>
              </a:buClr>
              <a:buFont typeface="StarSymbol"/>
              <a:buAutoNum type="arabicPeriod"/>
            </a:pPr>
            <a:r>
              <a:rPr lang="pt-BR" sz="2000" b="1" strike="noStrike" spc="-1">
                <a:solidFill>
                  <a:srgbClr val="EE8800"/>
                </a:solidFill>
                <a:uFill>
                  <a:solidFill>
                    <a:srgbClr val="FFFFFF"/>
                  </a:solidFill>
                </a:uFill>
                <a:latin typeface="Century Gothic"/>
              </a:rPr>
              <a:t> </a:t>
            </a:r>
            <a:r>
              <a:rPr lang="pt-BR" sz="2000" b="1" strike="noStrike" spc="-1">
                <a:solidFill>
                  <a:srgbClr val="FFC000"/>
                </a:solidFill>
                <a:uFill>
                  <a:solidFill>
                    <a:srgbClr val="FFFFFF"/>
                  </a:solidFill>
                </a:uFill>
                <a:latin typeface="Century Gothic"/>
              </a:rPr>
              <a:t>Mimas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Enceladus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Tethys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Dione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Rhea</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Titan</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Hyperion</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Iapetus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Erriapus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Phoebe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Janus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Epimetheus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Helene</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Telesto</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Calypso</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 Kiviuq</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Atlas</a:t>
            </a:r>
            <a:endParaRPr lang="pt-BR" sz="1800" b="0" strike="noStrike" spc="-1">
              <a:solidFill>
                <a:srgbClr val="FFFFFF"/>
              </a:solidFill>
              <a:uFill>
                <a:solidFill>
                  <a:srgbClr val="FFFFFF"/>
                </a:solidFill>
              </a:uFill>
              <a:latin typeface="Arial"/>
            </a:endParaRPr>
          </a:p>
          <a:p>
            <a:pPr marL="457200" indent="-456840">
              <a:lnSpc>
                <a:spcPct val="100000"/>
              </a:lnSpc>
              <a:buClr>
                <a:srgbClr val="D0A800"/>
              </a:buClr>
              <a:buFont typeface="StarSymbol"/>
              <a:buAutoNum type="arabicPeriod"/>
            </a:pPr>
            <a:r>
              <a:rPr lang="pt-BR" sz="2000" b="1" strike="noStrike" spc="-1">
                <a:solidFill>
                  <a:srgbClr val="FFC000"/>
                </a:solidFill>
                <a:uFill>
                  <a:solidFill>
                    <a:srgbClr val="FFFFFF"/>
                  </a:solidFill>
                </a:uFill>
                <a:latin typeface="Century Gothic"/>
              </a:rPr>
              <a:t>Prometheus</a:t>
            </a:r>
            <a:endParaRPr lang="pt-BR" sz="1800" b="0" strike="noStrike" spc="-1">
              <a:solidFill>
                <a:srgbClr val="FFFFFF"/>
              </a:solidFill>
              <a:uFill>
                <a:solidFill>
                  <a:srgbClr val="FFFFFF"/>
                </a:solidFill>
              </a:uFill>
              <a:latin typeface="Arial"/>
            </a:endParaRPr>
          </a:p>
        </p:txBody>
      </p:sp>
      <p:sp>
        <p:nvSpPr>
          <p:cNvPr id="277" name="CustomShape 2"/>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Saturno: satélites confirmados</a:t>
            </a:r>
            <a:endParaRPr lang="pt-BR" sz="1600" b="0" strike="noStrike" spc="-1">
              <a:solidFill>
                <a:srgbClr val="FFFFFF"/>
              </a:solidFill>
              <a:uFill>
                <a:solidFill>
                  <a:srgbClr val="FFFFFF"/>
                </a:solidFill>
              </a:uFill>
              <a:latin typeface="Arial"/>
            </a:endParaRPr>
          </a:p>
        </p:txBody>
      </p:sp>
      <p:sp>
        <p:nvSpPr>
          <p:cNvPr id="278" name="CustomShape 3"/>
          <p:cNvSpPr/>
          <p:nvPr/>
        </p:nvSpPr>
        <p:spPr>
          <a:xfrm>
            <a:off x="3788280" y="908640"/>
            <a:ext cx="2131200" cy="557892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Pandora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Ymir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Paaliaq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Tarvos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Ijiraq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Suttungr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Mundilfari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Albiorix</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Erriapo</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Siarnaq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Thrymr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Narvi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Methone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Pallene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Polydeuces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Daphnis</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19"/>
            </a:pPr>
            <a:r>
              <a:rPr lang="pt-BR" sz="2000" b="1" strike="noStrike" spc="-1">
                <a:solidFill>
                  <a:srgbClr val="FFC000"/>
                </a:solidFill>
                <a:uFill>
                  <a:solidFill>
                    <a:srgbClr val="FFFFFF"/>
                  </a:solidFill>
                </a:uFill>
                <a:latin typeface="Century Gothic"/>
              </a:rPr>
              <a:t>Aegir</a:t>
            </a:r>
            <a:endParaRPr lang="pt-BR" sz="1800" b="0" strike="noStrike" spc="-1">
              <a:solidFill>
                <a:srgbClr val="FFFFFF"/>
              </a:solidFill>
              <a:uFill>
                <a:solidFill>
                  <a:srgbClr val="FFFFFF"/>
                </a:solidFill>
              </a:uFill>
              <a:latin typeface="Arial"/>
            </a:endParaRPr>
          </a:p>
        </p:txBody>
      </p:sp>
      <p:sp>
        <p:nvSpPr>
          <p:cNvPr id="279" name="CustomShape 4"/>
          <p:cNvSpPr/>
          <p:nvPr/>
        </p:nvSpPr>
        <p:spPr>
          <a:xfrm>
            <a:off x="6372360" y="925560"/>
            <a:ext cx="1877040" cy="52740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Bebhionn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Bergelmir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Bestla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Faubauti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Fenrir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Fornjot</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Hat</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Hyrrokkin</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Kari</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Loge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Skoll</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Surtur</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Greip</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Jarnsaxa</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Tarqeq</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Anthe</a:t>
            </a:r>
            <a:endParaRPr lang="pt-BR" sz="1800" b="0" strike="noStrike" spc="-1">
              <a:solidFill>
                <a:srgbClr val="FFFFFF"/>
              </a:solidFill>
              <a:uFill>
                <a:solidFill>
                  <a:srgbClr val="FFFFFF"/>
                </a:solidFill>
              </a:uFill>
              <a:latin typeface="Arial"/>
            </a:endParaRPr>
          </a:p>
          <a:p>
            <a:pPr marL="514440" indent="-514080">
              <a:lnSpc>
                <a:spcPct val="100000"/>
              </a:lnSpc>
              <a:buClr>
                <a:srgbClr val="D0A800"/>
              </a:buClr>
              <a:buFont typeface="Arial"/>
              <a:buAutoNum type="arabicPeriod" startAt="37"/>
            </a:pPr>
            <a:r>
              <a:rPr lang="pt-BR" sz="2000" b="1" strike="noStrike" spc="-1">
                <a:solidFill>
                  <a:srgbClr val="FFC000"/>
                </a:solidFill>
                <a:uFill>
                  <a:solidFill>
                    <a:srgbClr val="FFFFFF"/>
                  </a:solidFill>
                </a:uFill>
                <a:latin typeface="Century Gothic"/>
              </a:rPr>
              <a:t>Aegaeon</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848240" y="893160"/>
            <a:ext cx="2527920" cy="557676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2400" b="1" strike="noStrike" spc="-1">
                <a:solidFill>
                  <a:srgbClr val="FFFFFF"/>
                </a:solidFill>
                <a:uFill>
                  <a:solidFill>
                    <a:srgbClr val="FFFFFF"/>
                  </a:solidFill>
                </a:uFill>
                <a:latin typeface="Century Gothic"/>
              </a:rPr>
              <a:t>Urano</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Ariel</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Umbriel</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Titania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Oberon</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Miranda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Cressida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Desdemona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Juliet</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Portia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Rosalind</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Belinda</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Puck</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Caliban</a:t>
            </a:r>
            <a:endParaRPr lang="pt-BR" sz="1800" b="0" strike="noStrike" spc="-1">
              <a:solidFill>
                <a:srgbClr val="FFFFFF"/>
              </a:solidFill>
              <a:uFill>
                <a:solidFill>
                  <a:srgbClr val="FFFFFF"/>
                </a:solidFill>
              </a:uFill>
              <a:latin typeface="Arial"/>
            </a:endParaRPr>
          </a:p>
          <a:p>
            <a:pPr marL="457200" indent="-456840">
              <a:lnSpc>
                <a:spcPct val="100000"/>
              </a:lnSpc>
              <a:buClr>
                <a:srgbClr val="00B050"/>
              </a:buClr>
              <a:buFont typeface="StarSymbol"/>
              <a:buAutoNum type="arabicPeriod"/>
            </a:pPr>
            <a:r>
              <a:rPr lang="pt-BR" sz="2400" b="1" strike="noStrike" spc="-1">
                <a:solidFill>
                  <a:srgbClr val="EE8800"/>
                </a:solidFill>
                <a:uFill>
                  <a:solidFill>
                    <a:srgbClr val="FFFFFF"/>
                  </a:solidFill>
                </a:uFill>
                <a:latin typeface="Century Gothic"/>
              </a:rPr>
              <a:t> Sycorax</a:t>
            </a:r>
            <a:endParaRPr lang="pt-BR" sz="1800" b="0" strike="noStrike" spc="-1">
              <a:solidFill>
                <a:srgbClr val="FFFFFF"/>
              </a:solidFill>
              <a:uFill>
                <a:solidFill>
                  <a:srgbClr val="FFFFFF"/>
                </a:solidFill>
              </a:uFill>
              <a:latin typeface="Arial"/>
            </a:endParaRPr>
          </a:p>
        </p:txBody>
      </p:sp>
      <p:sp>
        <p:nvSpPr>
          <p:cNvPr id="281" name="CustomShape 2"/>
          <p:cNvSpPr/>
          <p:nvPr/>
        </p:nvSpPr>
        <p:spPr>
          <a:xfrm>
            <a:off x="5041080" y="965160"/>
            <a:ext cx="2166480" cy="374796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840">
              <a:lnSpc>
                <a:spcPct val="100000"/>
              </a:lnSpc>
            </a:pPr>
            <a:r>
              <a:rPr lang="pt-BR" sz="2400" b="1" strike="noStrike" spc="-1">
                <a:solidFill>
                  <a:srgbClr val="FFFFFF"/>
                </a:solidFill>
                <a:uFill>
                  <a:solidFill>
                    <a:srgbClr val="FFFFFF"/>
                  </a:solidFill>
                </a:uFill>
                <a:latin typeface="Century Gothic"/>
              </a:rPr>
              <a:t>Netuno</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Naiara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Talassa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Despina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Galateia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Larissa</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Proteus</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Tritão</a:t>
            </a:r>
            <a:endParaRPr lang="pt-BR" sz="1800" b="0" strike="noStrike" spc="-1">
              <a:solidFill>
                <a:srgbClr val="FFFFFF"/>
              </a:solidFill>
              <a:uFill>
                <a:solidFill>
                  <a:srgbClr val="FFFFFF"/>
                </a:solidFill>
              </a:uFill>
              <a:latin typeface="Arial"/>
            </a:endParaRPr>
          </a:p>
          <a:p>
            <a:pPr marL="457200" indent="-456840">
              <a:lnSpc>
                <a:spcPct val="100000"/>
              </a:lnSpc>
              <a:buClr>
                <a:srgbClr val="00B0F0"/>
              </a:buClr>
              <a:buFont typeface="StarSymbol"/>
              <a:buAutoNum type="arabicPeriod"/>
            </a:pPr>
            <a:r>
              <a:rPr lang="pt-BR" sz="2400" b="1" strike="noStrike" spc="-1">
                <a:solidFill>
                  <a:srgbClr val="EE8800"/>
                </a:solidFill>
                <a:uFill>
                  <a:solidFill>
                    <a:srgbClr val="FFFFFF"/>
                  </a:solidFill>
                </a:uFill>
                <a:latin typeface="Century Gothic"/>
              </a:rPr>
              <a:t>Nereida</a:t>
            </a:r>
            <a:endParaRPr lang="pt-BR" sz="1800" b="0" strike="noStrike" spc="-1">
              <a:solidFill>
                <a:srgbClr val="FFFFFF"/>
              </a:solidFill>
              <a:uFill>
                <a:solidFill>
                  <a:srgbClr val="FFFFFF"/>
                </a:solidFill>
              </a:uFill>
              <a:latin typeface="Arial"/>
            </a:endParaRPr>
          </a:p>
          <a:p>
            <a:pPr marL="457200" indent="-456840">
              <a:lnSpc>
                <a:spcPct val="100000"/>
              </a:lnSpc>
            </a:pPr>
            <a:endParaRPr lang="pt-BR" sz="1800" b="0" strike="noStrike" spc="-1">
              <a:solidFill>
                <a:srgbClr val="FFFFFF"/>
              </a:solidFill>
              <a:uFill>
                <a:solidFill>
                  <a:srgbClr val="FFFFFF"/>
                </a:solidFill>
              </a:uFill>
              <a:latin typeface="Arial"/>
            </a:endParaRPr>
          </a:p>
        </p:txBody>
      </p:sp>
      <p:sp>
        <p:nvSpPr>
          <p:cNvPr id="282" name="CustomShape 3"/>
          <p:cNvSpPr/>
          <p:nvPr/>
        </p:nvSpPr>
        <p:spPr>
          <a:xfrm>
            <a:off x="36360" y="163440"/>
            <a:ext cx="9143640" cy="456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Satélites principais: Urano e Netuno</a:t>
            </a:r>
            <a:endParaRPr lang="pt-BR" sz="16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pPr algn="ctr"/>
            <a:r>
              <a:rPr lang="pt-BR" sz="4800" b="1" dirty="0" smtClean="0">
                <a:solidFill>
                  <a:schemeClr val="bg1"/>
                </a:solidFill>
                <a:latin typeface="Century Gothic" pitchFamily="34" charset="0"/>
              </a:rPr>
              <a:t>Planetas anões</a:t>
            </a:r>
          </a:p>
        </p:txBody>
      </p:sp>
      <p:pic>
        <p:nvPicPr>
          <p:cNvPr id="36867" name="Picture 6"/>
          <p:cNvPicPr>
            <a:picLocks noChangeAspect="1" noChangeArrowheads="1"/>
          </p:cNvPicPr>
          <p:nvPr/>
        </p:nvPicPr>
        <p:blipFill>
          <a:blip r:embed="rId3" cstate="print"/>
          <a:srcRect/>
          <a:stretch>
            <a:fillRect/>
          </a:stretch>
        </p:blipFill>
        <p:spPr bwMode="auto">
          <a:xfrm>
            <a:off x="500063" y="1114425"/>
            <a:ext cx="8258175" cy="5743575"/>
          </a:xfrm>
          <a:prstGeom prst="rect">
            <a:avLst/>
          </a:prstGeom>
          <a:noFill/>
          <a:ln w="12700">
            <a:noFill/>
            <a:miter lim="800000"/>
            <a:headEnd type="none" w="sm" len="sm"/>
            <a:tailEnd type="none" w="sm" len="sm"/>
          </a:ln>
        </p:spPr>
      </p:pic>
      <p:sp>
        <p:nvSpPr>
          <p:cNvPr id="4" name="Elipse 3"/>
          <p:cNvSpPr/>
          <p:nvPr/>
        </p:nvSpPr>
        <p:spPr bwMode="auto">
          <a:xfrm>
            <a:off x="467544" y="4077072"/>
            <a:ext cx="1976407" cy="2016224"/>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 name="Elipse 4"/>
          <p:cNvSpPr/>
          <p:nvPr/>
        </p:nvSpPr>
        <p:spPr bwMode="auto">
          <a:xfrm>
            <a:off x="7292538" y="4380870"/>
            <a:ext cx="1080120" cy="108012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p:nvPr/>
        </p:nvSpPr>
        <p:spPr bwMode="auto">
          <a:xfrm>
            <a:off x="611560" y="1412776"/>
            <a:ext cx="1728192" cy="1728192"/>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Elipse 6"/>
          <p:cNvSpPr/>
          <p:nvPr/>
        </p:nvSpPr>
        <p:spPr bwMode="auto">
          <a:xfrm>
            <a:off x="2987824" y="1268760"/>
            <a:ext cx="1944216" cy="1872208"/>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Elipse 7"/>
          <p:cNvSpPr/>
          <p:nvPr/>
        </p:nvSpPr>
        <p:spPr bwMode="auto">
          <a:xfrm>
            <a:off x="4211960" y="3165678"/>
            <a:ext cx="2160240" cy="216024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 name="Elipse 2"/>
          <p:cNvSpPr/>
          <p:nvPr/>
        </p:nvSpPr>
        <p:spPr bwMode="auto">
          <a:xfrm>
            <a:off x="6012160" y="1210133"/>
            <a:ext cx="2592288" cy="2536304"/>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 name="Corda 8"/>
          <p:cNvSpPr/>
          <p:nvPr/>
        </p:nvSpPr>
        <p:spPr bwMode="auto">
          <a:xfrm>
            <a:off x="1601470" y="5477506"/>
            <a:ext cx="7128792" cy="3531272"/>
          </a:xfrm>
          <a:prstGeom prst="chord">
            <a:avLst>
              <a:gd name="adj1" fmla="val 11185394"/>
              <a:gd name="adj2" fmla="val 21211994"/>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Retângulo 9"/>
          <p:cNvSpPr/>
          <p:nvPr/>
        </p:nvSpPr>
        <p:spPr bwMode="auto">
          <a:xfrm>
            <a:off x="3131840" y="5013176"/>
            <a:ext cx="1296144" cy="7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Retângulo 12"/>
          <p:cNvSpPr/>
          <p:nvPr/>
        </p:nvSpPr>
        <p:spPr bwMode="auto">
          <a:xfrm>
            <a:off x="7327244" y="3493178"/>
            <a:ext cx="1296144" cy="7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239811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animBg="1"/>
      <p:bldP spid="9" grpId="0" animBg="1"/>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anões...</a:t>
            </a:r>
          </a:p>
        </p:txBody>
      </p:sp>
      <p:pic>
        <p:nvPicPr>
          <p:cNvPr id="36867" name="Picture 6"/>
          <p:cNvPicPr>
            <a:picLocks noChangeAspect="1" noChangeArrowheads="1"/>
          </p:cNvPicPr>
          <p:nvPr/>
        </p:nvPicPr>
        <p:blipFill>
          <a:blip r:embed="rId3" cstate="print"/>
          <a:srcRect/>
          <a:stretch>
            <a:fillRect/>
          </a:stretch>
        </p:blipFill>
        <p:spPr bwMode="auto">
          <a:xfrm>
            <a:off x="500063" y="1114425"/>
            <a:ext cx="8258175" cy="5743575"/>
          </a:xfrm>
          <a:prstGeom prst="rect">
            <a:avLst/>
          </a:prstGeom>
          <a:noFill/>
          <a:ln w="12700">
            <a:noFill/>
            <a:miter lim="800000"/>
            <a:headEnd type="none" w="sm" len="sm"/>
            <a:tailEnd type="none" w="sm" len="sm"/>
          </a:ln>
        </p:spPr>
      </p:pic>
      <p:sp>
        <p:nvSpPr>
          <p:cNvPr id="4" name="Elipse 3"/>
          <p:cNvSpPr/>
          <p:nvPr/>
        </p:nvSpPr>
        <p:spPr bwMode="auto">
          <a:xfrm>
            <a:off x="467544" y="4077072"/>
            <a:ext cx="1976407" cy="2016224"/>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 name="Elipse 4"/>
          <p:cNvSpPr/>
          <p:nvPr/>
        </p:nvSpPr>
        <p:spPr bwMode="auto">
          <a:xfrm>
            <a:off x="7292538" y="4380870"/>
            <a:ext cx="1080120" cy="108012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p:nvPr/>
        </p:nvSpPr>
        <p:spPr bwMode="auto">
          <a:xfrm>
            <a:off x="611560" y="1412776"/>
            <a:ext cx="1728192" cy="1728192"/>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Elipse 6"/>
          <p:cNvSpPr/>
          <p:nvPr/>
        </p:nvSpPr>
        <p:spPr bwMode="auto">
          <a:xfrm>
            <a:off x="2987824" y="1268760"/>
            <a:ext cx="1944216" cy="1872208"/>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Elipse 7"/>
          <p:cNvSpPr/>
          <p:nvPr/>
        </p:nvSpPr>
        <p:spPr bwMode="auto">
          <a:xfrm>
            <a:off x="4211960" y="3165678"/>
            <a:ext cx="2160240" cy="2160240"/>
          </a:xfrm>
          <a:prstGeom prst="ellipse">
            <a:avLst/>
          </a:prstGeom>
          <a:noFill/>
          <a:ln w="44450" cap="flat" cmpd="sng" algn="ctr">
            <a:solidFill>
              <a:srgbClr val="FFC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151697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720440" y="1124640"/>
            <a:ext cx="552564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4400" b="1" strike="noStrike" spc="-1">
                <a:solidFill>
                  <a:srgbClr val="FFFFFF"/>
                </a:solidFill>
                <a:uFill>
                  <a:solidFill>
                    <a:srgbClr val="FFFFFF"/>
                  </a:solidFill>
                </a:uFill>
                <a:latin typeface="Century Gothic"/>
              </a:rPr>
              <a:t>Tamanhos relativos </a:t>
            </a:r>
            <a:endParaRPr lang="pt-BR" sz="1800" b="0" strike="noStrike" spc="-1">
              <a:solidFill>
                <a:srgbClr val="FFFFFF"/>
              </a:solidFill>
              <a:uFill>
                <a:solidFill>
                  <a:srgbClr val="FFFFFF"/>
                </a:solidFill>
              </a:uFill>
              <a:latin typeface="Arial"/>
            </a:endParaRPr>
          </a:p>
        </p:txBody>
      </p:sp>
      <p:pic>
        <p:nvPicPr>
          <p:cNvPr id="291" name="Picture 2">
            <a:hlinkClick r:id="rId2" action="ppaction://hlinkfile"/>
          </p:cNvPr>
          <p:cNvPicPr/>
          <p:nvPr/>
        </p:nvPicPr>
        <p:blipFill>
          <a:blip r:embed="rId3" cstate="print"/>
          <a:srcRect l="3524" b="3524"/>
          <a:stretch/>
        </p:blipFill>
        <p:spPr>
          <a:xfrm>
            <a:off x="3348000" y="2637000"/>
            <a:ext cx="2483280" cy="2483280"/>
          </a:xfrm>
          <a:prstGeom prst="rect">
            <a:avLst/>
          </a:prstGeom>
          <a:ln w="31680">
            <a:solidFill>
              <a:srgbClr val="FFC000"/>
            </a:solidFill>
            <a:miter/>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685800" y="609480"/>
            <a:ext cx="777204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O caso de Plutão</a:t>
            </a:r>
            <a:endParaRPr lang="pt-BR" sz="1600" b="0" strike="noStrike" spc="-1">
              <a:solidFill>
                <a:srgbClr val="FF0066"/>
              </a:solidFill>
              <a:uFill>
                <a:solidFill>
                  <a:srgbClr val="FFFFFF"/>
                </a:solidFill>
              </a:uFill>
              <a:latin typeface="Arial"/>
            </a:endParaRPr>
          </a:p>
        </p:txBody>
      </p:sp>
      <p:pic>
        <p:nvPicPr>
          <p:cNvPr id="293" name="Picture 2"/>
          <p:cNvPicPr/>
          <p:nvPr/>
        </p:nvPicPr>
        <p:blipFill>
          <a:blip r:embed="rId2" cstate="print"/>
          <a:stretch/>
        </p:blipFill>
        <p:spPr>
          <a:xfrm>
            <a:off x="0" y="1714680"/>
            <a:ext cx="9145080" cy="5143320"/>
          </a:xfrm>
          <a:prstGeom prst="rect">
            <a:avLst/>
          </a:prstGeom>
          <a:ln w="9360">
            <a:noFill/>
          </a:ln>
        </p:spPr>
      </p:pic>
      <p:sp>
        <p:nvSpPr>
          <p:cNvPr id="294" name="CustomShape 2"/>
          <p:cNvSpPr/>
          <p:nvPr/>
        </p:nvSpPr>
        <p:spPr>
          <a:xfrm>
            <a:off x="5652120" y="6429240"/>
            <a:ext cx="339048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rPr>
              <a:t>Crédito da imagem: MathiasPedersen.com</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additive="repl">
                                        <p:cTn id="7"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323640" y="1412640"/>
            <a:ext cx="8280720" cy="4464000"/>
          </a:xfrm>
          <a:prstGeom prst="rect">
            <a:avLst/>
          </a:prstGeom>
          <a:noFill/>
          <a:ln>
            <a:noFill/>
          </a:ln>
        </p:spPr>
        <p:txBody>
          <a:bodyPr lIns="92160" tIns="46080" rIns="92160" bIns="46080"/>
          <a:lstStyle/>
          <a:p>
            <a:pPr algn="just">
              <a:lnSpc>
                <a:spcPct val="100000"/>
              </a:lnSpc>
              <a:buClr>
                <a:srgbClr val="FFC000"/>
              </a:buClr>
              <a:buFont typeface="Wingdings" charset="2"/>
              <a:buChar char=""/>
            </a:pPr>
            <a:r>
              <a:rPr lang="pt-BR" sz="3200" b="1" strike="noStrike" spc="-1" dirty="0">
                <a:solidFill>
                  <a:srgbClr val="8585E0"/>
                </a:solidFill>
                <a:uFill>
                  <a:solidFill>
                    <a:srgbClr val="FFFFFF"/>
                  </a:solidFill>
                </a:uFill>
                <a:latin typeface="Century Gothic"/>
              </a:rPr>
              <a:t> </a:t>
            </a:r>
            <a:r>
              <a:rPr lang="pt-BR" sz="3200" b="0" strike="noStrike" spc="-1" dirty="0">
                <a:solidFill>
                  <a:srgbClr val="FFC000"/>
                </a:solidFill>
                <a:uFill>
                  <a:solidFill>
                    <a:srgbClr val="FFFFFF"/>
                  </a:solidFill>
                </a:uFill>
                <a:latin typeface="Century Gothic"/>
              </a:rPr>
              <a:t>Girar em torno do Sol</a:t>
            </a: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buClr>
                <a:srgbClr val="FFC000"/>
              </a:buClr>
              <a:buFont typeface="Wingdings" charset="2"/>
              <a:buChar char=""/>
            </a:pPr>
            <a:r>
              <a:rPr lang="pt-BR" sz="3200" b="0" strike="noStrike" spc="-1" dirty="0">
                <a:solidFill>
                  <a:srgbClr val="FFC000"/>
                </a:solidFill>
                <a:uFill>
                  <a:solidFill>
                    <a:srgbClr val="FFFFFF"/>
                  </a:solidFill>
                </a:uFill>
                <a:latin typeface="Century Gothic"/>
              </a:rPr>
              <a:t> Ser redondo (eq. hidrost.)</a:t>
            </a: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pPr>
            <a:endParaRPr lang="pt-BR" sz="3200" b="0" strike="noStrike" spc="-1" dirty="0">
              <a:solidFill>
                <a:srgbClr val="FFFFFF"/>
              </a:solidFill>
              <a:uFill>
                <a:solidFill>
                  <a:srgbClr val="FFFFFF"/>
                </a:solidFill>
              </a:uFill>
              <a:latin typeface="Arial"/>
            </a:endParaRPr>
          </a:p>
          <a:p>
            <a:pPr algn="just">
              <a:lnSpc>
                <a:spcPct val="100000"/>
              </a:lnSpc>
              <a:buClr>
                <a:srgbClr val="FFC000"/>
              </a:buClr>
              <a:buFont typeface="Wingdings" charset="2"/>
              <a:buChar char=""/>
            </a:pPr>
            <a:r>
              <a:rPr lang="pt-BR" sz="3200" b="0" strike="noStrike" spc="-1" dirty="0">
                <a:solidFill>
                  <a:srgbClr val="FFC000"/>
                </a:solidFill>
                <a:uFill>
                  <a:solidFill>
                    <a:srgbClr val="FFFFFF"/>
                  </a:solidFill>
                </a:uFill>
                <a:latin typeface="Century Gothic"/>
              </a:rPr>
              <a:t> Ser o corpo dominante</a:t>
            </a:r>
            <a:endParaRPr lang="pt-BR" sz="3200" b="0" strike="noStrike" spc="-1" dirty="0">
              <a:solidFill>
                <a:srgbClr val="FFFFFF"/>
              </a:solidFill>
              <a:uFill>
                <a:solidFill>
                  <a:srgbClr val="FFFFFF"/>
                </a:solidFill>
              </a:uFill>
              <a:latin typeface="Arial"/>
            </a:endParaRPr>
          </a:p>
          <a:p>
            <a:pPr algn="just">
              <a:lnSpc>
                <a:spcPct val="100000"/>
              </a:lnSpc>
            </a:pPr>
            <a:r>
              <a:rPr lang="pt-BR" sz="3200" b="0" strike="noStrike" spc="-1" dirty="0">
                <a:solidFill>
                  <a:srgbClr val="FFC000"/>
                </a:solidFill>
                <a:uFill>
                  <a:solidFill>
                    <a:srgbClr val="FFFFFF"/>
                  </a:solidFill>
                </a:uFill>
                <a:latin typeface="Century Gothic"/>
              </a:rPr>
              <a:t>     na sua órbita. </a:t>
            </a:r>
            <a:endParaRPr lang="pt-BR" sz="3200" b="0" strike="noStrike" spc="-1" dirty="0">
              <a:solidFill>
                <a:srgbClr val="FFFFFF"/>
              </a:solidFill>
              <a:uFill>
                <a:solidFill>
                  <a:srgbClr val="FFFFFF"/>
                </a:solidFill>
              </a:uFill>
              <a:latin typeface="Arial"/>
            </a:endParaRPr>
          </a:p>
        </p:txBody>
      </p:sp>
      <p:sp>
        <p:nvSpPr>
          <p:cNvPr id="296" name="CustomShape 2"/>
          <p:cNvSpPr/>
          <p:nvPr/>
        </p:nvSpPr>
        <p:spPr>
          <a:xfrm>
            <a:off x="323640" y="116640"/>
            <a:ext cx="8820000" cy="1142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Para ser planeta o corpo deve:</a:t>
            </a:r>
            <a:endParaRPr lang="pt-BR" sz="1600" b="0" strike="noStrike" spc="-1">
              <a:solidFill>
                <a:srgbClr val="FFFFFF"/>
              </a:solidFill>
              <a:uFill>
                <a:solidFill>
                  <a:srgbClr val="FFFFFF"/>
                </a:solidFill>
              </a:uFill>
              <a:latin typeface="Arial"/>
            </a:endParaRPr>
          </a:p>
        </p:txBody>
      </p:sp>
      <p:pic>
        <p:nvPicPr>
          <p:cNvPr id="297" name="Picture 4"/>
          <p:cNvPicPr/>
          <p:nvPr/>
        </p:nvPicPr>
        <p:blipFill>
          <a:blip r:embed="rId3" cstate="print"/>
          <a:srcRect r="48721"/>
          <a:stretch/>
        </p:blipFill>
        <p:spPr>
          <a:xfrm>
            <a:off x="7020360" y="1269360"/>
            <a:ext cx="1151640" cy="1079280"/>
          </a:xfrm>
          <a:prstGeom prst="rect">
            <a:avLst/>
          </a:prstGeom>
          <a:ln>
            <a:noFill/>
          </a:ln>
        </p:spPr>
      </p:pic>
      <p:pic>
        <p:nvPicPr>
          <p:cNvPr id="298" name="Picture 4"/>
          <p:cNvPicPr/>
          <p:nvPr/>
        </p:nvPicPr>
        <p:blipFill>
          <a:blip r:embed="rId3" cstate="print"/>
          <a:srcRect r="48721"/>
          <a:stretch/>
        </p:blipFill>
        <p:spPr>
          <a:xfrm>
            <a:off x="7020360" y="2997360"/>
            <a:ext cx="1151640" cy="1079280"/>
          </a:xfrm>
          <a:prstGeom prst="rect">
            <a:avLst/>
          </a:prstGeom>
          <a:ln>
            <a:noFill/>
          </a:ln>
        </p:spPr>
      </p:pic>
      <p:pic>
        <p:nvPicPr>
          <p:cNvPr id="299" name="Picture 4"/>
          <p:cNvPicPr/>
          <p:nvPr/>
        </p:nvPicPr>
        <p:blipFill>
          <a:blip r:embed="rId3" cstate="print"/>
          <a:srcRect l="49640"/>
          <a:stretch/>
        </p:blipFill>
        <p:spPr>
          <a:xfrm>
            <a:off x="7020360" y="4797720"/>
            <a:ext cx="1131120" cy="1079280"/>
          </a:xfrm>
          <a:prstGeom prst="rect">
            <a:avLst/>
          </a:prstGeom>
          <a:ln>
            <a:noFill/>
          </a:ln>
        </p:spPr>
      </p:pic>
      <p:sp>
        <p:nvSpPr>
          <p:cNvPr id="300" name="CustomShape 3"/>
          <p:cNvSpPr/>
          <p:nvPr/>
        </p:nvSpPr>
        <p:spPr>
          <a:xfrm>
            <a:off x="0" y="6576480"/>
            <a:ext cx="442764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EE8800"/>
                </a:solidFill>
                <a:uFill>
                  <a:solidFill>
                    <a:srgbClr val="FFFFFF"/>
                  </a:solidFill>
                </a:uFill>
                <a:latin typeface="Century Gothic"/>
              </a:rPr>
              <a:t>Fonte das imagens: casa do conhecimento.com.br</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500"/>
                                        <p:tgtEl>
                                          <p:spTgt spid="2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fade">
                                      <p:cBhvr>
                                        <p:cTn id="11" dur="500"/>
                                        <p:tgtEl>
                                          <p:spTgt spid="29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5">
                                            <p:txEl>
                                              <p:pRg st="3" end="3"/>
                                            </p:txEl>
                                          </p:spTgt>
                                        </p:tgtEl>
                                        <p:attrNameLst>
                                          <p:attrName>style.visibility</p:attrName>
                                        </p:attrNameLst>
                                      </p:cBhvr>
                                      <p:to>
                                        <p:strVal val="visible"/>
                                      </p:to>
                                    </p:set>
                                    <p:animEffect transition="in" filter="fade">
                                      <p:cBhvr>
                                        <p:cTn id="16" dur="500"/>
                                        <p:tgtEl>
                                          <p:spTgt spid="295">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8"/>
                                        </p:tgtEl>
                                        <p:attrNameLst>
                                          <p:attrName>style.visibility</p:attrName>
                                        </p:attrNameLst>
                                      </p:cBhvr>
                                      <p:to>
                                        <p:strVal val="visible"/>
                                      </p:to>
                                    </p:set>
                                    <p:animEffect transition="in" filter="fade">
                                      <p:cBhvr>
                                        <p:cTn id="20" dur="500"/>
                                        <p:tgtEl>
                                          <p:spTgt spid="2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5">
                                            <p:txEl>
                                              <p:pRg st="6" end="6"/>
                                            </p:txEl>
                                          </p:spTgt>
                                        </p:tgtEl>
                                        <p:attrNameLst>
                                          <p:attrName>style.visibility</p:attrName>
                                        </p:attrNameLst>
                                      </p:cBhvr>
                                      <p:to>
                                        <p:strVal val="visible"/>
                                      </p:to>
                                    </p:set>
                                    <p:animEffect transition="in" filter="fade">
                                      <p:cBhvr>
                                        <p:cTn id="25" dur="600"/>
                                        <p:tgtEl>
                                          <p:spTgt spid="2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5">
                                            <p:txEl>
                                              <p:pRg st="7" end="7"/>
                                            </p:txEl>
                                          </p:spTgt>
                                        </p:tgtEl>
                                        <p:attrNameLst>
                                          <p:attrName>style.visibility</p:attrName>
                                        </p:attrNameLst>
                                      </p:cBhvr>
                                      <p:to>
                                        <p:strVal val="visible"/>
                                      </p:to>
                                    </p:set>
                                    <p:animEffect transition="in" filter="fade">
                                      <p:cBhvr>
                                        <p:cTn id="28" dur="500"/>
                                        <p:tgtEl>
                                          <p:spTgt spid="295">
                                            <p:txEl>
                                              <p:pRg st="7" end="7"/>
                                            </p:txEl>
                                          </p:spTgt>
                                        </p:tgtEl>
                                      </p:cBhvr>
                                    </p:animEffect>
                                  </p:childTnLst>
                                </p:cTn>
                              </p:par>
                            </p:childTnLst>
                          </p:cTn>
                        </p:par>
                        <p:par>
                          <p:cTn id="29" fill="hold">
                            <p:stCondLst>
                              <p:cond delay="600"/>
                            </p:stCondLst>
                            <p:childTnLst>
                              <p:par>
                                <p:cTn id="30" presetID="10" presetClass="entr" presetSubtype="0" fill="hold" nodeType="afterEffect">
                                  <p:stCondLst>
                                    <p:cond delay="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714240" y="2578680"/>
            <a:ext cx="7772040" cy="1714320"/>
          </a:xfrm>
          <a:prstGeom prst="rect">
            <a:avLst/>
          </a:prstGeom>
          <a:noFill/>
          <a:ln>
            <a:noFill/>
          </a:ln>
        </p:spPr>
        <p:txBody>
          <a:bodyPr lIns="92160" tIns="46080" rIns="92160" bIns="46080" anchor="ctr"/>
          <a:lstStyle/>
          <a:p>
            <a:pPr algn="ctr">
              <a:lnSpc>
                <a:spcPct val="100000"/>
              </a:lnSpc>
            </a:pPr>
            <a:r>
              <a:rPr lang="pt-BR" sz="4400" b="0" strike="noStrike" spc="-1">
                <a:solidFill>
                  <a:srgbClr val="FFC000"/>
                </a:solidFill>
                <a:uFill>
                  <a:solidFill>
                    <a:srgbClr val="FFFFFF"/>
                  </a:solidFill>
                </a:uFill>
                <a:latin typeface="Century Gothic"/>
              </a:rPr>
              <a:t>Corpos Menores</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9"/>
          <p:cNvPicPr/>
          <p:nvPr/>
        </p:nvPicPr>
        <p:blipFill>
          <a:blip r:embed="rId3" cstate="print"/>
          <a:stretch/>
        </p:blipFill>
        <p:spPr>
          <a:xfrm>
            <a:off x="35640" y="1099440"/>
            <a:ext cx="9108000" cy="5717880"/>
          </a:xfrm>
          <a:prstGeom prst="rect">
            <a:avLst/>
          </a:prstGeom>
          <a:ln>
            <a:noFill/>
          </a:ln>
        </p:spPr>
      </p:pic>
      <p:sp>
        <p:nvSpPr>
          <p:cNvPr id="174" name="TextShape 1"/>
          <p:cNvSpPr txBox="1"/>
          <p:nvPr/>
        </p:nvSpPr>
        <p:spPr>
          <a:xfrm>
            <a:off x="179640" y="0"/>
            <a:ext cx="896400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Sistema Solar (próximo ao Sol)</a:t>
            </a:r>
            <a:endParaRPr lang="pt-BR" sz="1600" b="0" strike="noStrike" spc="-1">
              <a:solidFill>
                <a:srgbClr val="FF0066"/>
              </a:solidFill>
              <a:uFill>
                <a:solidFill>
                  <a:srgbClr val="FFFFFF"/>
                </a:solidFill>
              </a:uFill>
              <a:latin typeface="Arial"/>
            </a:endParaRPr>
          </a:p>
        </p:txBody>
      </p:sp>
      <p:sp>
        <p:nvSpPr>
          <p:cNvPr id="175"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6"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7"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78" name="CustomShape 5"/>
          <p:cNvSpPr/>
          <p:nvPr/>
        </p:nvSpPr>
        <p:spPr>
          <a:xfrm>
            <a:off x="0" y="6542280"/>
            <a:ext cx="9143640" cy="27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1" strike="noStrike" spc="-1">
                <a:solidFill>
                  <a:srgbClr val="FFC000"/>
                </a:solidFill>
                <a:uFill>
                  <a:solidFill>
                    <a:srgbClr val="FFFFFF"/>
                  </a:solidFill>
                </a:uFill>
                <a:latin typeface="Century Gothic"/>
              </a:rPr>
              <a:t>Crédito da imagem: http://wall4all.me</a:t>
            </a:r>
            <a:endParaRPr lang="pt-BR" sz="1800" b="0" strike="noStrike" spc="-1">
              <a:solidFill>
                <a:srgbClr val="FFFFFF"/>
              </a:solidFill>
              <a:uFill>
                <a:solidFill>
                  <a:srgbClr val="FFFFFF"/>
                </a:solidFill>
              </a:uFill>
              <a:latin typeface="Arial"/>
            </a:endParaRPr>
          </a:p>
        </p:txBody>
      </p:sp>
      <p:sp>
        <p:nvSpPr>
          <p:cNvPr id="179" name="CustomShape 6"/>
          <p:cNvSpPr/>
          <p:nvPr/>
        </p:nvSpPr>
        <p:spPr>
          <a:xfrm>
            <a:off x="5436000" y="1412640"/>
            <a:ext cx="3312000" cy="3646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FF0000"/>
                </a:solidFill>
                <a:uFill>
                  <a:solidFill>
                    <a:srgbClr val="FFFFFF"/>
                  </a:solidFill>
                </a:uFill>
                <a:latin typeface="Century Gothic"/>
              </a:rPr>
              <a:t>Figura fora de escala</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additive="repl">
                                        <p:cTn id="7"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4"/>
          <p:cNvPicPr/>
          <p:nvPr/>
        </p:nvPicPr>
        <p:blipFill>
          <a:blip r:embed="rId3" cstate="print"/>
          <a:srcRect l="1167" t="4252" r="57749" b="10866"/>
          <a:stretch/>
        </p:blipFill>
        <p:spPr>
          <a:xfrm>
            <a:off x="-6840" y="46800"/>
            <a:ext cx="2562120" cy="6534360"/>
          </a:xfrm>
          <a:prstGeom prst="rect">
            <a:avLst/>
          </a:prstGeom>
          <a:ln>
            <a:noFill/>
          </a:ln>
        </p:spPr>
      </p:pic>
      <p:sp>
        <p:nvSpPr>
          <p:cNvPr id="303" name="CustomShape 1"/>
          <p:cNvSpPr/>
          <p:nvPr/>
        </p:nvSpPr>
        <p:spPr>
          <a:xfrm>
            <a:off x="2592360" y="1728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Cometa: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bloco de gelo e rocha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alguns quilômetros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caudas apontam na direção contrária à do Sol</a:t>
            </a:r>
            <a:endParaRPr lang="pt-BR" sz="1800" b="0" strike="noStrike" spc="-1" dirty="0">
              <a:solidFill>
                <a:srgbClr val="FFFFFF"/>
              </a:solidFill>
              <a:uFill>
                <a:solidFill>
                  <a:srgbClr val="FFFFFF"/>
                </a:solidFill>
              </a:uFill>
              <a:latin typeface="Arial"/>
            </a:endParaRPr>
          </a:p>
        </p:txBody>
      </p:sp>
      <p:sp>
        <p:nvSpPr>
          <p:cNvPr id="304" name="CustomShape 2"/>
          <p:cNvSpPr/>
          <p:nvPr/>
        </p:nvSpPr>
        <p:spPr>
          <a:xfrm>
            <a:off x="2592360" y="1556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Asteroide: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composto de rochas e metais</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tamanho &gt;100 metros </a:t>
            </a:r>
            <a:endParaRPr lang="pt-BR" sz="1800" b="0" strike="noStrike" spc="-1" dirty="0">
              <a:solidFill>
                <a:srgbClr val="FFFFFF"/>
              </a:solidFill>
              <a:uFill>
                <a:solidFill>
                  <a:srgbClr val="FFFFFF"/>
                </a:solidFill>
              </a:uFill>
              <a:latin typeface="Arial"/>
            </a:endParaRPr>
          </a:p>
          <a:p>
            <a:pPr algn="just">
              <a:lnSpc>
                <a:spcPct val="100000"/>
              </a:lnSpc>
            </a:pPr>
            <a:endParaRPr lang="pt-BR" sz="1800" b="0" strike="noStrike" spc="-1" dirty="0">
              <a:solidFill>
                <a:srgbClr val="FFFFFF"/>
              </a:solidFill>
              <a:uFill>
                <a:solidFill>
                  <a:srgbClr val="FFFFFF"/>
                </a:solidFill>
              </a:uFill>
              <a:latin typeface="Arial"/>
            </a:endParaRPr>
          </a:p>
        </p:txBody>
      </p:sp>
      <p:sp>
        <p:nvSpPr>
          <p:cNvPr id="305" name="CustomShape 3"/>
          <p:cNvSpPr/>
          <p:nvPr/>
        </p:nvSpPr>
        <p:spPr>
          <a:xfrm>
            <a:off x="2592360" y="2637000"/>
            <a:ext cx="6300000" cy="10051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Meteoroide: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menor que um asteroide</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alguns entram na atmosfera terrestre</a:t>
            </a:r>
            <a:endParaRPr lang="pt-BR" sz="1800" b="0" strike="noStrike" spc="-1" dirty="0">
              <a:solidFill>
                <a:srgbClr val="FFFFFF"/>
              </a:solidFill>
              <a:uFill>
                <a:solidFill>
                  <a:srgbClr val="FFFFFF"/>
                </a:solidFill>
              </a:uFill>
              <a:latin typeface="Arial"/>
            </a:endParaRPr>
          </a:p>
        </p:txBody>
      </p:sp>
      <p:sp>
        <p:nvSpPr>
          <p:cNvPr id="306" name="CustomShape 4"/>
          <p:cNvSpPr/>
          <p:nvPr/>
        </p:nvSpPr>
        <p:spPr>
          <a:xfrm>
            <a:off x="2592360" y="3833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Meteoro: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o rastro luminoso causado pela entrada do meteoroide</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“estrela cadente”</a:t>
            </a:r>
            <a:endParaRPr lang="pt-BR" sz="1800" b="0" strike="noStrike" spc="-1" dirty="0">
              <a:solidFill>
                <a:srgbClr val="FFFFFF"/>
              </a:solidFill>
              <a:uFill>
                <a:solidFill>
                  <a:srgbClr val="FFFFFF"/>
                </a:solidFill>
              </a:uFill>
              <a:latin typeface="Arial"/>
            </a:endParaRPr>
          </a:p>
        </p:txBody>
      </p:sp>
      <p:sp>
        <p:nvSpPr>
          <p:cNvPr id="307" name="CustomShape 5"/>
          <p:cNvSpPr/>
          <p:nvPr/>
        </p:nvSpPr>
        <p:spPr>
          <a:xfrm>
            <a:off x="2592360" y="5529600"/>
            <a:ext cx="64440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dirty="0">
                <a:solidFill>
                  <a:srgbClr val="FFFFFF"/>
                </a:solidFill>
                <a:uFill>
                  <a:solidFill>
                    <a:srgbClr val="FFFFFF"/>
                  </a:solidFill>
                </a:uFill>
                <a:latin typeface="Century Gothic"/>
              </a:rPr>
              <a:t>Meteorito: </a:t>
            </a:r>
            <a:endParaRPr lang="pt-BR" sz="1800" b="0" strike="noStrike" spc="-1" dirty="0">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dirty="0">
                <a:solidFill>
                  <a:srgbClr val="FFC000"/>
                </a:solidFill>
                <a:uFill>
                  <a:solidFill>
                    <a:srgbClr val="FFFFFF"/>
                  </a:solidFill>
                </a:uFill>
                <a:latin typeface="Century Gothic"/>
              </a:rPr>
              <a:t> meteoroide que atinge a superfície</a:t>
            </a:r>
            <a:endParaRPr lang="pt-BR" sz="1800" b="0" strike="noStrike" spc="-1" dirty="0">
              <a:solidFill>
                <a:srgbClr val="FFFFFF"/>
              </a:solidFill>
              <a:uFill>
                <a:solidFill>
                  <a:srgbClr val="FFFFFF"/>
                </a:solidFill>
              </a:uFill>
              <a:latin typeface="Arial"/>
            </a:endParaRPr>
          </a:p>
        </p:txBody>
      </p:sp>
      <p:sp>
        <p:nvSpPr>
          <p:cNvPr id="308" name="CustomShape 6"/>
          <p:cNvSpPr/>
          <p:nvPr/>
        </p:nvSpPr>
        <p:spPr>
          <a:xfrm>
            <a:off x="179640" y="33264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09" name="CustomShape 7"/>
          <p:cNvSpPr/>
          <p:nvPr/>
        </p:nvSpPr>
        <p:spPr>
          <a:xfrm>
            <a:off x="179640" y="177264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0" name="CustomShape 8"/>
          <p:cNvSpPr/>
          <p:nvPr/>
        </p:nvSpPr>
        <p:spPr>
          <a:xfrm>
            <a:off x="0" y="3717000"/>
            <a:ext cx="2555280" cy="180000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1" name="CustomShape 9"/>
          <p:cNvSpPr/>
          <p:nvPr/>
        </p:nvSpPr>
        <p:spPr>
          <a:xfrm>
            <a:off x="179640" y="2565000"/>
            <a:ext cx="2376000" cy="11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2" name="CustomShape 10"/>
          <p:cNvSpPr/>
          <p:nvPr/>
        </p:nvSpPr>
        <p:spPr>
          <a:xfrm>
            <a:off x="-10800" y="5301360"/>
            <a:ext cx="2638080" cy="151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313" name="CustomShape 11"/>
          <p:cNvSpPr/>
          <p:nvPr/>
        </p:nvSpPr>
        <p:spPr>
          <a:xfrm>
            <a:off x="0" y="659736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200" b="0" strike="noStrike" spc="-1">
                <a:solidFill>
                  <a:srgbClr val="FFC000"/>
                </a:solidFill>
                <a:uFill>
                  <a:solidFill>
                    <a:srgbClr val="FFFFFF"/>
                  </a:solidFill>
                </a:uFill>
                <a:latin typeface="Century Gothic"/>
              </a:rPr>
              <a:t>Fonte da imagem: http://gaea-numero.blogspot.com.br/2013/02/meteoro-cai-na-russia-e-deixa-centenas.html</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8"/>
                                        </p:tgtEl>
                                      </p:cBhvr>
                                    </p:animEffect>
                                    <p:set>
                                      <p:cBhvr>
                                        <p:cTn id="7" dur="1" fill="hold">
                                          <p:stCondLst>
                                            <p:cond delay="499"/>
                                          </p:stCondLst>
                                        </p:cTn>
                                        <p:tgtEl>
                                          <p:spTgt spid="3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0" end="0"/>
                                            </p:txEl>
                                          </p:spTgt>
                                        </p:tgtEl>
                                        <p:attrNameLst>
                                          <p:attrName>style.visibility</p:attrName>
                                        </p:attrNameLst>
                                      </p:cBhvr>
                                      <p:to>
                                        <p:strVal val="visible"/>
                                      </p:to>
                                    </p:set>
                                    <p:animEffect transition="in" filter="fade">
                                      <p:cBhvr>
                                        <p:cTn id="12" dur="500"/>
                                        <p:tgtEl>
                                          <p:spTgt spid="3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1" end="1"/>
                                            </p:txEl>
                                          </p:spTgt>
                                        </p:tgtEl>
                                        <p:attrNameLst>
                                          <p:attrName>style.visibility</p:attrName>
                                        </p:attrNameLst>
                                      </p:cBhvr>
                                      <p:to>
                                        <p:strVal val="visible"/>
                                      </p:to>
                                    </p:set>
                                    <p:animEffect transition="in" filter="fade">
                                      <p:cBhvr>
                                        <p:cTn id="17" dur="500"/>
                                        <p:tgtEl>
                                          <p:spTgt spid="3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2" end="2"/>
                                            </p:txEl>
                                          </p:spTgt>
                                        </p:tgtEl>
                                        <p:attrNameLst>
                                          <p:attrName>style.visibility</p:attrName>
                                        </p:attrNameLst>
                                      </p:cBhvr>
                                      <p:to>
                                        <p:strVal val="visible"/>
                                      </p:to>
                                    </p:set>
                                    <p:animEffect transition="in" filter="fade">
                                      <p:cBhvr>
                                        <p:cTn id="22" dur="500"/>
                                        <p:tgtEl>
                                          <p:spTgt spid="3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3" end="3"/>
                                            </p:txEl>
                                          </p:spTgt>
                                        </p:tgtEl>
                                        <p:attrNameLst>
                                          <p:attrName>style.visibility</p:attrName>
                                        </p:attrNameLst>
                                      </p:cBhvr>
                                      <p:to>
                                        <p:strVal val="visible"/>
                                      </p:to>
                                    </p:set>
                                    <p:animEffect transition="in" filter="fade">
                                      <p:cBhvr>
                                        <p:cTn id="27" dur="500"/>
                                        <p:tgtEl>
                                          <p:spTgt spid="3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9"/>
                                        </p:tgtEl>
                                      </p:cBhvr>
                                    </p:animEffect>
                                    <p:set>
                                      <p:cBhvr>
                                        <p:cTn id="32" dur="1" fill="hold">
                                          <p:stCondLst>
                                            <p:cond delay="499"/>
                                          </p:stCondLst>
                                        </p:cTn>
                                        <p:tgtEl>
                                          <p:spTgt spid="30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4">
                                            <p:txEl>
                                              <p:pRg st="0" end="0"/>
                                            </p:txEl>
                                          </p:spTgt>
                                        </p:tgtEl>
                                        <p:attrNameLst>
                                          <p:attrName>style.visibility</p:attrName>
                                        </p:attrNameLst>
                                      </p:cBhvr>
                                      <p:to>
                                        <p:strVal val="visible"/>
                                      </p:to>
                                    </p:set>
                                    <p:animEffect transition="in" filter="fade">
                                      <p:cBhvr>
                                        <p:cTn id="37" dur="500"/>
                                        <p:tgtEl>
                                          <p:spTgt spid="304">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04">
                                            <p:txEl>
                                              <p:pRg st="1" end="1"/>
                                            </p:txEl>
                                          </p:spTgt>
                                        </p:tgtEl>
                                        <p:attrNameLst>
                                          <p:attrName>style.visibility</p:attrName>
                                        </p:attrNameLst>
                                      </p:cBhvr>
                                      <p:to>
                                        <p:strVal val="visible"/>
                                      </p:to>
                                    </p:set>
                                    <p:animEffect transition="in" filter="fade">
                                      <p:cBhvr>
                                        <p:cTn id="40" dur="500"/>
                                        <p:tgtEl>
                                          <p:spTgt spid="30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4">
                                            <p:txEl>
                                              <p:pRg st="2" end="2"/>
                                            </p:txEl>
                                          </p:spTgt>
                                        </p:tgtEl>
                                        <p:attrNameLst>
                                          <p:attrName>style.visibility</p:attrName>
                                        </p:attrNameLst>
                                      </p:cBhvr>
                                      <p:to>
                                        <p:strVal val="visible"/>
                                      </p:to>
                                    </p:set>
                                    <p:animEffect transition="in" filter="fade">
                                      <p:cBhvr>
                                        <p:cTn id="45" dur="500"/>
                                        <p:tgtEl>
                                          <p:spTgt spid="30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11"/>
                                        </p:tgtEl>
                                      </p:cBhvr>
                                    </p:animEffect>
                                    <p:set>
                                      <p:cBhvr>
                                        <p:cTn id="50" dur="1" fill="hold">
                                          <p:stCondLst>
                                            <p:cond delay="499"/>
                                          </p:stCondLst>
                                        </p:cTn>
                                        <p:tgtEl>
                                          <p:spTgt spid="3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5">
                                            <p:txEl>
                                              <p:pRg st="0" end="0"/>
                                            </p:txEl>
                                          </p:spTgt>
                                        </p:tgtEl>
                                        <p:attrNameLst>
                                          <p:attrName>style.visibility</p:attrName>
                                        </p:attrNameLst>
                                      </p:cBhvr>
                                      <p:to>
                                        <p:strVal val="visible"/>
                                      </p:to>
                                    </p:set>
                                    <p:animEffect transition="in" filter="fade">
                                      <p:cBhvr>
                                        <p:cTn id="55" dur="500"/>
                                        <p:tgtEl>
                                          <p:spTgt spid="30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5">
                                            <p:txEl>
                                              <p:pRg st="1" end="1"/>
                                            </p:txEl>
                                          </p:spTgt>
                                        </p:tgtEl>
                                        <p:attrNameLst>
                                          <p:attrName>style.visibility</p:attrName>
                                        </p:attrNameLst>
                                      </p:cBhvr>
                                      <p:to>
                                        <p:strVal val="visible"/>
                                      </p:to>
                                    </p:set>
                                    <p:animEffect transition="in" filter="fade">
                                      <p:cBhvr>
                                        <p:cTn id="60" dur="500"/>
                                        <p:tgtEl>
                                          <p:spTgt spid="30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5">
                                            <p:txEl>
                                              <p:pRg st="2" end="2"/>
                                            </p:txEl>
                                          </p:spTgt>
                                        </p:tgtEl>
                                        <p:attrNameLst>
                                          <p:attrName>style.visibility</p:attrName>
                                        </p:attrNameLst>
                                      </p:cBhvr>
                                      <p:to>
                                        <p:strVal val="visible"/>
                                      </p:to>
                                    </p:set>
                                    <p:animEffect transition="in" filter="fade">
                                      <p:cBhvr>
                                        <p:cTn id="65" dur="500"/>
                                        <p:tgtEl>
                                          <p:spTgt spid="30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10"/>
                                        </p:tgtEl>
                                      </p:cBhvr>
                                    </p:animEffect>
                                    <p:set>
                                      <p:cBhvr>
                                        <p:cTn id="70" dur="1" fill="hold">
                                          <p:stCondLst>
                                            <p:cond delay="499"/>
                                          </p:stCondLst>
                                        </p:cTn>
                                        <p:tgtEl>
                                          <p:spTgt spid="3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6">
                                            <p:txEl>
                                              <p:pRg st="0" end="0"/>
                                            </p:txEl>
                                          </p:spTgt>
                                        </p:tgtEl>
                                        <p:attrNameLst>
                                          <p:attrName>style.visibility</p:attrName>
                                        </p:attrNameLst>
                                      </p:cBhvr>
                                      <p:to>
                                        <p:strVal val="visible"/>
                                      </p:to>
                                    </p:set>
                                    <p:animEffect transition="in" filter="fade">
                                      <p:cBhvr>
                                        <p:cTn id="75" dur="500"/>
                                        <p:tgtEl>
                                          <p:spTgt spid="30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6">
                                            <p:txEl>
                                              <p:pRg st="1" end="1"/>
                                            </p:txEl>
                                          </p:spTgt>
                                        </p:tgtEl>
                                        <p:attrNameLst>
                                          <p:attrName>style.visibility</p:attrName>
                                        </p:attrNameLst>
                                      </p:cBhvr>
                                      <p:to>
                                        <p:strVal val="visible"/>
                                      </p:to>
                                    </p:set>
                                    <p:animEffect transition="in" filter="fade">
                                      <p:cBhvr>
                                        <p:cTn id="80" dur="500"/>
                                        <p:tgtEl>
                                          <p:spTgt spid="306">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6">
                                            <p:txEl>
                                              <p:pRg st="2" end="2"/>
                                            </p:txEl>
                                          </p:spTgt>
                                        </p:tgtEl>
                                        <p:attrNameLst>
                                          <p:attrName>style.visibility</p:attrName>
                                        </p:attrNameLst>
                                      </p:cBhvr>
                                      <p:to>
                                        <p:strVal val="visible"/>
                                      </p:to>
                                    </p:set>
                                    <p:animEffect transition="in" filter="fade">
                                      <p:cBhvr>
                                        <p:cTn id="85" dur="500"/>
                                        <p:tgtEl>
                                          <p:spTgt spid="306">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312"/>
                                        </p:tgtEl>
                                      </p:cBhvr>
                                    </p:animEffect>
                                    <p:set>
                                      <p:cBhvr>
                                        <p:cTn id="90" dur="1" fill="hold">
                                          <p:stCondLst>
                                            <p:cond delay="499"/>
                                          </p:stCondLst>
                                        </p:cTn>
                                        <p:tgtEl>
                                          <p:spTgt spid="3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7">
                                            <p:txEl>
                                              <p:pRg st="0" end="0"/>
                                            </p:txEl>
                                          </p:spTgt>
                                        </p:tgtEl>
                                        <p:attrNameLst>
                                          <p:attrName>style.visibility</p:attrName>
                                        </p:attrNameLst>
                                      </p:cBhvr>
                                      <p:to>
                                        <p:strVal val="visible"/>
                                      </p:to>
                                    </p:set>
                                    <p:animEffect transition="in" filter="fade">
                                      <p:cBhvr>
                                        <p:cTn id="95" dur="500"/>
                                        <p:tgtEl>
                                          <p:spTgt spid="30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07">
                                            <p:txEl>
                                              <p:pRg st="1" end="1"/>
                                            </p:txEl>
                                          </p:spTgt>
                                        </p:tgtEl>
                                        <p:attrNameLst>
                                          <p:attrName>style.visibility</p:attrName>
                                        </p:attrNameLst>
                                      </p:cBhvr>
                                      <p:to>
                                        <p:strVal val="visible"/>
                                      </p:to>
                                    </p:set>
                                    <p:animEffect transition="in" filter="fade">
                                      <p:cBhvr>
                                        <p:cTn id="100" dur="500"/>
                                        <p:tgtEl>
                                          <p:spTgt spid="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4"/>
          <p:cNvPicPr/>
          <p:nvPr/>
        </p:nvPicPr>
        <p:blipFill>
          <a:blip r:embed="rId3" cstate="print"/>
          <a:srcRect l="1167" t="4252" r="57749" b="10866"/>
          <a:stretch/>
        </p:blipFill>
        <p:spPr>
          <a:xfrm>
            <a:off x="-6840" y="46800"/>
            <a:ext cx="2562120" cy="6534360"/>
          </a:xfrm>
          <a:prstGeom prst="rect">
            <a:avLst/>
          </a:prstGeom>
          <a:ln>
            <a:noFill/>
          </a:ln>
        </p:spPr>
      </p:pic>
      <p:sp>
        <p:nvSpPr>
          <p:cNvPr id="315" name="CustomShape 1"/>
          <p:cNvSpPr/>
          <p:nvPr/>
        </p:nvSpPr>
        <p:spPr>
          <a:xfrm>
            <a:off x="2592360" y="1728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Cometa: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bloco de gelo e rocha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alguns quilômetros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caudas apontam na direção contrária à do Sol</a:t>
            </a:r>
            <a:endParaRPr lang="pt-BR" sz="1800" b="0" strike="noStrike" spc="-1">
              <a:solidFill>
                <a:srgbClr val="FFFFFF"/>
              </a:solidFill>
              <a:uFill>
                <a:solidFill>
                  <a:srgbClr val="FFFFFF"/>
                </a:solidFill>
              </a:uFill>
              <a:latin typeface="Arial"/>
            </a:endParaRPr>
          </a:p>
        </p:txBody>
      </p:sp>
      <p:sp>
        <p:nvSpPr>
          <p:cNvPr id="316" name="CustomShape 2"/>
          <p:cNvSpPr/>
          <p:nvPr/>
        </p:nvSpPr>
        <p:spPr>
          <a:xfrm>
            <a:off x="2592360" y="1556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Asteroide: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composto de rochas e metais</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tamanho &gt;100 metros </a:t>
            </a:r>
            <a:endParaRPr lang="pt-BR" sz="1800" b="0" strike="noStrike" spc="-1">
              <a:solidFill>
                <a:srgbClr val="FFFFFF"/>
              </a:solidFill>
              <a:uFill>
                <a:solidFill>
                  <a:srgbClr val="FFFFFF"/>
                </a:solidFill>
              </a:uFill>
              <a:latin typeface="Arial"/>
            </a:endParaRPr>
          </a:p>
          <a:p>
            <a:pPr algn="just">
              <a:lnSpc>
                <a:spcPct val="100000"/>
              </a:lnSpc>
            </a:pPr>
            <a:endParaRPr lang="pt-BR" sz="1800" b="0" strike="noStrike" spc="-1">
              <a:solidFill>
                <a:srgbClr val="FFFFFF"/>
              </a:solidFill>
              <a:uFill>
                <a:solidFill>
                  <a:srgbClr val="FFFFFF"/>
                </a:solidFill>
              </a:uFill>
              <a:latin typeface="Arial"/>
            </a:endParaRPr>
          </a:p>
        </p:txBody>
      </p:sp>
      <p:sp>
        <p:nvSpPr>
          <p:cNvPr id="317" name="CustomShape 3"/>
          <p:cNvSpPr/>
          <p:nvPr/>
        </p:nvSpPr>
        <p:spPr>
          <a:xfrm>
            <a:off x="2592360" y="2637000"/>
            <a:ext cx="6300000" cy="10051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Meteoroide: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menor que um asteroide</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alguns entram na atmosfera terrestre</a:t>
            </a:r>
            <a:endParaRPr lang="pt-BR" sz="1800" b="0" strike="noStrike" spc="-1">
              <a:solidFill>
                <a:srgbClr val="FFFFFF"/>
              </a:solidFill>
              <a:uFill>
                <a:solidFill>
                  <a:srgbClr val="FFFFFF"/>
                </a:solidFill>
              </a:uFill>
              <a:latin typeface="Arial"/>
            </a:endParaRPr>
          </a:p>
        </p:txBody>
      </p:sp>
      <p:sp>
        <p:nvSpPr>
          <p:cNvPr id="318" name="CustomShape 4"/>
          <p:cNvSpPr/>
          <p:nvPr/>
        </p:nvSpPr>
        <p:spPr>
          <a:xfrm>
            <a:off x="2592360" y="3833640"/>
            <a:ext cx="6300000" cy="1310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Meteoro: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o rastro luminoso causado pela entrada do meteoroide</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“estrela cadente”</a:t>
            </a:r>
            <a:endParaRPr lang="pt-BR" sz="1800" b="0" strike="noStrike" spc="-1">
              <a:solidFill>
                <a:srgbClr val="FFFFFF"/>
              </a:solidFill>
              <a:uFill>
                <a:solidFill>
                  <a:srgbClr val="FFFFFF"/>
                </a:solidFill>
              </a:uFill>
              <a:latin typeface="Arial"/>
            </a:endParaRPr>
          </a:p>
        </p:txBody>
      </p:sp>
      <p:sp>
        <p:nvSpPr>
          <p:cNvPr id="319" name="CustomShape 5"/>
          <p:cNvSpPr/>
          <p:nvPr/>
        </p:nvSpPr>
        <p:spPr>
          <a:xfrm>
            <a:off x="2592360" y="5529600"/>
            <a:ext cx="64440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b="1" strike="noStrike" spc="-1">
                <a:solidFill>
                  <a:srgbClr val="FFFFFF"/>
                </a:solidFill>
                <a:uFill>
                  <a:solidFill>
                    <a:srgbClr val="FFFFFF"/>
                  </a:solidFill>
                </a:uFill>
                <a:latin typeface="Century Gothic"/>
              </a:rPr>
              <a:t>Meteorito: </a:t>
            </a:r>
            <a:endParaRPr lang="pt-BR" sz="1800" b="0" strike="noStrike" spc="-1">
              <a:solidFill>
                <a:srgbClr val="FFFFFF"/>
              </a:solidFill>
              <a:uFill>
                <a:solidFill>
                  <a:srgbClr val="FFFFFF"/>
                </a:solidFill>
              </a:uFill>
              <a:latin typeface="Arial"/>
            </a:endParaRPr>
          </a:p>
          <a:p>
            <a:pPr marL="216000" indent="-216000" algn="just">
              <a:lnSpc>
                <a:spcPct val="100000"/>
              </a:lnSpc>
              <a:buClr>
                <a:srgbClr val="FFC000"/>
              </a:buClr>
              <a:buFont typeface="Arial"/>
              <a:buChar char="•"/>
            </a:pPr>
            <a:r>
              <a:rPr lang="pt-BR" sz="2000" b="1" strike="noStrike" spc="-1">
                <a:solidFill>
                  <a:srgbClr val="FFC000"/>
                </a:solidFill>
                <a:uFill>
                  <a:solidFill>
                    <a:srgbClr val="FFFFFF"/>
                  </a:solidFill>
                </a:uFill>
                <a:latin typeface="Century Gothic"/>
              </a:rPr>
              <a:t> meteoroide que atinge a superfície</a:t>
            </a:r>
            <a:endParaRPr lang="pt-BR" sz="1800" b="0" strike="noStrike" spc="-1">
              <a:solidFill>
                <a:srgbClr val="FFFFFF"/>
              </a:solidFill>
              <a:uFill>
                <a:solidFill>
                  <a:srgbClr val="FFFFFF"/>
                </a:solidFill>
              </a:uFill>
              <a:latin typeface="Arial"/>
            </a:endParaRPr>
          </a:p>
        </p:txBody>
      </p:sp>
      <p:sp>
        <p:nvSpPr>
          <p:cNvPr id="320" name="CustomShape 6"/>
          <p:cNvSpPr/>
          <p:nvPr/>
        </p:nvSpPr>
        <p:spPr>
          <a:xfrm>
            <a:off x="0" y="659736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200" b="0" strike="noStrike" spc="-1">
                <a:solidFill>
                  <a:srgbClr val="FFC000"/>
                </a:solidFill>
                <a:uFill>
                  <a:solidFill>
                    <a:srgbClr val="FFFFFF"/>
                  </a:solidFill>
                </a:uFill>
                <a:latin typeface="Century Gothic"/>
              </a:rPr>
              <a:t>Fonte da imagem: http://gaea-numero.blogspot.com.br/2013/02/meteoro-cai-na-russia-e-deixa-centenas.html</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685800" y="2493000"/>
            <a:ext cx="777204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complemento</a:t>
            </a:r>
            <a:endParaRPr lang="pt-BR" sz="1600" b="0" strike="noStrike" spc="-1">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862376" y="2017800"/>
            <a:ext cx="7382032" cy="3420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dirty="0">
                <a:solidFill>
                  <a:srgbClr val="66CCFF"/>
                </a:solidFill>
                <a:uFill>
                  <a:solidFill>
                    <a:srgbClr val="FFFFFF"/>
                  </a:solidFill>
                </a:uFill>
                <a:latin typeface="Century Gothic"/>
              </a:rPr>
              <a:t>Mercúrio      4.879 km           5,43 g/cm</a:t>
            </a:r>
            <a:r>
              <a:rPr lang="pt-BR" sz="2000" b="1" i="1" strike="noStrike" spc="-1" baseline="30000" dirty="0">
                <a:solidFill>
                  <a:srgbClr val="66CCFF"/>
                </a:solidFill>
                <a:uFill>
                  <a:solidFill>
                    <a:srgbClr val="FFFFFF"/>
                  </a:solidFill>
                </a:uFill>
                <a:latin typeface="Century Gothic"/>
              </a:rPr>
              <a:t>3                  </a:t>
            </a:r>
            <a:r>
              <a:rPr lang="pt-BR" sz="2000" b="1" i="1" strike="noStrike" spc="-1" baseline="30000" dirty="0" smtClean="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260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Vênus          12.104 km          5,24 g/cm</a:t>
            </a:r>
            <a:r>
              <a:rPr lang="pt-BR" sz="2000" b="1" i="1" strike="noStrike" spc="-1" baseline="30000" dirty="0">
                <a:solidFill>
                  <a:srgbClr val="66CCFF"/>
                </a:solidFill>
                <a:uFill>
                  <a:solidFill>
                    <a:srgbClr val="FFFFFF"/>
                  </a:solidFill>
                </a:uFill>
                <a:latin typeface="Century Gothic"/>
              </a:rPr>
              <a:t>3        </a:t>
            </a:r>
            <a:r>
              <a:rPr lang="pt-BR" sz="2000" b="1" i="1" strike="noStrike" spc="-1" dirty="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467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Terra            12.756 km          5,52 g/cm</a:t>
            </a:r>
            <a:r>
              <a:rPr lang="pt-BR" sz="2000" b="1" i="1" strike="noStrike" spc="-1" baseline="30000" dirty="0">
                <a:solidFill>
                  <a:srgbClr val="66CCFF"/>
                </a:solidFill>
                <a:uFill>
                  <a:solidFill>
                    <a:srgbClr val="FFFFFF"/>
                  </a:solidFill>
                </a:uFill>
                <a:latin typeface="Century Gothic"/>
              </a:rPr>
              <a:t>3</a:t>
            </a:r>
            <a:r>
              <a:rPr lang="pt-BR" sz="2000" b="1" i="1" strike="noStrike" spc="-1" dirty="0">
                <a:solidFill>
                  <a:srgbClr val="66CCFF"/>
                </a:solidFill>
                <a:uFill>
                  <a:solidFill>
                    <a:srgbClr val="FFFFFF"/>
                  </a:solidFill>
                </a:uFill>
                <a:latin typeface="Century Gothic"/>
              </a:rPr>
              <a:t>          </a:t>
            </a:r>
            <a:r>
              <a:rPr lang="pt-BR" sz="2000" b="1" i="1" strike="noStrike" spc="-1"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22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66CCFF"/>
                </a:solidFill>
                <a:uFill>
                  <a:solidFill>
                    <a:srgbClr val="FFFFFF"/>
                  </a:solidFill>
                </a:uFill>
                <a:latin typeface="Century Gothic"/>
              </a:rPr>
              <a:t>Marte           6.792 km            3,91 g/cm</a:t>
            </a:r>
            <a:r>
              <a:rPr lang="pt-BR" sz="2000" b="1" i="1" strike="noStrike" spc="-1" baseline="30000" dirty="0">
                <a:solidFill>
                  <a:srgbClr val="66CCFF"/>
                </a:solidFill>
                <a:uFill>
                  <a:solidFill>
                    <a:srgbClr val="FFFFFF"/>
                  </a:solidFill>
                </a:uFill>
                <a:latin typeface="Century Gothic"/>
              </a:rPr>
              <a:t>3             </a:t>
            </a:r>
            <a:r>
              <a:rPr lang="pt-BR" sz="2000" b="1" i="1" strike="noStrike" spc="-1" baseline="30000" dirty="0" smtClean="0">
                <a:solidFill>
                  <a:srgbClr val="66CCFF"/>
                </a:solidFill>
                <a:uFill>
                  <a:solidFill>
                    <a:srgbClr val="FFFFFF"/>
                  </a:solidFill>
                </a:uFill>
                <a:latin typeface="Century Gothic"/>
              </a:rPr>
              <a:t>        </a:t>
            </a:r>
            <a:r>
              <a:rPr lang="pt-BR" sz="2000" b="1" i="1" strike="noStrike" spc="-1" dirty="0">
                <a:solidFill>
                  <a:srgbClr val="66CCFF"/>
                </a:solidFill>
                <a:uFill>
                  <a:solidFill>
                    <a:srgbClr val="FFFFFF"/>
                  </a:solidFill>
                </a:uFill>
                <a:latin typeface="Century Gothic"/>
              </a:rPr>
              <a:t>- 63 °</a:t>
            </a:r>
            <a:r>
              <a:rPr lang="pt-BR" sz="2000" b="1" i="1" strike="noStrike" spc="-1" dirty="0" smtClean="0">
                <a:solidFill>
                  <a:srgbClr val="66CCFF"/>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Júpiter         142.984 km       1,33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- 148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Saturno       120.536 km        0,69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- 178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Urano          51.118 km          1,29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- 218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FFCC"/>
                </a:solidFill>
                <a:uFill>
                  <a:solidFill>
                    <a:srgbClr val="FFFFFF"/>
                  </a:solidFill>
                </a:uFill>
                <a:latin typeface="Century Gothic"/>
              </a:rPr>
              <a:t>Netuno        49.528 km          1,64 g/cm</a:t>
            </a:r>
            <a:r>
              <a:rPr lang="pt-BR" sz="2000" b="1" i="1" strike="noStrike" spc="-1" baseline="30000" dirty="0">
                <a:solidFill>
                  <a:srgbClr val="FFFFCC"/>
                </a:solidFill>
                <a:uFill>
                  <a:solidFill>
                    <a:srgbClr val="FFFFFF"/>
                  </a:solidFill>
                </a:uFill>
                <a:latin typeface="Century Gothic"/>
              </a:rPr>
              <a:t>3</a:t>
            </a:r>
            <a:r>
              <a:rPr lang="pt-BR" sz="2000" b="1" i="1" strike="noStrike" spc="-1" dirty="0">
                <a:solidFill>
                  <a:srgbClr val="FFFFCC"/>
                </a:solidFill>
                <a:uFill>
                  <a:solidFill>
                    <a:srgbClr val="FFFFFF"/>
                  </a:solidFill>
                </a:uFill>
                <a:latin typeface="Century Gothic"/>
              </a:rPr>
              <a:t>       </a:t>
            </a:r>
            <a:r>
              <a:rPr lang="pt-BR" sz="2000" b="1" i="1" strike="noStrike" spc="-1" dirty="0" smtClean="0">
                <a:solidFill>
                  <a:srgbClr val="FFFFCC"/>
                </a:solidFill>
                <a:uFill>
                  <a:solidFill>
                    <a:srgbClr val="FFFFFF"/>
                  </a:solidFill>
                </a:uFill>
                <a:latin typeface="Century Gothic"/>
              </a:rPr>
              <a:t>      </a:t>
            </a:r>
            <a:r>
              <a:rPr lang="pt-BR" sz="2000" b="1" i="1" strike="noStrike" spc="-1" dirty="0">
                <a:solidFill>
                  <a:srgbClr val="FFFFCC"/>
                </a:solidFill>
                <a:uFill>
                  <a:solidFill>
                    <a:srgbClr val="FFFFFF"/>
                  </a:solidFill>
                </a:uFill>
                <a:latin typeface="Century Gothic"/>
              </a:rPr>
              <a:t>- 220 °</a:t>
            </a:r>
            <a:r>
              <a:rPr lang="pt-BR" sz="2000" b="1" i="1" strike="noStrike" spc="-1" dirty="0" smtClean="0">
                <a:solidFill>
                  <a:srgbClr val="FFFFCC"/>
                </a:solidFill>
                <a:uFill>
                  <a:solidFill>
                    <a:srgbClr val="FFFFFF"/>
                  </a:solidFill>
                </a:uFill>
                <a:latin typeface="Century Gothic"/>
              </a:rPr>
              <a:t>C</a:t>
            </a:r>
            <a:endParaRPr lang="pt-BR" sz="1800" b="0" strike="noStrike" spc="-1" dirty="0">
              <a:solidFill>
                <a:srgbClr val="FFFFFF"/>
              </a:solidFill>
              <a:uFill>
                <a:solidFill>
                  <a:srgbClr val="FFFFFF"/>
                </a:solidFill>
              </a:uFill>
              <a:latin typeface="Arial"/>
            </a:endParaRPr>
          </a:p>
        </p:txBody>
      </p:sp>
      <p:sp>
        <p:nvSpPr>
          <p:cNvPr id="326" name="CustomShape 2"/>
          <p:cNvSpPr/>
          <p:nvPr/>
        </p:nvSpPr>
        <p:spPr>
          <a:xfrm>
            <a:off x="109744" y="1647720"/>
            <a:ext cx="8710728" cy="38124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900" b="1" i="1" strike="noStrike" spc="-1" dirty="0">
                <a:solidFill>
                  <a:srgbClr val="FF5229"/>
                </a:solidFill>
                <a:uFill>
                  <a:solidFill>
                    <a:srgbClr val="FFFFFF"/>
                  </a:solidFill>
                </a:uFill>
                <a:latin typeface="Century Gothic"/>
              </a:rPr>
              <a:t>            </a:t>
            </a:r>
            <a:r>
              <a:rPr lang="pt-BR" sz="1900" b="1" i="1" strike="noStrike" spc="-1" dirty="0">
                <a:solidFill>
                  <a:srgbClr val="FFFFFF"/>
                </a:solidFill>
                <a:uFill>
                  <a:solidFill>
                    <a:srgbClr val="FFFFFF"/>
                  </a:solidFill>
                </a:uFill>
                <a:latin typeface="Century Gothic"/>
              </a:rPr>
              <a:t>Planeta         Diâmetro         </a:t>
            </a:r>
            <a:r>
              <a:rPr lang="pt-BR" sz="1900" b="1" i="1" strike="noStrike" spc="-1" dirty="0" smtClean="0">
                <a:solidFill>
                  <a:srgbClr val="FFFFFF"/>
                </a:solidFill>
                <a:uFill>
                  <a:solidFill>
                    <a:srgbClr val="FFFFFF"/>
                  </a:solidFill>
                </a:uFill>
                <a:latin typeface="Century Gothic"/>
              </a:rPr>
              <a:t>  </a:t>
            </a:r>
            <a:r>
              <a:rPr lang="pt-BR" sz="1900" b="1" i="1" strike="noStrike" spc="-1" dirty="0">
                <a:solidFill>
                  <a:srgbClr val="FFFFFF"/>
                </a:solidFill>
                <a:uFill>
                  <a:solidFill>
                    <a:srgbClr val="FFFFFF"/>
                  </a:solidFill>
                </a:uFill>
                <a:latin typeface="Century Gothic"/>
              </a:rPr>
              <a:t>Dens.  Média  </a:t>
            </a:r>
            <a:r>
              <a:rPr lang="pt-BR" sz="1900" b="1" i="1" strike="noStrike" spc="-1" dirty="0" smtClean="0">
                <a:solidFill>
                  <a:srgbClr val="FFFFFF"/>
                </a:solidFill>
                <a:uFill>
                  <a:solidFill>
                    <a:srgbClr val="FFFFFF"/>
                  </a:solidFill>
                </a:uFill>
                <a:latin typeface="Century Gothic"/>
              </a:rPr>
              <a:t>     Temp</a:t>
            </a:r>
            <a:r>
              <a:rPr lang="pt-BR" sz="1900" b="1" i="1" strike="noStrike" spc="-1" dirty="0">
                <a:solidFill>
                  <a:srgbClr val="FFFFFF"/>
                </a:solidFill>
                <a:uFill>
                  <a:solidFill>
                    <a:srgbClr val="FFFFFF"/>
                  </a:solidFill>
                </a:uFill>
                <a:latin typeface="Century Gothic"/>
              </a:rPr>
              <a:t>. </a:t>
            </a:r>
            <a:r>
              <a:rPr lang="pt-BR" sz="1900" b="1" i="1" strike="noStrike" spc="-1" dirty="0" smtClean="0">
                <a:solidFill>
                  <a:srgbClr val="FFFFFF"/>
                </a:solidFill>
                <a:uFill>
                  <a:solidFill>
                    <a:srgbClr val="FFFFFF"/>
                  </a:solidFill>
                </a:uFill>
                <a:latin typeface="Century Gothic"/>
              </a:rPr>
              <a:t>Média</a:t>
            </a:r>
            <a:endParaRPr lang="pt-BR" sz="1800" b="0" strike="noStrike" spc="-1" dirty="0">
              <a:solidFill>
                <a:srgbClr val="FFFFFF"/>
              </a:solidFill>
              <a:uFill>
                <a:solidFill>
                  <a:srgbClr val="FFFFFF"/>
                </a:solidFill>
              </a:uFill>
              <a:latin typeface="Arial"/>
            </a:endParaRPr>
          </a:p>
        </p:txBody>
      </p:sp>
      <p:sp>
        <p:nvSpPr>
          <p:cNvPr id="327" name="Line 3"/>
          <p:cNvSpPr/>
          <p:nvPr/>
        </p:nvSpPr>
        <p:spPr>
          <a:xfrm flipH="1">
            <a:off x="2123728" y="1971360"/>
            <a:ext cx="19528" cy="289780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28" name="Line 4"/>
          <p:cNvSpPr/>
          <p:nvPr/>
        </p:nvSpPr>
        <p:spPr>
          <a:xfrm flipV="1">
            <a:off x="771656" y="4869160"/>
            <a:ext cx="7610048" cy="3704"/>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29" name="Line 5"/>
          <p:cNvSpPr/>
          <p:nvPr/>
        </p:nvSpPr>
        <p:spPr>
          <a:xfrm>
            <a:off x="4067944" y="2006280"/>
            <a:ext cx="6984" cy="28628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0" name="Line 6"/>
          <p:cNvSpPr/>
          <p:nvPr/>
        </p:nvSpPr>
        <p:spPr>
          <a:xfrm flipH="1">
            <a:off x="6084168" y="2006280"/>
            <a:ext cx="29888" cy="28628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2" name="Line 8"/>
          <p:cNvSpPr/>
          <p:nvPr/>
        </p:nvSpPr>
        <p:spPr>
          <a:xfrm>
            <a:off x="827584" y="1628640"/>
            <a:ext cx="7466032" cy="16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3" name="Line 9"/>
          <p:cNvSpPr/>
          <p:nvPr/>
        </p:nvSpPr>
        <p:spPr>
          <a:xfrm flipV="1">
            <a:off x="827584" y="1988840"/>
            <a:ext cx="7466032" cy="22480"/>
          </a:xfrm>
          <a:prstGeom prst="line">
            <a:avLst/>
          </a:prstGeom>
          <a:ln w="19080">
            <a:solidFill>
              <a:schemeClr val="accent6">
                <a:lumMod val="40000"/>
                <a:lumOff val="60000"/>
              </a:schemeClr>
            </a:solidFill>
            <a:round/>
          </a:ln>
        </p:spPr>
        <p:style>
          <a:lnRef idx="0">
            <a:scrgbClr r="0" g="0" b="0"/>
          </a:lnRef>
          <a:fillRef idx="0">
            <a:scrgbClr r="0" g="0" b="0"/>
          </a:fillRef>
          <a:effectRef idx="0">
            <a:scrgbClr r="0" g="0" b="0"/>
          </a:effectRef>
          <a:fontRef idx="minor"/>
        </p:style>
      </p:sp>
      <p:sp>
        <p:nvSpPr>
          <p:cNvPr id="334" name="TextShape 10"/>
          <p:cNvSpPr txBox="1"/>
          <p:nvPr/>
        </p:nvSpPr>
        <p:spPr>
          <a:xfrm>
            <a:off x="-108360" y="197640"/>
            <a:ext cx="9396000" cy="1142640"/>
          </a:xfrm>
          <a:prstGeom prst="rect">
            <a:avLst/>
          </a:prstGeom>
          <a:noFill/>
          <a:ln>
            <a:noFill/>
          </a:ln>
        </p:spPr>
        <p:txBody>
          <a:bodyPr lIns="92160" tIns="46080" rIns="92160" bIns="46080" anchor="ctr"/>
          <a:lstStyle/>
          <a:p>
            <a:pPr algn="ctr">
              <a:lnSpc>
                <a:spcPct val="100000"/>
              </a:lnSpc>
            </a:pPr>
            <a:r>
              <a:rPr lang="pt-BR" sz="3600" b="1" strike="noStrike" spc="-1">
                <a:solidFill>
                  <a:srgbClr val="FFFFFF"/>
                </a:solidFill>
                <a:uFill>
                  <a:solidFill>
                    <a:srgbClr val="FFFFFF"/>
                  </a:solidFill>
                </a:uFill>
                <a:latin typeface="Century Gothic"/>
              </a:rPr>
              <a:t>Dados físicos: planetas</a:t>
            </a:r>
            <a:endParaRPr lang="pt-BR" sz="1600" b="0" strike="noStrike" spc="-1">
              <a:solidFill>
                <a:srgbClr val="FF0066"/>
              </a:solidFill>
              <a:uFill>
                <a:solidFill>
                  <a:srgbClr val="FFFFFF"/>
                </a:solidFill>
              </a:uFill>
              <a:latin typeface="Arial"/>
            </a:endParaRPr>
          </a:p>
        </p:txBody>
      </p:sp>
      <p:sp>
        <p:nvSpPr>
          <p:cNvPr id="335" name="CustomShape 11"/>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Bond, Peter: Exploring the Solar System (2012)</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82160" y="2047320"/>
            <a:ext cx="9070200" cy="4230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a:solidFill>
                  <a:srgbClr val="53D2FF"/>
                </a:solidFill>
                <a:uFill>
                  <a:solidFill>
                    <a:srgbClr val="FFFFFF"/>
                  </a:solidFill>
                </a:uFill>
                <a:latin typeface="Century Gothic"/>
              </a:rPr>
              <a:t>Mercúrio          59 dias           88 dias         57,9 milhões km      115,9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Vênus             243 dias         225 dias       108,2 milhões km     583,9 dias </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Terra               23</a:t>
            </a:r>
            <a:r>
              <a:rPr lang="pt-BR" sz="2000" b="1" i="1" strike="noStrike" spc="-1" baseline="30000">
                <a:solidFill>
                  <a:srgbClr val="53D2FF"/>
                </a:solidFill>
                <a:uFill>
                  <a:solidFill>
                    <a:srgbClr val="FFFFFF"/>
                  </a:solidFill>
                </a:uFill>
                <a:latin typeface="Century Gothic"/>
              </a:rPr>
              <a:t>h </a:t>
            </a:r>
            <a:r>
              <a:rPr lang="pt-BR" sz="2000" b="1" i="1" strike="noStrike" spc="-1">
                <a:solidFill>
                  <a:srgbClr val="53D2FF"/>
                </a:solidFill>
                <a:uFill>
                  <a:solidFill>
                    <a:srgbClr val="FFFFFF"/>
                  </a:solidFill>
                </a:uFill>
                <a:latin typeface="Century Gothic"/>
              </a:rPr>
              <a:t>56</a:t>
            </a:r>
            <a:r>
              <a:rPr lang="pt-BR" sz="2000" b="1" i="1" strike="noStrike" spc="-1" baseline="30000">
                <a:solidFill>
                  <a:srgbClr val="53D2FF"/>
                </a:solidFill>
                <a:uFill>
                  <a:solidFill>
                    <a:srgbClr val="FFFFFF"/>
                  </a:solidFill>
                </a:uFill>
                <a:latin typeface="Century Gothic"/>
              </a:rPr>
              <a:t>min</a:t>
            </a:r>
            <a:r>
              <a:rPr lang="pt-BR" sz="2000" b="1" i="1" strike="noStrike" spc="-1">
                <a:solidFill>
                  <a:srgbClr val="53D2FF"/>
                </a:solidFill>
                <a:uFill>
                  <a:solidFill>
                    <a:srgbClr val="FFFFFF"/>
                  </a:solidFill>
                </a:uFill>
                <a:latin typeface="Century Gothic"/>
              </a:rPr>
              <a:t>    365,25 dias       149,6 milhões km              -</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53D2FF"/>
                </a:solidFill>
                <a:uFill>
                  <a:solidFill>
                    <a:srgbClr val="FFFFFF"/>
                  </a:solidFill>
                </a:uFill>
                <a:latin typeface="Century Gothic"/>
              </a:rPr>
              <a:t>Marte              24</a:t>
            </a:r>
            <a:r>
              <a:rPr lang="pt-BR" sz="2000" b="1" i="1" strike="noStrike" spc="-1" baseline="30000">
                <a:solidFill>
                  <a:srgbClr val="53D2FF"/>
                </a:solidFill>
                <a:uFill>
                  <a:solidFill>
                    <a:srgbClr val="FFFFFF"/>
                  </a:solidFill>
                </a:uFill>
                <a:latin typeface="Century Gothic"/>
              </a:rPr>
              <a:t>h</a:t>
            </a:r>
            <a:r>
              <a:rPr lang="pt-BR" sz="2000" b="1" i="1" strike="noStrike" spc="-1">
                <a:solidFill>
                  <a:srgbClr val="53D2FF"/>
                </a:solidFill>
                <a:uFill>
                  <a:solidFill>
                    <a:srgbClr val="FFFFFF"/>
                  </a:solidFill>
                </a:uFill>
                <a:latin typeface="Century Gothic"/>
              </a:rPr>
              <a:t>37</a:t>
            </a:r>
            <a:r>
              <a:rPr lang="pt-BR" sz="2000" b="1" i="1" strike="noStrike" spc="-1" baseline="30000">
                <a:solidFill>
                  <a:srgbClr val="53D2FF"/>
                </a:solidFill>
                <a:uFill>
                  <a:solidFill>
                    <a:srgbClr val="FFFFFF"/>
                  </a:solidFill>
                </a:uFill>
                <a:latin typeface="Century Gothic"/>
              </a:rPr>
              <a:t>min</a:t>
            </a:r>
            <a:r>
              <a:rPr lang="pt-BR" sz="2000" b="1" i="1" strike="noStrike" spc="-1">
                <a:solidFill>
                  <a:srgbClr val="53D2FF"/>
                </a:solidFill>
                <a:uFill>
                  <a:solidFill>
                    <a:srgbClr val="FFFFFF"/>
                  </a:solidFill>
                </a:uFill>
                <a:latin typeface="Century Gothic"/>
              </a:rPr>
              <a:t>         687 dias       227,9 milhões km     779,9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Júpiter            09</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50</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11,86 anos       778,3 milhões km     398,9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Saturno          10</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14</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29,5 anos          1,42 bilhões km    378,1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Urano             17</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14</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84 anos             2,9 bilhões km    369,7 dias</a:t>
            </a:r>
            <a:endParaRPr lang="pt-BR" sz="1800" b="0" strike="noStrike" spc="-1">
              <a:solidFill>
                <a:srgbClr val="FFFFFF"/>
              </a:solidFill>
              <a:uFill>
                <a:solidFill>
                  <a:srgbClr val="FFFFFF"/>
                </a:solidFill>
              </a:uFill>
              <a:latin typeface="Arial"/>
            </a:endParaRPr>
          </a:p>
          <a:p>
            <a:pPr>
              <a:lnSpc>
                <a:spcPct val="100000"/>
              </a:lnSpc>
            </a:pPr>
            <a:r>
              <a:rPr lang="pt-BR" sz="2000" b="1" i="1" strike="noStrike" spc="-1">
                <a:solidFill>
                  <a:srgbClr val="FFFFCC"/>
                </a:solidFill>
                <a:uFill>
                  <a:solidFill>
                    <a:srgbClr val="FFFFFF"/>
                  </a:solidFill>
                </a:uFill>
                <a:latin typeface="Century Gothic"/>
              </a:rPr>
              <a:t>Netuno           16</a:t>
            </a:r>
            <a:r>
              <a:rPr lang="pt-BR" sz="2000" b="1" i="1" strike="noStrike" spc="-1" baseline="30000">
                <a:solidFill>
                  <a:srgbClr val="FFFFCC"/>
                </a:solidFill>
                <a:uFill>
                  <a:solidFill>
                    <a:srgbClr val="FFFFFF"/>
                  </a:solidFill>
                </a:uFill>
                <a:latin typeface="Century Gothic"/>
              </a:rPr>
              <a:t>h</a:t>
            </a:r>
            <a:r>
              <a:rPr lang="pt-BR" sz="2000" b="1" i="1" strike="noStrike" spc="-1">
                <a:solidFill>
                  <a:srgbClr val="FFFFCC"/>
                </a:solidFill>
                <a:uFill>
                  <a:solidFill>
                    <a:srgbClr val="FFFFFF"/>
                  </a:solidFill>
                </a:uFill>
                <a:latin typeface="Century Gothic"/>
              </a:rPr>
              <a:t>07</a:t>
            </a:r>
            <a:r>
              <a:rPr lang="pt-BR" sz="2000" b="1" i="1" strike="noStrike" spc="-1" baseline="30000">
                <a:solidFill>
                  <a:srgbClr val="FFFFCC"/>
                </a:solidFill>
                <a:uFill>
                  <a:solidFill>
                    <a:srgbClr val="FFFFFF"/>
                  </a:solidFill>
                </a:uFill>
                <a:latin typeface="Century Gothic"/>
              </a:rPr>
              <a:t>min</a:t>
            </a:r>
            <a:r>
              <a:rPr lang="pt-BR" sz="2000" b="1" i="1" strike="noStrike" spc="-1">
                <a:solidFill>
                  <a:srgbClr val="FFFFCC"/>
                </a:solidFill>
                <a:uFill>
                  <a:solidFill>
                    <a:srgbClr val="FFFFFF"/>
                  </a:solidFill>
                </a:uFill>
                <a:latin typeface="Century Gothic"/>
              </a:rPr>
              <a:t>     164,8 anos            4,5 bilhões km    367,5 dias</a:t>
            </a:r>
            <a:endParaRPr lang="pt-BR" sz="1800" b="0" strike="noStrike" spc="-1">
              <a:solidFill>
                <a:srgbClr val="FFFFFF"/>
              </a:solidFill>
              <a:uFill>
                <a:solidFill>
                  <a:srgbClr val="FFFFFF"/>
                </a:solidFill>
              </a:uFill>
              <a:latin typeface="Arial"/>
            </a:endParaRPr>
          </a:p>
          <a:p>
            <a:pPr>
              <a:lnSpc>
                <a:spcPct val="100000"/>
              </a:lnSpc>
            </a:pPr>
            <a:r>
              <a:rPr lang="pt-BR" sz="2200" b="1" i="1" strike="noStrike" spc="-1">
                <a:solidFill>
                  <a:srgbClr val="C00000"/>
                </a:solidFill>
                <a:uFill>
                  <a:solidFill>
                    <a:srgbClr val="FFFFFF"/>
                  </a:solidFill>
                </a:uFill>
                <a:latin typeface="Century Gothic"/>
              </a:rPr>
              <a:t>
</a:t>
            </a:r>
            <a:endParaRPr lang="pt-BR" sz="1800" b="0" strike="noStrike" spc="-1">
              <a:solidFill>
                <a:srgbClr val="FFFFFF"/>
              </a:solidFill>
              <a:uFill>
                <a:solidFill>
                  <a:srgbClr val="FFFFFF"/>
                </a:solidFill>
              </a:uFill>
              <a:latin typeface="Arial"/>
            </a:endParaRPr>
          </a:p>
        </p:txBody>
      </p:sp>
      <p:sp>
        <p:nvSpPr>
          <p:cNvPr id="337" name="CustomShape 2"/>
          <p:cNvSpPr/>
          <p:nvPr/>
        </p:nvSpPr>
        <p:spPr>
          <a:xfrm>
            <a:off x="163080" y="1615320"/>
            <a:ext cx="8838720" cy="7009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700" b="1" i="1" strike="noStrike" spc="-1">
                <a:solidFill>
                  <a:srgbClr val="FF5229"/>
                </a:solidFill>
                <a:uFill>
                  <a:solidFill>
                    <a:srgbClr val="FFFFFF"/>
                  </a:solidFill>
                </a:uFill>
                <a:latin typeface="Century Gothic"/>
              </a:rPr>
              <a:t> </a:t>
            </a:r>
            <a:r>
              <a:rPr lang="pt-BR" sz="2000" b="1" i="1" strike="noStrike" spc="-1">
                <a:solidFill>
                  <a:srgbClr val="FFFFFF"/>
                </a:solidFill>
                <a:uFill>
                  <a:solidFill>
                    <a:srgbClr val="FFFFFF"/>
                  </a:solidFill>
                </a:uFill>
                <a:latin typeface="Century Gothic"/>
              </a:rPr>
              <a:t>Planeta         Rotação      Translação        Dist. Média Sol       P. Sinódico</a:t>
            </a:r>
            <a:endParaRPr lang="pt-BR" sz="1800" b="0" strike="noStrike" spc="-1">
              <a:solidFill>
                <a:srgbClr val="FFFFFF"/>
              </a:solidFill>
              <a:uFill>
                <a:solidFill>
                  <a:srgbClr val="FFFFFF"/>
                </a:solidFill>
              </a:uFill>
              <a:latin typeface="Arial"/>
            </a:endParaRPr>
          </a:p>
        </p:txBody>
      </p:sp>
      <p:sp>
        <p:nvSpPr>
          <p:cNvPr id="338" name="TextShape 3"/>
          <p:cNvSpPr txBox="1"/>
          <p:nvPr/>
        </p:nvSpPr>
        <p:spPr>
          <a:xfrm>
            <a:off x="357120" y="332640"/>
            <a:ext cx="8229240" cy="928440"/>
          </a:xfrm>
          <a:prstGeom prst="rect">
            <a:avLst/>
          </a:prstGeom>
          <a:noFill/>
          <a:ln>
            <a:noFill/>
          </a:ln>
        </p:spPr>
        <p:txBody>
          <a:bodyPr lIns="92160" tIns="46080" rIns="92160" bIns="46080" anchor="ctr"/>
          <a:lstStyle/>
          <a:p>
            <a:pPr algn="ctr">
              <a:lnSpc>
                <a:spcPct val="100000"/>
              </a:lnSpc>
            </a:pPr>
            <a:r>
              <a:rPr lang="pt-BR" sz="4000" b="1" strike="noStrike" spc="-1">
                <a:solidFill>
                  <a:srgbClr val="FFFFFF"/>
                </a:solidFill>
                <a:uFill>
                  <a:solidFill>
                    <a:srgbClr val="FFFFFF"/>
                  </a:solidFill>
                </a:uFill>
                <a:latin typeface="Century Gothic"/>
              </a:rPr>
              <a:t>Dados orbitais: planetas</a:t>
            </a:r>
            <a:endParaRPr lang="pt-BR" sz="1600" b="0" strike="noStrike" spc="-1">
              <a:solidFill>
                <a:srgbClr val="FF0066"/>
              </a:solidFill>
              <a:uFill>
                <a:solidFill>
                  <a:srgbClr val="FFFFFF"/>
                </a:solidFill>
              </a:uFill>
              <a:latin typeface="Arial"/>
            </a:endParaRPr>
          </a:p>
        </p:txBody>
      </p:sp>
      <p:sp>
        <p:nvSpPr>
          <p:cNvPr id="339" name="Line 4"/>
          <p:cNvSpPr/>
          <p:nvPr/>
        </p:nvSpPr>
        <p:spPr>
          <a:xfrm>
            <a:off x="1547640" y="1992960"/>
            <a:ext cx="360" cy="372672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0" name="Line 5"/>
          <p:cNvSpPr/>
          <p:nvPr/>
        </p:nvSpPr>
        <p:spPr>
          <a:xfrm flipV="1">
            <a:off x="216000" y="5719680"/>
            <a:ext cx="8532360" cy="244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1" name="Line 6"/>
          <p:cNvSpPr/>
          <p:nvPr/>
        </p:nvSpPr>
        <p:spPr>
          <a:xfrm flipH="1">
            <a:off x="3117240" y="1992960"/>
            <a:ext cx="14400" cy="37904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2" name="Line 7"/>
          <p:cNvSpPr/>
          <p:nvPr/>
        </p:nvSpPr>
        <p:spPr>
          <a:xfrm>
            <a:off x="4860000" y="1975320"/>
            <a:ext cx="0" cy="37544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3" name="Line 8"/>
          <p:cNvSpPr/>
          <p:nvPr/>
        </p:nvSpPr>
        <p:spPr>
          <a:xfrm>
            <a:off x="7380000" y="1992960"/>
            <a:ext cx="360" cy="374292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4" name="Line 9"/>
          <p:cNvSpPr/>
          <p:nvPr/>
        </p:nvSpPr>
        <p:spPr>
          <a:xfrm>
            <a:off x="144000" y="163584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5" name="Line 10"/>
          <p:cNvSpPr/>
          <p:nvPr/>
        </p:nvSpPr>
        <p:spPr>
          <a:xfrm>
            <a:off x="144000" y="201852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46" name="CustomShape 11"/>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Bond, Peter: Exploring the Solar System (2012)</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63080" y="2047320"/>
            <a:ext cx="8838720" cy="396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700" b="1" i="1" strike="noStrike" spc="-1" dirty="0">
                <a:solidFill>
                  <a:srgbClr val="FF5229"/>
                </a:solidFill>
                <a:uFill>
                  <a:solidFill>
                    <a:srgbClr val="FFFFFF"/>
                  </a:solidFill>
                </a:uFill>
                <a:latin typeface="Century Gothic"/>
              </a:rPr>
              <a:t>     </a:t>
            </a:r>
            <a:r>
              <a:rPr lang="pt-BR" sz="2000" b="1" i="1" strike="noStrike" spc="-1" dirty="0">
                <a:solidFill>
                  <a:srgbClr val="FFFFFF"/>
                </a:solidFill>
                <a:uFill>
                  <a:solidFill>
                    <a:srgbClr val="FFFFFF"/>
                  </a:solidFill>
                </a:uFill>
                <a:latin typeface="Century Gothic"/>
              </a:rPr>
              <a:t> Nome        Rotação      </a:t>
            </a:r>
            <a:r>
              <a:rPr lang="pt-BR" sz="2000" b="1" i="1" strike="noStrike" spc="-1" dirty="0" smtClean="0">
                <a:solidFill>
                  <a:srgbClr val="FFFFFF"/>
                </a:solidFill>
                <a:uFill>
                  <a:solidFill>
                    <a:srgbClr val="FFFFFF"/>
                  </a:solidFill>
                </a:uFill>
                <a:latin typeface="Century Gothic"/>
              </a:rPr>
              <a:t> Translação      </a:t>
            </a:r>
            <a:r>
              <a:rPr lang="pt-BR" sz="2000" b="1" i="1" strike="noStrike" spc="-1" dirty="0" err="1">
                <a:solidFill>
                  <a:srgbClr val="FFFFFF"/>
                </a:solidFill>
                <a:uFill>
                  <a:solidFill>
                    <a:srgbClr val="FFFFFF"/>
                  </a:solidFill>
                </a:uFill>
                <a:latin typeface="Century Gothic"/>
              </a:rPr>
              <a:t>Dist</a:t>
            </a:r>
            <a:r>
              <a:rPr lang="pt-BR" sz="2000" b="1" i="1" strike="noStrike" spc="-1" dirty="0">
                <a:solidFill>
                  <a:srgbClr val="FFFFFF"/>
                </a:solidFill>
                <a:uFill>
                  <a:solidFill>
                    <a:srgbClr val="FFFFFF"/>
                  </a:solidFill>
                </a:uFill>
                <a:latin typeface="Century Gothic"/>
              </a:rPr>
              <a:t>. Média Sol       Extensão</a:t>
            </a:r>
            <a:endParaRPr lang="pt-BR" sz="1800" b="0" strike="noStrike" spc="-1" dirty="0">
              <a:solidFill>
                <a:srgbClr val="FFFFFF"/>
              </a:solidFill>
              <a:uFill>
                <a:solidFill>
                  <a:srgbClr val="FFFFFF"/>
                </a:solidFill>
              </a:uFill>
              <a:latin typeface="Arial"/>
            </a:endParaRPr>
          </a:p>
        </p:txBody>
      </p:sp>
      <p:sp>
        <p:nvSpPr>
          <p:cNvPr id="348" name="TextShape 2"/>
          <p:cNvSpPr txBox="1"/>
          <p:nvPr/>
        </p:nvSpPr>
        <p:spPr>
          <a:xfrm>
            <a:off x="357120" y="476640"/>
            <a:ext cx="8229240" cy="928440"/>
          </a:xfrm>
          <a:prstGeom prst="rect">
            <a:avLst/>
          </a:prstGeom>
          <a:noFill/>
          <a:ln>
            <a:noFill/>
          </a:ln>
        </p:spPr>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Dados: planetas anões oficiais
</a:t>
            </a:r>
            <a:endParaRPr lang="pt-BR" sz="1600" b="0" strike="noStrike" spc="-1" dirty="0">
              <a:solidFill>
                <a:srgbClr val="FF0066"/>
              </a:solidFill>
              <a:uFill>
                <a:solidFill>
                  <a:srgbClr val="FFFFFF"/>
                </a:solidFill>
              </a:uFill>
              <a:latin typeface="Arial"/>
            </a:endParaRPr>
          </a:p>
        </p:txBody>
      </p:sp>
      <p:sp>
        <p:nvSpPr>
          <p:cNvPr id="349" name="Line 3"/>
          <p:cNvSpPr/>
          <p:nvPr/>
        </p:nvSpPr>
        <p:spPr>
          <a:xfrm>
            <a:off x="1761480" y="2462400"/>
            <a:ext cx="6480" cy="272304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0" name="Line 4"/>
          <p:cNvSpPr/>
          <p:nvPr/>
        </p:nvSpPr>
        <p:spPr>
          <a:xfrm flipV="1">
            <a:off x="216000" y="5157000"/>
            <a:ext cx="8532360" cy="244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1" name="Line 5"/>
          <p:cNvSpPr/>
          <p:nvPr/>
        </p:nvSpPr>
        <p:spPr>
          <a:xfrm>
            <a:off x="3334544" y="2455560"/>
            <a:ext cx="13320" cy="27298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2" name="Line 6"/>
          <p:cNvSpPr/>
          <p:nvPr/>
        </p:nvSpPr>
        <p:spPr>
          <a:xfrm flipH="1">
            <a:off x="4996080" y="2448720"/>
            <a:ext cx="7920" cy="270828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3" name="Line 7"/>
          <p:cNvSpPr/>
          <p:nvPr/>
        </p:nvSpPr>
        <p:spPr>
          <a:xfrm>
            <a:off x="7380000" y="2470680"/>
            <a:ext cx="360" cy="266400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4" name="Line 8"/>
          <p:cNvSpPr/>
          <p:nvPr/>
        </p:nvSpPr>
        <p:spPr>
          <a:xfrm>
            <a:off x="144000" y="206784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5" name="Line 9"/>
          <p:cNvSpPr/>
          <p:nvPr/>
        </p:nvSpPr>
        <p:spPr>
          <a:xfrm>
            <a:off x="144000" y="2450520"/>
            <a:ext cx="8686800" cy="360"/>
          </a:xfrm>
          <a:prstGeom prst="line">
            <a:avLst/>
          </a:prstGeom>
          <a:ln w="19080">
            <a:solidFill>
              <a:schemeClr val="accent2">
                <a:lumMod val="40000"/>
                <a:lumOff val="60000"/>
              </a:schemeClr>
            </a:solidFill>
            <a:round/>
          </a:ln>
        </p:spPr>
        <p:style>
          <a:lnRef idx="0">
            <a:scrgbClr r="0" g="0" b="0"/>
          </a:lnRef>
          <a:fillRef idx="0">
            <a:scrgbClr r="0" g="0" b="0"/>
          </a:fillRef>
          <a:effectRef idx="0">
            <a:scrgbClr r="0" g="0" b="0"/>
          </a:effectRef>
          <a:fontRef idx="minor"/>
        </p:style>
      </p:sp>
      <p:sp>
        <p:nvSpPr>
          <p:cNvPr id="356" name="CustomShape 10"/>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NASA</a:t>
            </a:r>
            <a:endParaRPr lang="pt-BR" sz="1800" b="0" strike="noStrike" spc="-1">
              <a:solidFill>
                <a:srgbClr val="FFFFFF"/>
              </a:solidFill>
              <a:uFill>
                <a:solidFill>
                  <a:srgbClr val="FFFFFF"/>
                </a:solidFill>
              </a:uFill>
              <a:latin typeface="Arial"/>
            </a:endParaRPr>
          </a:p>
        </p:txBody>
      </p:sp>
      <p:sp>
        <p:nvSpPr>
          <p:cNvPr id="357" name="CustomShape 11"/>
          <p:cNvSpPr/>
          <p:nvPr/>
        </p:nvSpPr>
        <p:spPr>
          <a:xfrm>
            <a:off x="182160" y="2663640"/>
            <a:ext cx="9070200" cy="225648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dirty="0">
                <a:solidFill>
                  <a:srgbClr val="C00000"/>
                </a:solidFill>
                <a:uFill>
                  <a:solidFill>
                    <a:srgbClr val="FFFFFF"/>
                  </a:solidFill>
                </a:uFill>
                <a:latin typeface="Century Gothic"/>
              </a:rPr>
              <a:t>
</a:t>
            </a:r>
            <a:r>
              <a:rPr lang="pt-BR" sz="2000" b="1" i="1" strike="noStrike" spc="-1" dirty="0">
                <a:solidFill>
                  <a:srgbClr val="FF0000"/>
                </a:solidFill>
                <a:uFill>
                  <a:solidFill>
                    <a:srgbClr val="FFFFFF"/>
                  </a:solidFill>
                </a:uFill>
                <a:latin typeface="Century Gothic"/>
              </a:rPr>
              <a:t>Ceres               9,1 horas          4,6 anos     414 milhões km        952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a:solidFill>
                  <a:srgbClr val="FF0000"/>
                </a:solidFill>
                <a:uFill>
                  <a:solidFill>
                    <a:srgbClr val="FFFFFF"/>
                  </a:solidFill>
                </a:uFill>
                <a:latin typeface="Century Gothic"/>
              </a:rPr>
              <a:t>Plutão                 6,4 dias         248 anos      5,9 bilhões km       2374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err="1">
                <a:solidFill>
                  <a:srgbClr val="FF0000"/>
                </a:solidFill>
                <a:uFill>
                  <a:solidFill>
                    <a:srgbClr val="FFFFFF"/>
                  </a:solidFill>
                </a:uFill>
                <a:latin typeface="Century Gothic"/>
              </a:rPr>
              <a:t>Haumea</a:t>
            </a:r>
            <a:r>
              <a:rPr lang="pt-BR" sz="2000" b="1" i="1" strike="noStrike" spc="-1" dirty="0">
                <a:solidFill>
                  <a:srgbClr val="FF0000"/>
                </a:solidFill>
                <a:uFill>
                  <a:solidFill>
                    <a:srgbClr val="FFFFFF"/>
                  </a:solidFill>
                </a:uFill>
                <a:latin typeface="Century Gothic"/>
              </a:rPr>
              <a:t>             4 horas       284 anos         6,5 bilhões km       1920 km</a:t>
            </a:r>
            <a:endParaRPr lang="pt-BR" sz="1800" b="0" strike="noStrike" spc="-1" dirty="0">
              <a:solidFill>
                <a:srgbClr val="FFFFFF"/>
              </a:solidFill>
              <a:uFill>
                <a:solidFill>
                  <a:srgbClr val="FFFFFF"/>
                </a:solidFill>
              </a:uFill>
              <a:latin typeface="Arial"/>
            </a:endParaRPr>
          </a:p>
          <a:p>
            <a:pPr>
              <a:lnSpc>
                <a:spcPct val="100000"/>
              </a:lnSpc>
            </a:pPr>
            <a:r>
              <a:rPr lang="pt-BR" sz="2000" b="1" i="1" strike="noStrike" spc="-1" dirty="0" err="1">
                <a:solidFill>
                  <a:srgbClr val="FF0000"/>
                </a:solidFill>
                <a:uFill>
                  <a:solidFill>
                    <a:srgbClr val="FFFFFF"/>
                  </a:solidFill>
                </a:uFill>
                <a:latin typeface="Century Gothic"/>
              </a:rPr>
              <a:t>Makemake</a:t>
            </a:r>
            <a:r>
              <a:rPr lang="pt-BR" sz="2000" b="1" i="1" strike="noStrike" spc="-1" dirty="0">
                <a:solidFill>
                  <a:srgbClr val="FF0000"/>
                </a:solidFill>
                <a:uFill>
                  <a:solidFill>
                    <a:srgbClr val="FFFFFF"/>
                  </a:solidFill>
                </a:uFill>
                <a:latin typeface="Century Gothic"/>
              </a:rPr>
              <a:t>   22,5 horas       310 anos         6,8 bilhões km       1392 km
</a:t>
            </a:r>
            <a:r>
              <a:rPr lang="pt-BR" sz="2000" b="1" i="1" strike="noStrike" spc="-1" dirty="0" err="1">
                <a:solidFill>
                  <a:srgbClr val="FF0000"/>
                </a:solidFill>
                <a:uFill>
                  <a:solidFill>
                    <a:srgbClr val="FFFFFF"/>
                  </a:solidFill>
                </a:uFill>
                <a:latin typeface="Century Gothic"/>
              </a:rPr>
              <a:t>Eris</a:t>
            </a:r>
            <a:r>
              <a:rPr lang="pt-BR" sz="2000" b="1" i="1" strike="noStrike" spc="-1" dirty="0">
                <a:solidFill>
                  <a:srgbClr val="FF0000"/>
                </a:solidFill>
                <a:uFill>
                  <a:solidFill>
                    <a:srgbClr val="FFFFFF"/>
                  </a:solidFill>
                </a:uFill>
                <a:latin typeface="Century Gothic"/>
              </a:rPr>
              <a:t>                 25,9 horas        557 anos      10,1 bilhões km       2336 km   </a:t>
            </a:r>
            <a:r>
              <a:rPr lang="pt-BR" sz="2200" b="1" i="1" strike="noStrike" spc="-1" dirty="0">
                <a:solidFill>
                  <a:srgbClr val="C00000"/>
                </a:solidFill>
                <a:uFill>
                  <a:solidFill>
                    <a:srgbClr val="FFFFFF"/>
                  </a:solidFill>
                </a:uFill>
                <a:latin typeface="Century Gothic"/>
              </a:rPr>
              <a:t>
</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2"/>
          <p:cNvPicPr/>
          <p:nvPr/>
        </p:nvPicPr>
        <p:blipFill>
          <a:blip r:embed="rId3" cstate="print"/>
          <a:stretch/>
        </p:blipFill>
        <p:spPr>
          <a:xfrm>
            <a:off x="0" y="802800"/>
            <a:ext cx="9143640" cy="6054840"/>
          </a:xfrm>
          <a:prstGeom prst="rect">
            <a:avLst/>
          </a:prstGeom>
          <a:ln>
            <a:noFill/>
          </a:ln>
        </p:spPr>
      </p:pic>
      <p:sp>
        <p:nvSpPr>
          <p:cNvPr id="181" name="TextShape 1"/>
          <p:cNvSpPr txBox="1"/>
          <p:nvPr/>
        </p:nvSpPr>
        <p:spPr>
          <a:xfrm>
            <a:off x="685800" y="116640"/>
            <a:ext cx="7772040" cy="1142640"/>
          </a:xfrm>
          <a:prstGeom prst="rect">
            <a:avLst/>
          </a:prstGeom>
          <a:noFill/>
          <a:ln>
            <a:noFill/>
          </a:ln>
        </p:spPr>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Estrutura do Sistema Solar</a:t>
            </a:r>
            <a:endParaRPr lang="pt-BR" sz="1600" b="0" strike="noStrike" spc="-1">
              <a:solidFill>
                <a:srgbClr val="FF0066"/>
              </a:solidFill>
              <a:uFill>
                <a:solidFill>
                  <a:srgbClr val="FFFFFF"/>
                </a:solidFill>
              </a:uFill>
              <a:latin typeface="Arial"/>
            </a:endParaRPr>
          </a:p>
        </p:txBody>
      </p:sp>
      <p:sp>
        <p:nvSpPr>
          <p:cNvPr id="182" name="CustomShape 2"/>
          <p:cNvSpPr/>
          <p:nvPr/>
        </p:nvSpPr>
        <p:spPr>
          <a:xfrm>
            <a:off x="539640" y="3501000"/>
            <a:ext cx="207144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dirty="0">
                <a:solidFill>
                  <a:srgbClr val="FFFFFF"/>
                </a:solidFill>
                <a:uFill>
                  <a:solidFill>
                    <a:srgbClr val="FFFFFF"/>
                  </a:solidFill>
                </a:uFill>
                <a:latin typeface="Century Gothic"/>
              </a:rPr>
              <a:t>Cinturão de asteroides</a:t>
            </a:r>
            <a:endParaRPr lang="pt-BR" sz="1800" b="0" strike="noStrike" spc="-1" dirty="0">
              <a:solidFill>
                <a:srgbClr val="FFFFFF"/>
              </a:solidFill>
              <a:uFill>
                <a:solidFill>
                  <a:srgbClr val="FFFFFF"/>
                </a:solidFill>
              </a:uFill>
              <a:latin typeface="Arial"/>
            </a:endParaRPr>
          </a:p>
        </p:txBody>
      </p:sp>
      <p:sp>
        <p:nvSpPr>
          <p:cNvPr id="183" name="CustomShape 3"/>
          <p:cNvSpPr/>
          <p:nvPr/>
        </p:nvSpPr>
        <p:spPr>
          <a:xfrm>
            <a:off x="5796000" y="3789000"/>
            <a:ext cx="243180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a:solidFill>
                  <a:srgbClr val="FFFFFF"/>
                </a:solidFill>
                <a:uFill>
                  <a:solidFill>
                    <a:srgbClr val="FFFFFF"/>
                  </a:solidFill>
                </a:uFill>
                <a:latin typeface="Century Gothic"/>
              </a:rPr>
              <a:t>Cinturão de Edgeworth-Kuiper</a:t>
            </a:r>
            <a:endParaRPr lang="pt-BR" sz="1800" b="0" strike="noStrike" spc="-1">
              <a:solidFill>
                <a:srgbClr val="FFFFFF"/>
              </a:solidFill>
              <a:uFill>
                <a:solidFill>
                  <a:srgbClr val="FFFFFF"/>
                </a:solidFill>
              </a:uFill>
              <a:latin typeface="Arial"/>
            </a:endParaRPr>
          </a:p>
        </p:txBody>
      </p:sp>
      <p:sp>
        <p:nvSpPr>
          <p:cNvPr id="184" name="CustomShape 4"/>
          <p:cNvSpPr/>
          <p:nvPr/>
        </p:nvSpPr>
        <p:spPr>
          <a:xfrm>
            <a:off x="6732360" y="5796000"/>
            <a:ext cx="1979280" cy="700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0" strike="noStrike" spc="-1">
                <a:solidFill>
                  <a:srgbClr val="FFFFFF"/>
                </a:solidFill>
                <a:uFill>
                  <a:solidFill>
                    <a:srgbClr val="FFFFFF"/>
                  </a:solidFill>
                </a:uFill>
                <a:latin typeface="Century Gothic"/>
              </a:rPr>
              <a:t>Nuvem de Oort</a:t>
            </a:r>
            <a:endParaRPr lang="pt-BR" sz="1800" b="0" strike="noStrike" spc="-1">
              <a:solidFill>
                <a:srgbClr val="FFFFFF"/>
              </a:solidFill>
              <a:uFill>
                <a:solidFill>
                  <a:srgbClr val="FFFFFF"/>
                </a:solidFill>
              </a:uFill>
              <a:latin typeface="Arial"/>
            </a:endParaRPr>
          </a:p>
        </p:txBody>
      </p:sp>
      <p:sp>
        <p:nvSpPr>
          <p:cNvPr id="185" name="CustomShape 5"/>
          <p:cNvSpPr/>
          <p:nvPr/>
        </p:nvSpPr>
        <p:spPr>
          <a:xfrm flipH="1" flipV="1">
            <a:off x="5219280" y="3644280"/>
            <a:ext cx="935640" cy="287640"/>
          </a:xfrm>
          <a:custGeom>
            <a:avLst/>
            <a:gdLst/>
            <a:ahLst/>
            <a:cxnLst/>
            <a:rect l="l" t="t" r="r" b="b"/>
            <a:pathLst>
              <a:path w="21600" h="21600">
                <a:moveTo>
                  <a:pt x="0" y="0"/>
                </a:moveTo>
                <a:lnTo>
                  <a:pt x="21600" y="21600"/>
                </a:lnTo>
              </a:path>
            </a:pathLst>
          </a:custGeom>
          <a:noFill/>
          <a:ln w="25560">
            <a:solidFill>
              <a:schemeClr val="bg1"/>
            </a:solidFill>
            <a:round/>
            <a:tailEnd type="arrow" w="med" len="med"/>
          </a:ln>
        </p:spPr>
        <p:style>
          <a:lnRef idx="0">
            <a:scrgbClr r="0" g="0" b="0"/>
          </a:lnRef>
          <a:fillRef idx="0">
            <a:scrgbClr r="0" g="0" b="0"/>
          </a:fillRef>
          <a:effectRef idx="0">
            <a:scrgbClr r="0" g="0" b="0"/>
          </a:effectRef>
          <a:fontRef idx="minor"/>
        </p:style>
      </p:sp>
      <p:sp>
        <p:nvSpPr>
          <p:cNvPr id="186" name="CustomShape 6"/>
          <p:cNvSpPr/>
          <p:nvPr/>
        </p:nvSpPr>
        <p:spPr>
          <a:xfrm flipH="1">
            <a:off x="1403640" y="4215240"/>
            <a:ext cx="64080" cy="941400"/>
          </a:xfrm>
          <a:custGeom>
            <a:avLst/>
            <a:gdLst/>
            <a:ahLst/>
            <a:cxnLst/>
            <a:rect l="l" t="t" r="r" b="b"/>
            <a:pathLst>
              <a:path w="21600" h="21600">
                <a:moveTo>
                  <a:pt x="0" y="0"/>
                </a:moveTo>
                <a:lnTo>
                  <a:pt x="21600" y="21600"/>
                </a:lnTo>
              </a:path>
            </a:pathLst>
          </a:custGeom>
          <a:noFill/>
          <a:ln w="25560">
            <a:solidFill>
              <a:schemeClr val="bg1"/>
            </a:solidFill>
            <a:round/>
            <a:tailEnd type="arrow" w="med" len="med"/>
          </a:ln>
        </p:spPr>
        <p:style>
          <a:lnRef idx="0">
            <a:scrgbClr r="0" g="0" b="0"/>
          </a:lnRef>
          <a:fillRef idx="0">
            <a:scrgbClr r="0" g="0" b="0"/>
          </a:fillRef>
          <a:effectRef idx="0">
            <a:scrgbClr r="0" g="0" b="0"/>
          </a:effectRef>
          <a:fontRef idx="minor"/>
        </p:style>
      </p:sp>
      <p:sp>
        <p:nvSpPr>
          <p:cNvPr id="187" name="CustomShape 7"/>
          <p:cNvSpPr/>
          <p:nvPr/>
        </p:nvSpPr>
        <p:spPr>
          <a:xfrm>
            <a:off x="432000" y="130356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NO</a:t>
            </a:r>
            <a:r>
              <a:rPr lang="pt-BR" sz="2800" b="0" strike="noStrike" spc="-1" dirty="0">
                <a:solidFill>
                  <a:srgbClr val="FFC000"/>
                </a:solidFill>
                <a:uFill>
                  <a:solidFill>
                    <a:srgbClr val="FFFFFF"/>
                  </a:solidFill>
                </a:uFill>
                <a:latin typeface="Century Gothic"/>
              </a:rPr>
              <a:t>: entre 30 mil e 100 mil UA</a:t>
            </a:r>
            <a:endParaRPr lang="pt-BR" sz="1800" b="0" strike="noStrike" spc="-1" dirty="0">
              <a:solidFill>
                <a:srgbClr val="FFFFFF"/>
              </a:solidFill>
              <a:uFill>
                <a:solidFill>
                  <a:srgbClr val="FFFFFF"/>
                </a:solidFill>
              </a:uFill>
              <a:latin typeface="Arial"/>
            </a:endParaRPr>
          </a:p>
        </p:txBody>
      </p:sp>
      <p:sp>
        <p:nvSpPr>
          <p:cNvPr id="188" name="CustomShape 8"/>
          <p:cNvSpPr/>
          <p:nvPr/>
        </p:nvSpPr>
        <p:spPr>
          <a:xfrm>
            <a:off x="0" y="6542280"/>
            <a:ext cx="9143640" cy="27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1" strike="noStrike" spc="-1">
                <a:solidFill>
                  <a:srgbClr val="FFC000"/>
                </a:solidFill>
                <a:uFill>
                  <a:solidFill>
                    <a:srgbClr val="FFFFFF"/>
                  </a:solidFill>
                </a:uFill>
                <a:latin typeface="Century Gothic"/>
              </a:rPr>
              <a:t>Crédito da imagem: http://discovermagazine.com/2004/nov/cover#.UjtJr3-O74w</a:t>
            </a:r>
            <a:endParaRPr lang="pt-BR" sz="1800" b="0" strike="noStrike" spc="-1">
              <a:solidFill>
                <a:srgbClr val="FFFFFF"/>
              </a:solidFill>
              <a:uFill>
                <a:solidFill>
                  <a:srgbClr val="FFFFFF"/>
                </a:solidFill>
              </a:uFill>
              <a:latin typeface="Arial"/>
            </a:endParaRPr>
          </a:p>
        </p:txBody>
      </p:sp>
      <p:sp>
        <p:nvSpPr>
          <p:cNvPr id="189" name="CustomShape 9"/>
          <p:cNvSpPr/>
          <p:nvPr/>
        </p:nvSpPr>
        <p:spPr>
          <a:xfrm>
            <a:off x="467640" y="256500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CA</a:t>
            </a:r>
            <a:r>
              <a:rPr lang="pt-BR" sz="2800" b="0" strike="noStrike" spc="-1" dirty="0">
                <a:solidFill>
                  <a:srgbClr val="FFC000"/>
                </a:solidFill>
                <a:uFill>
                  <a:solidFill>
                    <a:srgbClr val="FFFFFF"/>
                  </a:solidFill>
                </a:uFill>
                <a:latin typeface="Century Gothic"/>
              </a:rPr>
              <a:t>: entre 1,5 e 5 UA</a:t>
            </a:r>
            <a:endParaRPr lang="pt-BR" sz="1800" b="0" strike="noStrike" spc="-1" dirty="0">
              <a:solidFill>
                <a:srgbClr val="FFFFFF"/>
              </a:solidFill>
              <a:uFill>
                <a:solidFill>
                  <a:srgbClr val="FFFFFF"/>
                </a:solidFill>
              </a:uFill>
              <a:latin typeface="Arial"/>
            </a:endParaRPr>
          </a:p>
        </p:txBody>
      </p:sp>
      <p:sp>
        <p:nvSpPr>
          <p:cNvPr id="190" name="CustomShape 10"/>
          <p:cNvSpPr/>
          <p:nvPr/>
        </p:nvSpPr>
        <p:spPr>
          <a:xfrm>
            <a:off x="432000" y="1917000"/>
            <a:ext cx="8711640" cy="516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C000"/>
              </a:buClr>
              <a:buFont typeface="Arial"/>
              <a:buChar char="•"/>
            </a:pPr>
            <a:r>
              <a:rPr lang="pt-BR" sz="2800" b="0" strike="noStrike" spc="-1" dirty="0">
                <a:solidFill>
                  <a:srgbClr val="FFC000"/>
                </a:solidFill>
                <a:uFill>
                  <a:solidFill>
                    <a:srgbClr val="FFFFFF"/>
                  </a:solidFill>
                </a:uFill>
                <a:latin typeface="Century Gothic"/>
              </a:rPr>
              <a:t> </a:t>
            </a:r>
            <a:r>
              <a:rPr lang="pt-BR" sz="2800" b="1" strike="noStrike" spc="-1" dirty="0">
                <a:solidFill>
                  <a:schemeClr val="bg1"/>
                </a:solidFill>
                <a:uFill>
                  <a:solidFill>
                    <a:srgbClr val="FFFFFF"/>
                  </a:solidFill>
                </a:uFill>
                <a:latin typeface="Century Gothic"/>
              </a:rPr>
              <a:t>CE-K</a:t>
            </a:r>
            <a:r>
              <a:rPr lang="pt-BR" sz="2800" b="0" strike="noStrike" spc="-1" dirty="0">
                <a:solidFill>
                  <a:srgbClr val="FFC000"/>
                </a:solidFill>
                <a:uFill>
                  <a:solidFill>
                    <a:srgbClr val="FFFFFF"/>
                  </a:solidFill>
                </a:uFill>
                <a:latin typeface="Century Gothic"/>
              </a:rPr>
              <a:t>: entre 30 e 50 UA</a:t>
            </a: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2000"/>
                                        <p:tgtEl>
                                          <p:spTgt spid="182"/>
                                        </p:tgtEl>
                                      </p:cBhvr>
                                    </p:animEffect>
                                  </p:childTnLst>
                                </p:cTn>
                              </p:par>
                              <p:par>
                                <p:cTn id="8" presetID="10" presetClass="entr" fill="hold" nodeType="withEffect">
                                  <p:stCondLst>
                                    <p:cond delay="0"/>
                                  </p:stCondLst>
                                  <p:childTnLst>
                                    <p:set>
                                      <p:cBhvr>
                                        <p:cTn id="9" dur="1" fill="hold">
                                          <p:stCondLst>
                                            <p:cond delay="0"/>
                                          </p:stCondLst>
                                        </p:cTn>
                                        <p:tgtEl>
                                          <p:spTgt spid="189">
                                            <p:txEl>
                                              <p:pRg st="0" end="22"/>
                                            </p:txEl>
                                          </p:spTgt>
                                        </p:tgtEl>
                                        <p:attrNameLst>
                                          <p:attrName>style.visibility</p:attrName>
                                        </p:attrNameLst>
                                      </p:cBhvr>
                                      <p:to>
                                        <p:strVal val="visible"/>
                                      </p:to>
                                    </p:set>
                                    <p:animEffect transition="in" filter="fade">
                                      <p:cBhvr additive="repl">
                                        <p:cTn id="10" dur="2000"/>
                                        <p:tgtEl>
                                          <p:spTgt spid="189">
                                            <p:txEl>
                                              <p:pRg st="0" end="22"/>
                                            </p:txEl>
                                          </p:spTgt>
                                        </p:tgtEl>
                                      </p:cBhvr>
                                    </p:animEffect>
                                  </p:childTnLst>
                                </p:cTn>
                              </p:par>
                              <p:par>
                                <p:cTn id="11" presetID="10" presetClass="entr"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additive="repl">
                                        <p:cTn id="13" dur="2000"/>
                                        <p:tgtEl>
                                          <p:spTgt spid="1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additive="repl">
                                        <p:cTn id="18" dur="2000"/>
                                        <p:tgtEl>
                                          <p:spTgt spid="183"/>
                                        </p:tgtEl>
                                      </p:cBhvr>
                                    </p:animEffect>
                                  </p:childTnLst>
                                </p:cTn>
                              </p:par>
                              <p:par>
                                <p:cTn id="19" presetID="10" presetClass="entr" fill="hold" nodeType="withEffect">
                                  <p:stCondLst>
                                    <p:cond delay="0"/>
                                  </p:stCondLst>
                                  <p:childTnLst>
                                    <p:set>
                                      <p:cBhvr>
                                        <p:cTn id="20" dur="1" fill="hold">
                                          <p:stCondLst>
                                            <p:cond delay="0"/>
                                          </p:stCondLst>
                                        </p:cTn>
                                        <p:tgtEl>
                                          <p:spTgt spid="190">
                                            <p:txEl>
                                              <p:pRg st="0" end="24"/>
                                            </p:txEl>
                                          </p:spTgt>
                                        </p:tgtEl>
                                        <p:attrNameLst>
                                          <p:attrName>style.visibility</p:attrName>
                                        </p:attrNameLst>
                                      </p:cBhvr>
                                      <p:to>
                                        <p:strVal val="visible"/>
                                      </p:to>
                                    </p:set>
                                    <p:animEffect transition="in" filter="fade">
                                      <p:cBhvr additive="repl">
                                        <p:cTn id="21" dur="2000"/>
                                        <p:tgtEl>
                                          <p:spTgt spid="190">
                                            <p:txEl>
                                              <p:pRg st="0" end="24"/>
                                            </p:txEl>
                                          </p:spTgt>
                                        </p:tgtEl>
                                      </p:cBhvr>
                                    </p:animEffect>
                                  </p:childTnLst>
                                </p:cTn>
                              </p:par>
                              <p:par>
                                <p:cTn id="22" presetID="10" presetClass="entr" fill="hold" nodeType="with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additive="repl">
                                        <p:cTn id="24" dur="20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nodeType="click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additive="repl">
                                        <p:cTn id="29" dur="2000"/>
                                        <p:tgtEl>
                                          <p:spTgt spid="184"/>
                                        </p:tgtEl>
                                      </p:cBhvr>
                                    </p:animEffect>
                                  </p:childTnLst>
                                </p:cTn>
                              </p:par>
                              <p:par>
                                <p:cTn id="30" presetID="10" presetClass="entr" fill="hold" nodeType="withEffect">
                                  <p:stCondLst>
                                    <p:cond delay="0"/>
                                  </p:stCondLst>
                                  <p:childTnLst>
                                    <p:set>
                                      <p:cBhvr>
                                        <p:cTn id="31" dur="1" fill="hold">
                                          <p:stCondLst>
                                            <p:cond delay="0"/>
                                          </p:stCondLst>
                                        </p:cTn>
                                        <p:tgtEl>
                                          <p:spTgt spid="187">
                                            <p:txEl>
                                              <p:pRg st="0" end="31"/>
                                            </p:txEl>
                                          </p:spTgt>
                                        </p:tgtEl>
                                        <p:attrNameLst>
                                          <p:attrName>style.visibility</p:attrName>
                                        </p:attrNameLst>
                                      </p:cBhvr>
                                      <p:to>
                                        <p:strVal val="visible"/>
                                      </p:to>
                                    </p:set>
                                    <p:animEffect transition="in" filter="fade">
                                      <p:cBhvr additive="repl">
                                        <p:cTn id="32" dur="2000"/>
                                        <p:tgtEl>
                                          <p:spTgt spid="187">
                                            <p:txEl>
                                              <p:pRg st="0" end="31"/>
                                            </p:txEl>
                                          </p:spTgt>
                                        </p:tgtEl>
                                      </p:cBhvr>
                                    </p:animEffect>
                                  </p:childTnLst>
                                </p:cTn>
                              </p:par>
                            </p:childTnLst>
                          </p:cTn>
                        </p:par>
                        <p:par>
                          <p:cTn id="33" fill="hold">
                            <p:stCondLst>
                              <p:cond delay="2000"/>
                            </p:stCondLst>
                            <p:childTnLst>
                              <p:par>
                                <p:cTn id="34" presetID="10" presetClass="entr" fill="hold" nodeType="afterEffect">
                                  <p:stCondLst>
                                    <p:cond delay="0"/>
                                  </p:stCondLst>
                                  <p:childTnLst>
                                    <p:set>
                                      <p:cBhvr>
                                        <p:cTn id="35" dur="1" fill="hold">
                                          <p:stCondLst>
                                            <p:cond delay="0"/>
                                          </p:stCondLst>
                                        </p:cTn>
                                        <p:tgtEl>
                                          <p:spTgt spid="188"/>
                                        </p:tgtEl>
                                        <p:attrNameLst>
                                          <p:attrName>style.visibility</p:attrName>
                                        </p:attrNameLst>
                                      </p:cBhvr>
                                      <p:to>
                                        <p:strVal val="visible"/>
                                      </p:to>
                                    </p:set>
                                    <p:animEffect transition="in" filter="fade">
                                      <p:cBhvr additive="repl">
                                        <p:cTn id="36" dur="2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714240" y="2643120"/>
            <a:ext cx="7772040" cy="1714320"/>
          </a:xfrm>
          <a:prstGeom prst="rect">
            <a:avLst/>
          </a:prstGeom>
          <a:noFill/>
          <a:ln>
            <a:noFill/>
          </a:ln>
        </p:spPr>
        <p:txBody>
          <a:bodyPr lIns="92160" tIns="46080" rIns="92160" bIns="46080" anchor="ctr"/>
          <a:lstStyle/>
          <a:p>
            <a:pPr algn="ctr">
              <a:lnSpc>
                <a:spcPct val="100000"/>
              </a:lnSpc>
            </a:pPr>
            <a:r>
              <a:rPr lang="pt-BR" sz="4400" b="0" strike="noStrike" spc="-1" dirty="0" smtClean="0">
                <a:solidFill>
                  <a:srgbClr val="FFC000"/>
                </a:solidFill>
                <a:uFill>
                  <a:solidFill>
                    <a:srgbClr val="FFFFFF"/>
                  </a:solidFill>
                </a:uFill>
                <a:latin typeface="Century Gothic"/>
              </a:rPr>
              <a:t>Formação do </a:t>
            </a:r>
          </a:p>
          <a:p>
            <a:pPr algn="ctr">
              <a:lnSpc>
                <a:spcPct val="100000"/>
              </a:lnSpc>
            </a:pPr>
            <a:r>
              <a:rPr lang="pt-BR" sz="4400" b="0" strike="noStrike" spc="-1" dirty="0" smtClean="0">
                <a:solidFill>
                  <a:srgbClr val="FFC000"/>
                </a:solidFill>
                <a:uFill>
                  <a:solidFill>
                    <a:srgbClr val="FFFFFF"/>
                  </a:solidFill>
                </a:uFill>
                <a:latin typeface="Century Gothic"/>
              </a:rPr>
              <a:t>Sistema Solar</a:t>
            </a:r>
            <a:endParaRPr lang="pt-BR" sz="1600" b="0" strike="noStrike" spc="-1" dirty="0">
              <a:solidFill>
                <a:srgbClr val="FF0066"/>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36576"/>
            <a:ext cx="6193536" cy="6766560"/>
          </a:xfrm>
          <a:prstGeom prst="rect">
            <a:avLst/>
          </a:prstGeom>
        </p:spPr>
      </p:pic>
      <p:sp>
        <p:nvSpPr>
          <p:cNvPr id="3" name="Elipse 2"/>
          <p:cNvSpPr/>
          <p:nvPr/>
        </p:nvSpPr>
        <p:spPr>
          <a:xfrm>
            <a:off x="2826566" y="764704"/>
            <a:ext cx="3185594" cy="1440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827584" y="2105472"/>
            <a:ext cx="3600400" cy="153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2577871" y="404664"/>
            <a:ext cx="986017"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959932" y="2052580"/>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858232" y="3344526"/>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252536" y="4734117"/>
            <a:ext cx="4968552" cy="200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35755202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8" name="Elipse 7"/>
          <p:cNvSpPr/>
          <p:nvPr/>
        </p:nvSpPr>
        <p:spPr>
          <a:xfrm>
            <a:off x="827584" y="2105472"/>
            <a:ext cx="3600400" cy="153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959932" y="2052580"/>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858232" y="3344526"/>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252536" y="4734117"/>
            <a:ext cx="4968552" cy="200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9" name="Elipse 8"/>
          <p:cNvSpPr/>
          <p:nvPr/>
        </p:nvSpPr>
        <p:spPr>
          <a:xfrm>
            <a:off x="1763688" y="3556911"/>
            <a:ext cx="4968552" cy="16002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rot="269312">
            <a:off x="1621026" y="3201654"/>
            <a:ext cx="1124418" cy="720080"/>
          </a:xfrm>
          <a:prstGeom prst="rect">
            <a:avLst/>
          </a:prstGeom>
          <a:gradFill>
            <a:gsLst>
              <a:gs pos="0">
                <a:schemeClr val="accent1">
                  <a:lumMod val="5000"/>
                  <a:lumOff val="95000"/>
                  <a:alpha val="0"/>
                </a:schemeClr>
              </a:gs>
              <a:gs pos="22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4648" y="5083438"/>
            <a:ext cx="6337552" cy="1636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405769663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 y="45720"/>
            <a:ext cx="6193536" cy="6766560"/>
          </a:xfrm>
          <a:prstGeom prst="rect">
            <a:avLst/>
          </a:prstGeom>
        </p:spPr>
      </p:pic>
      <p:sp>
        <p:nvSpPr>
          <p:cNvPr id="16" name="Retângulo 15"/>
          <p:cNvSpPr/>
          <p:nvPr/>
        </p:nvSpPr>
        <p:spPr>
          <a:xfrm>
            <a:off x="3779912" y="5017062"/>
            <a:ext cx="936104"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34648" y="5083438"/>
            <a:ext cx="6337552" cy="1636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2807296" y="6581001"/>
            <a:ext cx="6336704" cy="276999"/>
          </a:xfrm>
          <a:prstGeom prst="rect">
            <a:avLst/>
          </a:prstGeom>
        </p:spPr>
        <p:txBody>
          <a:bodyPr wrap="square">
            <a:spAutoFit/>
          </a:bodyPr>
          <a:lstStyle/>
          <a:p>
            <a:r>
              <a:rPr lang="pt-BR" sz="1200" dirty="0" smtClean="0">
                <a:solidFill>
                  <a:srgbClr val="FFC000"/>
                </a:solidFill>
                <a:latin typeface="Century Gothic" panose="020B0502020202020204" pitchFamily="34" charset="0"/>
              </a:rPr>
              <a:t>Fonte da imagem: http</a:t>
            </a:r>
            <a:r>
              <a:rPr lang="pt-BR" sz="1200" dirty="0">
                <a:solidFill>
                  <a:srgbClr val="FFC000"/>
                </a:solidFill>
                <a:latin typeface="Century Gothic" panose="020B0502020202020204" pitchFamily="34" charset="0"/>
              </a:rPr>
              <a:t>://astronomyonline.org/Exoplanets/ExoplanetDynamics.asp</a:t>
            </a:r>
          </a:p>
        </p:txBody>
      </p:sp>
    </p:spTree>
    <p:extLst>
      <p:ext uri="{BB962C8B-B14F-4D97-AF65-F5344CB8AC3E}">
        <p14:creationId xmlns:p14="http://schemas.microsoft.com/office/powerpoint/2010/main" val="148274857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8075</TotalTime>
  <Words>1162</Words>
  <Application>Microsoft Office PowerPoint</Application>
  <PresentationFormat>Apresentação na tela (4:3)</PresentationFormat>
  <Paragraphs>377</Paragraphs>
  <Slides>35</Slides>
  <Notes>25</Notes>
  <HiddenSlides>0</HiddenSlides>
  <MMClips>0</MMClips>
  <ScaleCrop>false</ScaleCrop>
  <HeadingPairs>
    <vt:vector size="6" baseType="variant">
      <vt:variant>
        <vt:lpstr>Fontes usadas</vt:lpstr>
      </vt:variant>
      <vt:variant>
        <vt:i4>8</vt:i4>
      </vt:variant>
      <vt:variant>
        <vt:lpstr>Tema</vt:lpstr>
      </vt:variant>
      <vt:variant>
        <vt:i4>6</vt:i4>
      </vt:variant>
      <vt:variant>
        <vt:lpstr>Títulos de slides</vt:lpstr>
      </vt:variant>
      <vt:variant>
        <vt:i4>35</vt:i4>
      </vt:variant>
    </vt:vector>
  </HeadingPairs>
  <TitlesOfParts>
    <vt:vector size="49" baseType="lpstr">
      <vt:lpstr>Arial</vt:lpstr>
      <vt:lpstr>Century Gothic</vt:lpstr>
      <vt:lpstr>Courier New</vt:lpstr>
      <vt:lpstr>DejaVu Sans</vt:lpstr>
      <vt:lpstr>StarSymbol</vt:lpstr>
      <vt:lpstr>Symbol</vt:lpstr>
      <vt:lpstr>Times New Roman</vt:lpstr>
      <vt:lpstr>Wingdings</vt:lpstr>
      <vt:lpstr>Office Theme</vt:lpstr>
      <vt:lpstr>Office Theme</vt:lpstr>
      <vt:lpstr>Office Theme</vt:lpstr>
      <vt:lpstr>Office Theme</vt:lpstr>
      <vt:lpstr>Blank Presentation</vt:lpstr>
      <vt:lpstr>1_Blank Presentation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Principais satélites do Sistema Solar</vt:lpstr>
      <vt:lpstr>Apresentação do PowerPoint</vt:lpstr>
      <vt:lpstr>Apresentação do PowerPoint</vt:lpstr>
      <vt:lpstr>Apresentação do PowerPoint</vt:lpstr>
      <vt:lpstr>Apresentação do PowerPoint</vt:lpstr>
      <vt:lpstr>Planetas anões</vt:lpstr>
      <vt:lpstr>Planetas anões...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subject/>
  <dc:creator>Iagusp</dc:creator>
  <dc:description/>
  <cp:lastModifiedBy>andré silva</cp:lastModifiedBy>
  <cp:revision>521</cp:revision>
  <cp:lastPrinted>2000-05-01T12:23:36Z</cp:lastPrinted>
  <dcterms:created xsi:type="dcterms:W3CDTF">1995-06-17T23:31:02Z</dcterms:created>
  <dcterms:modified xsi:type="dcterms:W3CDTF">2019-04-05T17:00:12Z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19</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