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90" r:id="rId2"/>
    <p:sldId id="979" r:id="rId3"/>
    <p:sldId id="965" r:id="rId4"/>
    <p:sldId id="1039" r:id="rId5"/>
    <p:sldId id="1081" r:id="rId6"/>
    <p:sldId id="1082" r:id="rId7"/>
    <p:sldId id="964" r:id="rId8"/>
    <p:sldId id="1072" r:id="rId9"/>
    <p:sldId id="1073" r:id="rId10"/>
    <p:sldId id="1075" r:id="rId11"/>
    <p:sldId id="1076" r:id="rId12"/>
    <p:sldId id="1077" r:id="rId13"/>
    <p:sldId id="1078" r:id="rId14"/>
    <p:sldId id="1067" r:id="rId15"/>
    <p:sldId id="1080" r:id="rId16"/>
    <p:sldId id="1040" r:id="rId17"/>
    <p:sldId id="1084" r:id="rId18"/>
    <p:sldId id="968" r:id="rId19"/>
    <p:sldId id="969" r:id="rId20"/>
    <p:sldId id="970" r:id="rId21"/>
    <p:sldId id="1056" r:id="rId22"/>
    <p:sldId id="967" r:id="rId23"/>
    <p:sldId id="1007" r:id="rId24"/>
    <p:sldId id="971" r:id="rId25"/>
    <p:sldId id="980" r:id="rId26"/>
    <p:sldId id="1044" r:id="rId27"/>
    <p:sldId id="1024" r:id="rId28"/>
    <p:sldId id="1053" r:id="rId29"/>
    <p:sldId id="1041" r:id="rId30"/>
    <p:sldId id="1032" r:id="rId31"/>
    <p:sldId id="1068" r:id="rId32"/>
    <p:sldId id="1052" r:id="rId33"/>
    <p:sldId id="1045" r:id="rId34"/>
    <p:sldId id="1046" r:id="rId35"/>
    <p:sldId id="1070" r:id="rId36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D679"/>
    <a:srgbClr val="F5981B"/>
    <a:srgbClr val="F67526"/>
    <a:srgbClr val="6C0000"/>
    <a:srgbClr val="993300"/>
    <a:srgbClr val="0E0E3E"/>
    <a:srgbClr val="12124E"/>
    <a:srgbClr val="0D0D39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81" d="100"/>
          <a:sy n="81" d="100"/>
        </p:scale>
        <p:origin x="528" y="5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C9986-8343-4B4E-9A9B-2766A92FB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1F77C39-8821-4C52-A8AB-EE764B823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107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0BA4C4-0D03-47D0-9FB9-68CB8D538BC2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033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 essa potência é possível abastecer 3 cidades do porte de SP (com 10 milhões de habitantes).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295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Comparação entre o </a:t>
            </a:r>
            <a:r>
              <a:rPr lang="pt-BR" dirty="0" err="1" smtClean="0"/>
              <a:t>Knock</a:t>
            </a:r>
            <a:r>
              <a:rPr lang="pt-BR" dirty="0" smtClean="0"/>
              <a:t> Nevis</a:t>
            </a:r>
            <a:r>
              <a:rPr lang="pt-BR" baseline="0" dirty="0" smtClean="0"/>
              <a:t> e o Titanic, que é o navio menor no desenho.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95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Endereço</a:t>
            </a:r>
            <a:r>
              <a:rPr lang="pt-BR" baseline="0" dirty="0" smtClean="0"/>
              <a:t> da imagem: </a:t>
            </a:r>
            <a:r>
              <a:rPr lang="pt-BR" dirty="0" smtClean="0"/>
              <a:t>http://www.solarphysics.kva.se/gallery/images/2002/24jul02_gcont_ai.jpg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32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BB4C-DBBE-4304-A3D8-02A36D796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7391-5CA3-4E4E-8EAE-6638C0017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AB1-A9F6-403A-8212-46CD2E852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9B7A-90D0-49A7-BB96-B85979813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7A9-E1A2-4922-9E57-266842BA7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E209-3C66-4F8F-8F85-4CD38338E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71E-2123-4D9A-A392-4A1FD87B8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17D8-B15F-44BC-ACB0-95EBED958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D03-4F2A-4523-A3AD-AF6BD41F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9C5B-9568-40D7-A1FD-5FDFF753C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8014-4D82-48DF-860D-7AA60EFF4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8020B2-68C4-4133-9C91-20B756B4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SVST_granulation.m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ítulo 3"/>
          <p:cNvSpPr txBox="1">
            <a:spLocks/>
          </p:cNvSpPr>
          <p:nvPr/>
        </p:nvSpPr>
        <p:spPr bwMode="auto">
          <a:xfrm>
            <a:off x="560640" y="2948044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 Sol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1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5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9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grpSp>
        <p:nvGrpSpPr>
          <p:cNvPr id="12" name="Agrupar 11"/>
          <p:cNvGrpSpPr/>
          <p:nvPr/>
        </p:nvGrpSpPr>
        <p:grpSpPr>
          <a:xfrm>
            <a:off x="2866536" y="88796"/>
            <a:ext cx="4055214" cy="1589724"/>
            <a:chOff x="2843808" y="79211"/>
            <a:chExt cx="4055214" cy="1589724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2843808" y="1330381"/>
              <a:ext cx="40552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pt-BR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b="1" kern="1200">
                  <a:solidFill>
                    <a:srgbClr val="FF0066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15" y="236230"/>
            <a:ext cx="3198118" cy="1362698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616" y="14160"/>
            <a:ext cx="2655270" cy="246335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675581"/>
            <a:ext cx="8640960" cy="456173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600 milhões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toneladas de  H são convertidas em He;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quatro milhões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toneladas são transformadas em energia (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E=mc</a:t>
            </a:r>
            <a:r>
              <a:rPr lang="pt-BR" sz="4000" baseline="30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)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539552" y="26064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A cada segundo:</a:t>
            </a:r>
          </a:p>
        </p:txBody>
      </p:sp>
    </p:spTree>
    <p:extLst>
      <p:ext uri="{BB962C8B-B14F-4D97-AF65-F5344CB8AC3E}">
        <p14:creationId xmlns:p14="http://schemas.microsoft.com/office/powerpoint/2010/main" val="11496294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arnaldotemporal.xpg.com.br/jpg/0_maior_navio_petroleiro_do_mundo/Knock_Ne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3" y="949197"/>
            <a:ext cx="9094425" cy="5877272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87925" y="129183"/>
            <a:ext cx="7772400" cy="806921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FF00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81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739477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458 metros de comprimento (quatro campos de futebol)!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68 metros de largura!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Massa (navio carregado): 465 mil toneladas!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02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tx1"/>
                </a:solidFill>
                <a:latin typeface="Century Gothic" pitchFamily="34" charset="0"/>
              </a:rPr>
              <a:t>Comparação com...</a:t>
            </a:r>
          </a:p>
        </p:txBody>
      </p:sp>
      <p:pic>
        <p:nvPicPr>
          <p:cNvPr id="1026" name="Picture 2" descr="http://www.nauticurso.com.br/images/hits/knock-nevis/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937" y="2276872"/>
            <a:ext cx="9154917" cy="2736304"/>
          </a:xfrm>
          <a:prstGeom prst="rect">
            <a:avLst/>
          </a:prstGeom>
          <a:noFill/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chemeClr val="tx1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71521" y="530292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 Titanic!</a:t>
            </a:r>
            <a:endParaRPr lang="pt-BR" sz="4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ipse 2"/>
          <p:cNvSpPr/>
          <p:nvPr/>
        </p:nvSpPr>
        <p:spPr bwMode="auto">
          <a:xfrm>
            <a:off x="4283968" y="3356992"/>
            <a:ext cx="4860032" cy="122413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80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640960" cy="4368527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equivalente 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1300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, em H, é processado;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matéria convertida em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energia: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9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Nevis carregados!!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539552" y="4462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A cada </a:t>
            </a:r>
            <a:r>
              <a:rPr lang="pt-BR" i="1" kern="0" dirty="0" smtClean="0">
                <a:solidFill>
                  <a:schemeClr val="bg1"/>
                </a:solidFill>
                <a:latin typeface="Century Gothic" pitchFamily="34" charset="0"/>
              </a:rPr>
              <a:t>segundo</a:t>
            </a:r>
            <a:r>
              <a:rPr lang="pt-BR" kern="0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908720"/>
            <a:ext cx="8640960" cy="492177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Sol tem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4,6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Ganos</a:t>
            </a:r>
            <a:endParaRPr lang="pt-BR" sz="4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nesse tempo: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≈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L</a:t>
            </a:r>
            <a:r>
              <a:rPr lang="pt-BR" sz="4000" b="0" baseline="-25000" dirty="0" err="1" smtClean="0">
                <a:solidFill>
                  <a:schemeClr val="bg1"/>
                </a:solidFill>
                <a:latin typeface="Century Gothic" pitchFamily="34" charset="0"/>
              </a:rPr>
              <a:t>atual</a:t>
            </a:r>
            <a:endParaRPr lang="pt-BR" sz="4000" b="0" baseline="-25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Fonte de energia do Sol: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reações nucleares de fusão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938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Atmosfera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3"/>
          <p:cNvSpPr>
            <a:spLocks noGrp="1"/>
          </p:cNvSpPr>
          <p:nvPr>
            <p:ph type="subTitle" idx="1"/>
          </p:nvPr>
        </p:nvSpPr>
        <p:spPr>
          <a:xfrm>
            <a:off x="215320" y="1340768"/>
            <a:ext cx="8464426" cy="4464496"/>
          </a:xfrm>
          <a:noFill/>
        </p:spPr>
        <p:txBody>
          <a:bodyPr/>
          <a:lstStyle/>
          <a:p>
            <a:pPr marL="571500" indent="-571500" algn="just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superfície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é a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fotosfera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;</a:t>
            </a:r>
          </a:p>
          <a:p>
            <a:pPr marL="571500" indent="-571500" algn="just">
              <a:buClr>
                <a:srgbClr val="FFFF00"/>
              </a:buClr>
              <a:buFont typeface="Wingdings" panose="05000000000000000000" pitchFamily="2" charset="2"/>
              <a:buChar char="v"/>
            </a:pPr>
            <a:endParaRPr lang="pt-BR" sz="4000" b="0" dirty="0" smtClean="0">
              <a:solidFill>
                <a:schemeClr val="accent1"/>
              </a:solidFill>
              <a:latin typeface="Century Gothic" pitchFamily="34" charset="0"/>
            </a:endParaRPr>
          </a:p>
          <a:p>
            <a:pPr marL="571500" indent="-571500" algn="just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Acima da fotosfera:</a:t>
            </a:r>
          </a:p>
          <a:p>
            <a:pPr marL="749300" lvl="1" indent="-571500" algn="just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cromosfera</a:t>
            </a:r>
          </a:p>
          <a:p>
            <a:pPr marL="749300" lvl="1" indent="-571500" algn="just"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pt-BR" sz="400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coroa</a:t>
            </a:r>
          </a:p>
          <a:p>
            <a:pPr algn="just">
              <a:buClr>
                <a:srgbClr val="FFFF00"/>
              </a:buClr>
            </a:pPr>
            <a:endParaRPr lang="pt-BR" dirty="0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79512" y="6536377"/>
            <a:ext cx="3966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Crédito da imagem: http://www.shutterstock.com/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662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ndre silva\Meus documentos\CONCURSO_CDCC\apresentações\Imagens\Sol\sunset_2007.jpg"/>
          <p:cNvPicPr>
            <a:picLocks noChangeAspect="1" noChangeArrowheads="1"/>
          </p:cNvPicPr>
          <p:nvPr/>
        </p:nvPicPr>
        <p:blipFill>
          <a:blip r:embed="rId2" cstate="print"/>
          <a:srcRect l="3318" t="1407" r="11851" b="4924"/>
          <a:stretch>
            <a:fillRect/>
          </a:stretch>
        </p:blipFill>
        <p:spPr bwMode="auto">
          <a:xfrm>
            <a:off x="-36512" y="-13342"/>
            <a:ext cx="9172822" cy="68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fotosfera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4855" y="6367463"/>
            <a:ext cx="4087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http://blueridgeblog.blogs.com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ndre silva\Meus documentos\CONCURSO_CDCC\apresentações\Imagens\Sol\cromosfera&amp;proemin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cromosfera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Nunca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muito menos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 instrumentos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Venha ver o Sol no Observatório nos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Domingos </a:t>
            </a:r>
            <a:r>
              <a:rPr lang="pt-BR" dirty="0">
                <a:solidFill>
                  <a:schemeClr val="bg1"/>
                </a:solidFill>
                <a:latin typeface="Century Gothic" pitchFamily="34" charset="0"/>
              </a:rPr>
              <a:t>S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olares!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8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ndre silva\Meus documentos\CONCURSO_CDCC\apresentações\Imagens\Sol\coroa_solar.JPG"/>
          <p:cNvPicPr>
            <a:picLocks noChangeAspect="1" noChangeArrowheads="1"/>
          </p:cNvPicPr>
          <p:nvPr/>
        </p:nvPicPr>
        <p:blipFill>
          <a:blip r:embed="rId2" cstate="print"/>
          <a:srcRect l="5291" r="5669"/>
          <a:stretch>
            <a:fillRect/>
          </a:stretch>
        </p:blipFill>
        <p:spPr bwMode="auto">
          <a:xfrm>
            <a:off x="3747" y="-27384"/>
            <a:ext cx="915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coroa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304256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fotosfera observamos: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larscience.msfc.nasa.gov/images/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76436"/>
            <a:ext cx="5328592" cy="5328592"/>
          </a:xfrm>
          <a:prstGeom prst="rect">
            <a:avLst/>
          </a:prstGeom>
          <a:noFill/>
        </p:spPr>
      </p:pic>
      <p:sp>
        <p:nvSpPr>
          <p:cNvPr id="5" name="Subtítulo 3"/>
          <p:cNvSpPr txBox="1">
            <a:spLocks/>
          </p:cNvSpPr>
          <p:nvPr/>
        </p:nvSpPr>
        <p:spPr bwMode="auto">
          <a:xfrm>
            <a:off x="323528" y="11663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44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manchas solares</a:t>
            </a:r>
            <a:endParaRPr kumimoji="0" lang="pt-BR" sz="44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683020" y="1314266"/>
            <a:ext cx="8034089" cy="838994"/>
          </a:xfrm>
          <a:noFill/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grânulos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5009043" y="6453336"/>
            <a:ext cx="370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:</a:t>
            </a:r>
            <a:r>
              <a:rPr lang="pt-BR" sz="12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en-US" sz="1200" dirty="0" smtClean="0">
                <a:solidFill>
                  <a:srgbClr val="FBD679"/>
                </a:solidFill>
                <a:latin typeface="Century Gothic" pitchFamily="34" charset="0"/>
              </a:rPr>
              <a:t>Royal Swedish Academy of Sciences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26230" t="10606" r="29483" b="13635"/>
          <a:stretch/>
        </p:blipFill>
        <p:spPr>
          <a:xfrm>
            <a:off x="3287566" y="2480026"/>
            <a:ext cx="2645741" cy="25458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2016224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cromosfera observamos</a:t>
            </a: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ndre silva\Meus documentos\CONCURSO_CDCC\apresentações\Imagens\Sol\proeminê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4025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proeminências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FF00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FFFF00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564904"/>
            <a:ext cx="8964488" cy="2232248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coroa observamos </a:t>
            </a: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ndre silva\Meus documentos\Observatório_Magno\Apresentações\extinção_dinos\figuras_dinos\Hyakitake1996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598884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0" y="341784"/>
            <a:ext cx="8964488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O vento solar </a:t>
            </a:r>
            <a:b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</a:b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5733256"/>
            <a:ext cx="747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0" dirty="0">
                <a:solidFill>
                  <a:schemeClr val="bg1"/>
                </a:solidFill>
                <a:latin typeface="Century Gothic" pitchFamily="34" charset="0"/>
              </a:rPr>
              <a:t>que “sopra” a cauda iônica dos cometas</a:t>
            </a:r>
            <a:endParaRPr lang="pt-BR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Ciclo de atividade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188640"/>
            <a:ext cx="8858250" cy="31683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11 anos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: mais manchas solares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3779912" y="2492896"/>
            <a:ext cx="5252106" cy="4372539"/>
            <a:chOff x="3779912" y="2780928"/>
            <a:chExt cx="5252106" cy="4372539"/>
          </a:xfrm>
        </p:grpSpPr>
        <p:grpSp>
          <p:nvGrpSpPr>
            <p:cNvPr id="76" name="Grupo 75"/>
            <p:cNvGrpSpPr/>
            <p:nvPr/>
          </p:nvGrpSpPr>
          <p:grpSpPr>
            <a:xfrm>
              <a:off x="3779912" y="2780928"/>
              <a:ext cx="5252106" cy="4032448"/>
              <a:chOff x="4576478" y="3140968"/>
              <a:chExt cx="5252106" cy="4032448"/>
            </a:xfrm>
          </p:grpSpPr>
          <p:sp>
            <p:nvSpPr>
              <p:cNvPr id="8" name="Estrela de 32 pontas 7"/>
              <p:cNvSpPr/>
              <p:nvPr/>
            </p:nvSpPr>
            <p:spPr bwMode="auto">
              <a:xfrm>
                <a:off x="5364088" y="3140968"/>
                <a:ext cx="4464496" cy="4032448"/>
              </a:xfrm>
              <a:prstGeom prst="star32">
                <a:avLst/>
              </a:prstGeom>
              <a:solidFill>
                <a:srgbClr val="F5981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6752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Elipse 2"/>
              <p:cNvSpPr/>
              <p:nvPr/>
            </p:nvSpPr>
            <p:spPr bwMode="auto">
              <a:xfrm>
                <a:off x="6156176" y="3717032"/>
                <a:ext cx="3024336" cy="295232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 bwMode="auto">
              <a:xfrm>
                <a:off x="709228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Menos 6"/>
              <p:cNvSpPr/>
              <p:nvPr/>
            </p:nvSpPr>
            <p:spPr bwMode="auto">
              <a:xfrm rot="21016330">
                <a:off x="4576478" y="5827254"/>
                <a:ext cx="3204165" cy="648072"/>
              </a:xfrm>
              <a:prstGeom prst="mathMinus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781236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Arco 8"/>
              <p:cNvSpPr/>
              <p:nvPr/>
            </p:nvSpPr>
            <p:spPr bwMode="auto">
              <a:xfrm rot="19458299">
                <a:off x="6507780" y="4371393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Arco 9"/>
              <p:cNvSpPr/>
              <p:nvPr/>
            </p:nvSpPr>
            <p:spPr bwMode="auto">
              <a:xfrm rot="12054496">
                <a:off x="7405614" y="4023142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5" name="Conector reto 14"/>
              <p:cNvCxnSpPr/>
              <p:nvPr/>
            </p:nvCxnSpPr>
            <p:spPr bwMode="auto">
              <a:xfrm flipV="1">
                <a:off x="6372200" y="5877272"/>
                <a:ext cx="864096" cy="1440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Elipse 26"/>
              <p:cNvSpPr/>
              <p:nvPr/>
            </p:nvSpPr>
            <p:spPr bwMode="auto">
              <a:xfrm>
                <a:off x="6300192" y="55088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6452592" y="56612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8291264" y="53899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8443664" y="55423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596064" y="56947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6452592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6588224" y="5373216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8443664" y="51739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8604448" y="5301208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6452592" y="54368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6604992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8443664" y="53179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8596064" y="54703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6452592" y="50768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6604992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6757392" y="53816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8596064" y="51103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 bwMode="auto">
              <a:xfrm>
                <a:off x="8748464" y="52627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236296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7388696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8100392" y="573325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8316416" y="594928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6948264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7884368" y="5949280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7884368" y="587727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7596336" y="623731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8748464" y="537321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7524328" y="609329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7308304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6588224" y="472514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>
                <a:off x="8316416" y="45091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8460432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7956376" y="515719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867645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8900864" y="46615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831641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8748464" y="50851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8820472" y="494116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8244408" y="48691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8244408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 rot="21060530">
                <a:off x="4860032" y="6077835"/>
                <a:ext cx="576064" cy="43204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flipV="1">
                <a:off x="5220072" y="6093296"/>
                <a:ext cx="1296144" cy="216024"/>
              </a:xfrm>
              <a:prstGeom prst="line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600000" rev="0"/>
                </a:camera>
                <a:lightRig rig="threePt" dir="t"/>
              </a:scene3d>
            </p:spPr>
          </p:cxnSp>
          <p:cxnSp>
            <p:nvCxnSpPr>
              <p:cNvPr id="19" name="Conector reto 18"/>
              <p:cNvCxnSpPr/>
              <p:nvPr/>
            </p:nvCxnSpPr>
            <p:spPr bwMode="auto">
              <a:xfrm flipV="1">
                <a:off x="6524600" y="6093296"/>
                <a:ext cx="495672" cy="80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4" name="Arco 3"/>
            <p:cNvSpPr/>
            <p:nvPr/>
          </p:nvSpPr>
          <p:spPr bwMode="auto">
            <a:xfrm rot="18275651">
              <a:off x="5765426" y="5533287"/>
              <a:ext cx="1944216" cy="1296144"/>
            </a:xfrm>
            <a:prstGeom prst="arc">
              <a:avLst>
                <a:gd name="adj1" fmla="val 15547229"/>
                <a:gd name="adj2" fmla="val 0"/>
              </a:avLst>
            </a:prstGeom>
            <a:solidFill>
              <a:srgbClr val="FFFF00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057741" y="1731087"/>
            <a:ext cx="5628074" cy="5628074"/>
          </a:xfrm>
          <a:prstGeom prst="ellipse">
            <a:avLst/>
          </a:prstGeom>
          <a:gradFill flip="none" rotWithShape="1">
            <a:gsLst>
              <a:gs pos="56000">
                <a:srgbClr val="FDDF03">
                  <a:alpha val="84000"/>
                </a:srgbClr>
              </a:gs>
              <a:gs pos="24000">
                <a:schemeClr val="bg1">
                  <a:alpha val="0"/>
                </a:schemeClr>
              </a:gs>
              <a:gs pos="100000">
                <a:srgbClr val="4D080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8" name="Retângulo 77"/>
          <p:cNvSpPr/>
          <p:nvPr/>
        </p:nvSpPr>
        <p:spPr>
          <a:xfrm>
            <a:off x="0" y="6309320"/>
            <a:ext cx="44999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FFC000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no Sistema Solar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6585" y="6367463"/>
            <a:ext cx="3041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www.cdcc.usp.br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20688"/>
            <a:ext cx="8248401" cy="1368152"/>
          </a:xfrm>
          <a:noFill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atual (número 24)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44825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o último máximo: foi previsto para  meados de 2013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máximo anômalo, com pico duplo.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latest sunspot number progression p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32440" cy="65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22561" y="6545661"/>
            <a:ext cx="5341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  <a:latin typeface="Century Gothic" pitchFamily="34" charset="0"/>
              </a:rPr>
              <a:t>Fonte: https://www.swpc.noaa.gov/products/solar-cycle-progression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83671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Visão moderna do Sol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6536377"/>
            <a:ext cx="744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FFF9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FFFF99"/>
                </a:solidFill>
                <a:latin typeface="Century Gothic" pitchFamily="34" charset="0"/>
              </a:rPr>
              <a:t>National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FFFF99"/>
                </a:solidFill>
                <a:latin typeface="Century Gothic" pitchFamily="34" charset="0"/>
              </a:rPr>
              <a:t>Geogrhaphic</a:t>
            </a:r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, disponível em: http://www.youtube.com/watch?v=jaHGvcE6KEA</a:t>
            </a:r>
            <a:endParaRPr lang="pt-BR" sz="1200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hlinkClick r:id="rId3" action="ppaction://hlinkfile"/>
          </p:cNvPr>
          <p:cNvPicPr>
            <a:picLocks noChangeAspect="1"/>
          </p:cNvPicPr>
          <p:nvPr/>
        </p:nvPicPr>
        <p:blipFill rotWithShape="1">
          <a:blip r:embed="rId4"/>
          <a:srcRect l="33026" t="22105" r="37749" b="27368"/>
          <a:stretch/>
        </p:blipFill>
        <p:spPr>
          <a:xfrm>
            <a:off x="3059832" y="2348880"/>
            <a:ext cx="2556000" cy="24785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Nascimento, vida </a:t>
            </a:r>
            <a:b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e morte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323529" y="642938"/>
            <a:ext cx="8640960" cy="57150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Como as outras estrelas, o Sol nasceu, vai brilhar durante um tempo e depois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vai se extinguir</a:t>
            </a:r>
          </a:p>
          <a:p>
            <a:pPr algn="l">
              <a:buClr>
                <a:srgbClr val="FFFF00"/>
              </a:buClr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Quando irá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acabar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o seu “combustível”?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Como ele irá terminar? O Sol se tornará um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 a Terra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, como fica?</a:t>
            </a: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l">
              <a:buClr>
                <a:srgbClr val="FF66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251520" y="214313"/>
            <a:ext cx="8892479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Não percam a próxima aula!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2" name="Grupo 59"/>
          <p:cNvGrpSpPr>
            <a:grpSpLocks noChangeAspect="1"/>
          </p:cNvGrpSpPr>
          <p:nvPr/>
        </p:nvGrpSpPr>
        <p:grpSpPr>
          <a:xfrm>
            <a:off x="1619672" y="969278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Estrutura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>
            <a:spLocks noChangeAspect="1"/>
          </p:cNvSpPr>
          <p:nvPr/>
        </p:nvSpPr>
        <p:spPr bwMode="auto">
          <a:xfrm rot="1226336">
            <a:off x="-675719" y="-449561"/>
            <a:ext cx="8530384" cy="7819843"/>
          </a:xfrm>
          <a:prstGeom prst="ellipse">
            <a:avLst/>
          </a:prstGeom>
          <a:gradFill>
            <a:gsLst>
              <a:gs pos="32576">
                <a:srgbClr val="3788FF">
                  <a:alpha val="0"/>
                </a:srgbClr>
              </a:gs>
              <a:gs pos="60000">
                <a:srgbClr val="FFFFCC"/>
              </a:gs>
              <a:gs pos="100000">
                <a:srgbClr val="0000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4" name="Elipse 23"/>
          <p:cNvSpPr>
            <a:spLocks noChangeAspect="1"/>
          </p:cNvSpPr>
          <p:nvPr/>
        </p:nvSpPr>
        <p:spPr bwMode="auto">
          <a:xfrm rot="2369219">
            <a:off x="-1616382" y="-445115"/>
            <a:ext cx="6327791" cy="6696657"/>
          </a:xfrm>
          <a:prstGeom prst="ellipse">
            <a:avLst/>
          </a:prstGeom>
          <a:gradFill>
            <a:gsLst>
              <a:gs pos="18000">
                <a:srgbClr val="FFFFCC"/>
              </a:gs>
              <a:gs pos="100000">
                <a:srgbClr val="0000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22" name="Elipse 21"/>
          <p:cNvSpPr>
            <a:spLocks noChangeAspect="1"/>
          </p:cNvSpPr>
          <p:nvPr/>
        </p:nvSpPr>
        <p:spPr bwMode="auto">
          <a:xfrm rot="20234060">
            <a:off x="-3543759" y="997881"/>
            <a:ext cx="11990846" cy="5500683"/>
          </a:xfrm>
          <a:prstGeom prst="ellipse">
            <a:avLst/>
          </a:prstGeom>
          <a:gradFill>
            <a:gsLst>
              <a:gs pos="11000">
                <a:srgbClr val="FFFFCC"/>
              </a:gs>
              <a:gs pos="100000">
                <a:srgbClr val="0000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92" name="Elipse 191"/>
          <p:cNvSpPr>
            <a:spLocks noChangeAspect="1"/>
          </p:cNvSpPr>
          <p:nvPr/>
        </p:nvSpPr>
        <p:spPr bwMode="auto">
          <a:xfrm>
            <a:off x="5621032" y="-1468105"/>
            <a:ext cx="180000" cy="180000"/>
          </a:xfrm>
          <a:prstGeom prst="ellipse">
            <a:avLst/>
          </a:prstGeom>
          <a:gradFill>
            <a:gsLst>
              <a:gs pos="100000">
                <a:srgbClr val="FFC000">
                  <a:alpha val="38000"/>
                </a:srgbClr>
              </a:gs>
              <a:gs pos="83000">
                <a:srgbClr val="FFC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657124" y="725585"/>
            <a:ext cx="5868000" cy="5868000"/>
            <a:chOff x="1518257" y="732588"/>
            <a:chExt cx="5868000" cy="5868000"/>
          </a:xfrm>
        </p:grpSpPr>
        <p:grpSp>
          <p:nvGrpSpPr>
            <p:cNvPr id="2" name="Agrupar 1"/>
            <p:cNvGrpSpPr/>
            <p:nvPr/>
          </p:nvGrpSpPr>
          <p:grpSpPr>
            <a:xfrm>
              <a:off x="1518257" y="732588"/>
              <a:ext cx="5868000" cy="5868000"/>
              <a:chOff x="1518257" y="732588"/>
              <a:chExt cx="5868000" cy="5868000"/>
            </a:xfrm>
          </p:grpSpPr>
          <p:sp>
            <p:nvSpPr>
              <p:cNvPr id="41" name="Elipse 40"/>
              <p:cNvSpPr>
                <a:spLocks noChangeAspect="1"/>
              </p:cNvSpPr>
              <p:nvPr/>
            </p:nvSpPr>
            <p:spPr bwMode="auto">
              <a:xfrm>
                <a:off x="1518257" y="732588"/>
                <a:ext cx="5868000" cy="5868000"/>
              </a:xfrm>
              <a:prstGeom prst="ellipse">
                <a:avLst/>
              </a:prstGeom>
              <a:gradFill>
                <a:gsLst>
                  <a:gs pos="94000">
                    <a:schemeClr val="bg1">
                      <a:alpha val="0"/>
                    </a:schemeClr>
                  </a:gs>
                  <a:gs pos="58000">
                    <a:schemeClr val="bg1">
                      <a:alpha val="0"/>
                    </a:schemeClr>
                  </a:gs>
                  <a:gs pos="84000">
                    <a:srgbClr val="FF1919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z</a:t>
                </a:r>
              </a:p>
            </p:txBody>
          </p:sp>
          <p:sp>
            <p:nvSpPr>
              <p:cNvPr id="38" name="Elipse 37"/>
              <p:cNvSpPr>
                <a:spLocks noChangeAspect="1"/>
              </p:cNvSpPr>
              <p:nvPr/>
            </p:nvSpPr>
            <p:spPr bwMode="auto">
              <a:xfrm>
                <a:off x="1945007" y="1152614"/>
                <a:ext cx="5011200" cy="5011200"/>
              </a:xfrm>
              <a:prstGeom prst="ellipse">
                <a:avLst/>
              </a:prstGeom>
              <a:gradFill>
                <a:gsLst>
                  <a:gs pos="97000">
                    <a:srgbClr val="FFFF00"/>
                  </a:gs>
                  <a:gs pos="80000">
                    <a:schemeClr val="bg1"/>
                  </a:gs>
                  <a:gs pos="100000">
                    <a:srgbClr val="EA8D04">
                      <a:alpha val="55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7" name="Elipse 36"/>
              <p:cNvSpPr>
                <a:spLocks noChangeAspect="1"/>
              </p:cNvSpPr>
              <p:nvPr/>
            </p:nvSpPr>
            <p:spPr bwMode="auto">
              <a:xfrm>
                <a:off x="2076814" y="1286679"/>
                <a:ext cx="4747772" cy="4747772"/>
              </a:xfrm>
              <a:prstGeom prst="ellipse">
                <a:avLst/>
              </a:prstGeom>
              <a:pattFill prst="lgConfetti">
                <a:fgClr>
                  <a:srgbClr val="CCFF99"/>
                </a:fgClr>
                <a:bgClr>
                  <a:srgbClr val="FFC000"/>
                </a:bgClr>
              </a:patt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" name="Elipse 31"/>
              <p:cNvSpPr>
                <a:spLocks noChangeAspect="1"/>
              </p:cNvSpPr>
              <p:nvPr/>
            </p:nvSpPr>
            <p:spPr bwMode="auto">
              <a:xfrm>
                <a:off x="2366677" y="1561044"/>
                <a:ext cx="4178039" cy="4178039"/>
              </a:xfrm>
              <a:prstGeom prst="ellipse">
                <a:avLst/>
              </a:prstGeom>
              <a:gradFill>
                <a:gsLst>
                  <a:gs pos="40000">
                    <a:srgbClr val="69D8FF"/>
                  </a:gs>
                  <a:gs pos="95455">
                    <a:srgbClr val="FFC000">
                      <a:alpha val="13000"/>
                    </a:srgbClr>
                  </a:gs>
                  <a:gs pos="83000">
                    <a:srgbClr val="CCFF99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3" name="Elipse 42"/>
              <p:cNvSpPr>
                <a:spLocks noChangeAspect="1"/>
              </p:cNvSpPr>
              <p:nvPr/>
            </p:nvSpPr>
            <p:spPr bwMode="auto">
              <a:xfrm>
                <a:off x="3644952" y="2814694"/>
                <a:ext cx="1584000" cy="1584000"/>
              </a:xfrm>
              <a:prstGeom prst="ellipse">
                <a:avLst/>
              </a:prstGeom>
              <a:gradFill>
                <a:gsLst>
                  <a:gs pos="95455">
                    <a:srgbClr val="CCECFF">
                      <a:alpha val="17000"/>
                    </a:srgbClr>
                  </a:gs>
                  <a:gs pos="81000">
                    <a:srgbClr val="CCECFF"/>
                  </a:gs>
                  <a:gs pos="59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" name="Lua 43"/>
            <p:cNvSpPr>
              <a:spLocks noChangeAspect="1"/>
            </p:cNvSpPr>
            <p:nvPr/>
          </p:nvSpPr>
          <p:spPr bwMode="auto">
            <a:xfrm>
              <a:off x="2016917" y="1201160"/>
              <a:ext cx="2376000" cy="4859796"/>
            </a:xfrm>
            <a:prstGeom prst="moon">
              <a:avLst>
                <a:gd name="adj" fmla="val 59265"/>
              </a:avLst>
            </a:prstGeom>
            <a:pattFill prst="pct70">
              <a:fgClr>
                <a:srgbClr val="FFFF00"/>
              </a:fgClr>
              <a:bgClr>
                <a:srgbClr val="FFC000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" name="Elipse 14"/>
          <p:cNvSpPr/>
          <p:nvPr/>
        </p:nvSpPr>
        <p:spPr bwMode="auto">
          <a:xfrm rot="2201452">
            <a:off x="1592755" y="3666396"/>
            <a:ext cx="194781" cy="216024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Elipse 15"/>
          <p:cNvSpPr/>
          <p:nvPr/>
        </p:nvSpPr>
        <p:spPr bwMode="auto">
          <a:xfrm rot="2201452">
            <a:off x="1837355" y="3722928"/>
            <a:ext cx="194781" cy="216024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Elipse 5"/>
          <p:cNvSpPr/>
          <p:nvPr/>
        </p:nvSpPr>
        <p:spPr bwMode="auto">
          <a:xfrm rot="19953628">
            <a:off x="1757769" y="3811199"/>
            <a:ext cx="326069" cy="216024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Elipse 17"/>
          <p:cNvSpPr/>
          <p:nvPr/>
        </p:nvSpPr>
        <p:spPr bwMode="auto">
          <a:xfrm rot="2201452">
            <a:off x="1739227" y="3918422"/>
            <a:ext cx="109763" cy="147470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 bwMode="auto">
          <a:xfrm rot="943330">
            <a:off x="1222655" y="2916559"/>
            <a:ext cx="147177" cy="352619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Elipse 19"/>
          <p:cNvSpPr/>
          <p:nvPr/>
        </p:nvSpPr>
        <p:spPr bwMode="auto">
          <a:xfrm rot="2201452">
            <a:off x="1335379" y="2984225"/>
            <a:ext cx="109763" cy="147470"/>
          </a:xfrm>
          <a:prstGeom prst="ellipse">
            <a:avLst/>
          </a:prstGeom>
          <a:gradFill flip="none" rotWithShape="1">
            <a:gsLst>
              <a:gs pos="35000">
                <a:schemeClr val="tx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</a:extLst>
          </a:blip>
          <a:srcRect r="47911"/>
          <a:stretch/>
        </p:blipFill>
        <p:spPr>
          <a:xfrm>
            <a:off x="2451665" y="1147551"/>
            <a:ext cx="1080120" cy="5011346"/>
          </a:xfrm>
          <a:prstGeom prst="rect">
            <a:avLst/>
          </a:prstGeom>
        </p:spPr>
      </p:pic>
      <p:sp>
        <p:nvSpPr>
          <p:cNvPr id="26" name="Texto Explicativo 1 (Sem Bordas) 25"/>
          <p:cNvSpPr/>
          <p:nvPr/>
        </p:nvSpPr>
        <p:spPr bwMode="auto">
          <a:xfrm>
            <a:off x="6615206" y="3338494"/>
            <a:ext cx="2192566" cy="792088"/>
          </a:xfrm>
          <a:prstGeom prst="callout1">
            <a:avLst>
              <a:gd name="adj1" fmla="val 37942"/>
              <a:gd name="adj2" fmla="val -415"/>
              <a:gd name="adj3" fmla="val 36168"/>
              <a:gd name="adj4" fmla="val -28951"/>
            </a:avLst>
          </a:prstGeom>
          <a:noFill/>
          <a:ln w="50800" cap="flat" cmpd="sng" algn="ctr">
            <a:gradFill flip="none" rotWithShape="1">
              <a:gsLst>
                <a:gs pos="14000">
                  <a:srgbClr val="FFFF00"/>
                </a:gs>
                <a:gs pos="6000">
                  <a:srgbClr val="EA8D04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fotosfera</a:t>
            </a:r>
          </a:p>
        </p:txBody>
      </p:sp>
      <p:sp>
        <p:nvSpPr>
          <p:cNvPr id="27" name="Texto Explicativo 1 (Sem Bordas) 26"/>
          <p:cNvSpPr/>
          <p:nvPr/>
        </p:nvSpPr>
        <p:spPr bwMode="auto">
          <a:xfrm>
            <a:off x="6584032" y="3949714"/>
            <a:ext cx="2808312" cy="972956"/>
          </a:xfrm>
          <a:prstGeom prst="callout1">
            <a:avLst>
              <a:gd name="adj1" fmla="val 50638"/>
              <a:gd name="adj2" fmla="val 243"/>
              <a:gd name="adj3" fmla="val 23734"/>
              <a:gd name="adj4" fmla="val -35964"/>
            </a:avLst>
          </a:prstGeom>
          <a:noFill/>
          <a:ln w="50800" cap="flat" cmpd="sng" algn="ctr">
            <a:gradFill flip="none" rotWithShape="1">
              <a:gsLst>
                <a:gs pos="0">
                  <a:srgbClr val="C00000"/>
                </a:gs>
                <a:gs pos="21000">
                  <a:srgbClr val="FFC00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camada convectiva</a:t>
            </a:r>
          </a:p>
        </p:txBody>
      </p:sp>
      <p:sp>
        <p:nvSpPr>
          <p:cNvPr id="29" name="Texto Explicativo 1 (Sem Bordas) 28"/>
          <p:cNvSpPr/>
          <p:nvPr/>
        </p:nvSpPr>
        <p:spPr bwMode="auto">
          <a:xfrm>
            <a:off x="6585945" y="4954060"/>
            <a:ext cx="1895695" cy="904714"/>
          </a:xfrm>
          <a:prstGeom prst="callout1">
            <a:avLst>
              <a:gd name="adj1" fmla="val 53721"/>
              <a:gd name="adj2" fmla="val 158"/>
              <a:gd name="adj3" fmla="val -72622"/>
              <a:gd name="adj4" fmla="val -97662"/>
            </a:avLst>
          </a:prstGeom>
          <a:noFill/>
          <a:ln w="50800" cap="flat" cmpd="sng" algn="ctr">
            <a:gradFill flip="none" rotWithShape="1">
              <a:gsLst>
                <a:gs pos="6000">
                  <a:srgbClr val="00B050"/>
                </a:gs>
                <a:gs pos="45000">
                  <a:srgbClr val="88FCAF"/>
                </a:gs>
              </a:gsLst>
              <a:lin ang="2700000" scaled="1"/>
              <a:tileRect/>
            </a:gra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8FCA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camada radiativa</a:t>
            </a:r>
          </a:p>
        </p:txBody>
      </p:sp>
      <p:sp>
        <p:nvSpPr>
          <p:cNvPr id="30" name="Texto Explicativo 1 (Sem Bordas) 29"/>
          <p:cNvSpPr/>
          <p:nvPr/>
        </p:nvSpPr>
        <p:spPr bwMode="auto">
          <a:xfrm>
            <a:off x="6593901" y="5929599"/>
            <a:ext cx="1422052" cy="546825"/>
          </a:xfrm>
          <a:prstGeom prst="callout1">
            <a:avLst>
              <a:gd name="adj1" fmla="val 43287"/>
              <a:gd name="adj2" fmla="val 1678"/>
              <a:gd name="adj3" fmla="val -358956"/>
              <a:gd name="adj4" fmla="val -202546"/>
            </a:avLst>
          </a:prstGeom>
          <a:noFill/>
          <a:ln w="50800" cap="flat" cmpd="sng" algn="ctr">
            <a:gradFill>
              <a:gsLst>
                <a:gs pos="33000">
                  <a:schemeClr val="accent1">
                    <a:lumMod val="5000"/>
                    <a:lumOff val="95000"/>
                  </a:schemeClr>
                </a:gs>
                <a:gs pos="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núcleo</a:t>
            </a:r>
          </a:p>
        </p:txBody>
      </p:sp>
      <p:sp>
        <p:nvSpPr>
          <p:cNvPr id="33" name="Texto Explicativo 1 (Sem Bordas) 32"/>
          <p:cNvSpPr/>
          <p:nvPr/>
        </p:nvSpPr>
        <p:spPr bwMode="auto">
          <a:xfrm>
            <a:off x="6602506" y="2690422"/>
            <a:ext cx="2192566" cy="792088"/>
          </a:xfrm>
          <a:prstGeom prst="callout1">
            <a:avLst>
              <a:gd name="adj1" fmla="val 37026"/>
              <a:gd name="adj2" fmla="val -3394"/>
              <a:gd name="adj3" fmla="val 42160"/>
              <a:gd name="adj4" fmla="val -27007"/>
            </a:avLst>
          </a:prstGeom>
          <a:noFill/>
          <a:ln w="50800" cap="flat" cmpd="sng" algn="ctr">
            <a:gradFill flip="none" rotWithShape="1">
              <a:gsLst>
                <a:gs pos="7000">
                  <a:schemeClr val="bg1"/>
                </a:gs>
                <a:gs pos="29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cromosfera</a:t>
            </a:r>
          </a:p>
        </p:txBody>
      </p:sp>
      <p:sp>
        <p:nvSpPr>
          <p:cNvPr id="31" name="Texto Explicativo 1 (Sem Bordas) 30"/>
          <p:cNvSpPr/>
          <p:nvPr/>
        </p:nvSpPr>
        <p:spPr bwMode="auto">
          <a:xfrm>
            <a:off x="6606698" y="1682310"/>
            <a:ext cx="2192566" cy="792088"/>
          </a:xfrm>
          <a:prstGeom prst="callout1">
            <a:avLst>
              <a:gd name="adj1" fmla="val 55579"/>
              <a:gd name="adj2" fmla="val -3394"/>
              <a:gd name="adj3" fmla="val 38953"/>
              <a:gd name="adj4" fmla="val -39948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zona de transição</a:t>
            </a:r>
          </a:p>
        </p:txBody>
      </p:sp>
      <p:sp>
        <p:nvSpPr>
          <p:cNvPr id="34" name="Texto Explicativo 1 (Sem Bordas) 33"/>
          <p:cNvSpPr/>
          <p:nvPr/>
        </p:nvSpPr>
        <p:spPr bwMode="auto">
          <a:xfrm>
            <a:off x="6609432" y="1011217"/>
            <a:ext cx="2192566" cy="792088"/>
          </a:xfrm>
          <a:prstGeom prst="callout1">
            <a:avLst>
              <a:gd name="adj1" fmla="val 41149"/>
              <a:gd name="adj2" fmla="val -415"/>
              <a:gd name="adj3" fmla="val 52090"/>
              <a:gd name="adj4" fmla="val -43338"/>
            </a:avLst>
          </a:prstGeom>
          <a:noFill/>
          <a:ln w="508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2DB9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coroa</a:t>
            </a:r>
          </a:p>
        </p:txBody>
      </p:sp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200018" y="127512"/>
            <a:ext cx="2031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Figura fora de escala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3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Cambria Math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093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9" grpId="0" animBg="1"/>
      <p:bldP spid="30" grpId="0" animBg="1"/>
      <p:bldP spid="33" grpId="0" animBg="1"/>
      <p:bldP spid="31" grpId="0" animBg="1"/>
      <p:bldP spid="34" grpId="0" animBg="1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52500" t="19538" r="4213" b="39024"/>
          <a:stretch/>
        </p:blipFill>
        <p:spPr>
          <a:xfrm>
            <a:off x="-11406" y="-27384"/>
            <a:ext cx="9119910" cy="6887653"/>
          </a:xfrm>
          <a:prstGeom prst="rect">
            <a:avLst/>
          </a:prstGeom>
        </p:spPr>
      </p:pic>
      <p:sp>
        <p:nvSpPr>
          <p:cNvPr id="35" name="Retângulo 34"/>
          <p:cNvSpPr>
            <a:spLocks noChangeArrowheads="1"/>
          </p:cNvSpPr>
          <p:nvPr/>
        </p:nvSpPr>
        <p:spPr bwMode="auto">
          <a:xfrm>
            <a:off x="7019605" y="6466361"/>
            <a:ext cx="20313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Figura fora de escala</a:t>
            </a: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-2704" y="4574998"/>
            <a:ext cx="9146703" cy="2283002"/>
          </a:xfrm>
          <a:prstGeom prst="rect">
            <a:avLst/>
          </a:prstGeom>
          <a:solidFill>
            <a:schemeClr val="tx1">
              <a:alpha val="3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" name="Text Box 141"/>
          <p:cNvSpPr txBox="1">
            <a:spLocks noChangeArrowheads="1"/>
          </p:cNvSpPr>
          <p:nvPr/>
        </p:nvSpPr>
        <p:spPr bwMode="auto">
          <a:xfrm>
            <a:off x="5039544" y="33262"/>
            <a:ext cx="41044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Crédito da imagem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anose="020B0502020202020204" pitchFamily="34" charset="0"/>
                <a:ea typeface="Cambria Math" panose="02040503050406030204" pitchFamily="18" charset="0"/>
                <a:cs typeface="+mn-cs"/>
              </a:rPr>
              <a:t>: André Luiz da Silva/CDA/CDCC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Cambria Math" panose="02040503050406030204" pitchFamily="18" charset="0"/>
              <a:cs typeface="+mn-cs"/>
            </a:endParaRPr>
          </a:p>
        </p:txBody>
      </p:sp>
      <p:cxnSp>
        <p:nvCxnSpPr>
          <p:cNvPr id="63" name="Conector de seta reta 23"/>
          <p:cNvCxnSpPr/>
          <p:nvPr/>
        </p:nvCxnSpPr>
        <p:spPr bwMode="auto">
          <a:xfrm>
            <a:off x="2843808" y="5211460"/>
            <a:ext cx="0" cy="93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5" name="CaixaDeTexto 64"/>
          <p:cNvSpPr txBox="1"/>
          <p:nvPr/>
        </p:nvSpPr>
        <p:spPr>
          <a:xfrm>
            <a:off x="2064330" y="4672449"/>
            <a:ext cx="18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200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mil km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3" name="Conector de Seta Reta 2"/>
          <p:cNvCxnSpPr/>
          <p:nvPr/>
        </p:nvCxnSpPr>
        <p:spPr bwMode="auto">
          <a:xfrm flipV="1">
            <a:off x="1462545" y="6153155"/>
            <a:ext cx="6844385" cy="3576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0" name="Conector de seta reta 23"/>
          <p:cNvCxnSpPr/>
          <p:nvPr/>
        </p:nvCxnSpPr>
        <p:spPr bwMode="auto">
          <a:xfrm>
            <a:off x="1466171" y="5229304"/>
            <a:ext cx="0" cy="93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1079267" y="4653136"/>
            <a:ext cx="900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0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km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2" name="Conector de seta reta 23"/>
          <p:cNvCxnSpPr/>
          <p:nvPr/>
        </p:nvCxnSpPr>
        <p:spPr bwMode="auto">
          <a:xfrm>
            <a:off x="4920419" y="5181575"/>
            <a:ext cx="0" cy="93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4140941" y="4678620"/>
            <a:ext cx="18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500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mil km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25" name="Conector de seta reta 23"/>
          <p:cNvCxnSpPr/>
          <p:nvPr/>
        </p:nvCxnSpPr>
        <p:spPr bwMode="auto">
          <a:xfrm>
            <a:off x="6165141" y="5181575"/>
            <a:ext cx="0" cy="93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5868144" y="4705563"/>
            <a:ext cx="187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700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mil km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36" name="Conector de seta reta 23"/>
          <p:cNvCxnSpPr/>
          <p:nvPr/>
        </p:nvCxnSpPr>
        <p:spPr bwMode="auto">
          <a:xfrm flipH="1">
            <a:off x="5436098" y="4049486"/>
            <a:ext cx="167180" cy="9418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00000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cxnSp>
        <p:nvCxnSpPr>
          <p:cNvPr id="43" name="Conector de seta reta 23"/>
          <p:cNvCxnSpPr/>
          <p:nvPr/>
        </p:nvCxnSpPr>
        <p:spPr bwMode="auto">
          <a:xfrm flipH="1">
            <a:off x="4813223" y="2780928"/>
            <a:ext cx="263327" cy="264462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49" name="Conector de seta reta 23"/>
          <p:cNvCxnSpPr/>
          <p:nvPr/>
        </p:nvCxnSpPr>
        <p:spPr bwMode="auto">
          <a:xfrm flipH="1">
            <a:off x="4028408" y="1402895"/>
            <a:ext cx="399576" cy="56697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CCECFF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69" name="CaixaDeTexto 68"/>
          <p:cNvSpPr txBox="1"/>
          <p:nvPr/>
        </p:nvSpPr>
        <p:spPr>
          <a:xfrm>
            <a:off x="6879841" y="3520102"/>
            <a:ext cx="1871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rgbClr val="FFFF00"/>
                </a:solidFill>
                <a:latin typeface="Century Gothic" pitchFamily="34" charset="0"/>
              </a:rPr>
              <a:t>Fotosfera:</a:t>
            </a:r>
            <a:endParaRPr lang="pt-BR" sz="2400" dirty="0">
              <a:solidFill>
                <a:srgbClr val="FFFF00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500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km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48" name="Conector em Curva 47"/>
          <p:cNvCxnSpPr/>
          <p:nvPr/>
        </p:nvCxnSpPr>
        <p:spPr bwMode="auto">
          <a:xfrm flipV="1">
            <a:off x="5544355" y="3719636"/>
            <a:ext cx="1227229" cy="42403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rgbClr val="C00000"/>
                </a:gs>
                <a:gs pos="2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0" name="CaixaDeTexto 69"/>
          <p:cNvSpPr txBox="1"/>
          <p:nvPr/>
        </p:nvSpPr>
        <p:spPr>
          <a:xfrm>
            <a:off x="6083995" y="1803515"/>
            <a:ext cx="2088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pt-BR" sz="2400" dirty="0" smtClean="0">
                <a:solidFill>
                  <a:srgbClr val="FF0000"/>
                </a:solidFill>
                <a:latin typeface="Century Gothic" pitchFamily="34" charset="0"/>
              </a:rPr>
              <a:t>Cromosfera:</a:t>
            </a:r>
            <a:endParaRPr lang="pt-BR" sz="2400" dirty="0">
              <a:solidFill>
                <a:srgbClr val="FF0000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1500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itchFamily="34" charset="0"/>
              </a:rPr>
              <a:t>km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71" name="Conector em Curva 70"/>
          <p:cNvCxnSpPr/>
          <p:nvPr/>
        </p:nvCxnSpPr>
        <p:spPr bwMode="auto">
          <a:xfrm flipV="1">
            <a:off x="4989663" y="2069928"/>
            <a:ext cx="1168306" cy="90302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rgbClr val="C3D9FD"/>
                </a:gs>
                <a:gs pos="2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2" name="CaixaDeTexto 71"/>
          <p:cNvSpPr txBox="1"/>
          <p:nvPr/>
        </p:nvSpPr>
        <p:spPr>
          <a:xfrm>
            <a:off x="1981853" y="383206"/>
            <a:ext cx="3108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pt-BR" sz="2400" dirty="0">
                <a:solidFill>
                  <a:srgbClr val="FFFFFF"/>
                </a:solidFill>
                <a:latin typeface="Century Gothic" pitchFamily="34" charset="0"/>
              </a:rPr>
              <a:t>zona de </a:t>
            </a:r>
            <a:r>
              <a:rPr lang="pt-BR" sz="2400" dirty="0" smtClean="0">
                <a:solidFill>
                  <a:srgbClr val="FFFFFF"/>
                </a:solidFill>
                <a:latin typeface="Century Gothic" pitchFamily="34" charset="0"/>
              </a:rPr>
              <a:t>transição:</a:t>
            </a:r>
            <a:endParaRPr lang="pt-BR" sz="2400" dirty="0">
              <a:solidFill>
                <a:srgbClr val="FFFFFF"/>
              </a:solidFill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8500 </a:t>
            </a:r>
            <a:r>
              <a:rPr kumimoji="0" lang="pt-BR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km</a:t>
            </a:r>
            <a:endParaRPr kumimoji="0" lang="pt-B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cxnSp>
        <p:nvCxnSpPr>
          <p:cNvPr id="73" name="Conector em Curva 72"/>
          <p:cNvCxnSpPr/>
          <p:nvPr/>
        </p:nvCxnSpPr>
        <p:spPr bwMode="auto">
          <a:xfrm rot="16200000" flipV="1">
            <a:off x="3642139" y="1008985"/>
            <a:ext cx="611253" cy="51567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4925" cap="flat" cmpd="sng" algn="ctr">
            <a:gradFill flip="none" rotWithShape="1">
              <a:gsLst>
                <a:gs pos="0">
                  <a:srgbClr val="CCECFF"/>
                </a:gs>
                <a:gs pos="24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" name="Retângulo 4"/>
          <p:cNvSpPr/>
          <p:nvPr/>
        </p:nvSpPr>
        <p:spPr>
          <a:xfrm>
            <a:off x="1691680" y="6244716"/>
            <a:ext cx="875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pt-BR" dirty="0">
                <a:solidFill>
                  <a:srgbClr val="FFFFFF"/>
                </a:solidFill>
                <a:latin typeface="Century Gothic" pitchFamily="34" charset="0"/>
              </a:rPr>
              <a:t>núcleo</a:t>
            </a:r>
          </a:p>
        </p:txBody>
      </p:sp>
      <p:sp>
        <p:nvSpPr>
          <p:cNvPr id="6" name="Retângulo 5"/>
          <p:cNvSpPr/>
          <p:nvPr/>
        </p:nvSpPr>
        <p:spPr>
          <a:xfrm>
            <a:off x="2936717" y="6266431"/>
            <a:ext cx="1997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pt-BR" dirty="0">
                <a:solidFill>
                  <a:srgbClr val="88FCAF"/>
                </a:solidFill>
                <a:latin typeface="Century Gothic" pitchFamily="34" charset="0"/>
              </a:rPr>
              <a:t>camada radiativa</a:t>
            </a:r>
          </a:p>
        </p:txBody>
      </p:sp>
      <p:sp>
        <p:nvSpPr>
          <p:cNvPr id="8" name="Retângulo 7"/>
          <p:cNvSpPr/>
          <p:nvPr/>
        </p:nvSpPr>
        <p:spPr>
          <a:xfrm>
            <a:off x="4943082" y="6267088"/>
            <a:ext cx="1311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pt-BR" dirty="0">
                <a:solidFill>
                  <a:srgbClr val="FFC000"/>
                </a:solidFill>
                <a:latin typeface="Century Gothic" pitchFamily="34" charset="0"/>
              </a:rPr>
              <a:t>camada </a:t>
            </a:r>
            <a:endParaRPr lang="pt-BR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 lvl="0" algn="l">
              <a:defRPr/>
            </a:pPr>
            <a:r>
              <a:rPr lang="pt-BR" dirty="0" smtClean="0">
                <a:solidFill>
                  <a:srgbClr val="FFC000"/>
                </a:solidFill>
                <a:latin typeface="Century Gothic" pitchFamily="34" charset="0"/>
              </a:rPr>
              <a:t>convectiva</a:t>
            </a:r>
            <a:endParaRPr lang="pt-BR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98962" y="393970"/>
            <a:ext cx="29450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>
              <a:defRPr/>
            </a:pPr>
            <a:r>
              <a:rPr lang="pt-BR" sz="2400" dirty="0" smtClean="0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Coroa: até alguns </a:t>
            </a:r>
          </a:p>
          <a:p>
            <a:pPr lvl="0" algn="l">
              <a:defRPr/>
            </a:pPr>
            <a:r>
              <a:rPr lang="pt-BR" sz="2400" dirty="0" smtClean="0">
                <a:solidFill>
                  <a:srgbClr val="2D2DB9">
                    <a:lumMod val="40000"/>
                    <a:lumOff val="60000"/>
                  </a:srgbClr>
                </a:solidFill>
                <a:latin typeface="Century Gothic" pitchFamily="34" charset="0"/>
              </a:rPr>
              <a:t>raios solares</a:t>
            </a:r>
            <a:endParaRPr lang="pt-BR" sz="2400" dirty="0">
              <a:solidFill>
                <a:srgbClr val="2D2DB9">
                  <a:lumMod val="40000"/>
                  <a:lumOff val="60000"/>
                </a:srgb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6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6" grpId="0"/>
      <p:bldP spid="65" grpId="0"/>
      <p:bldP spid="21" grpId="0"/>
      <p:bldP spid="24" grpId="0"/>
      <p:bldP spid="26" grpId="0"/>
      <p:bldP spid="69" grpId="0"/>
      <p:bldP spid="70" grpId="0"/>
      <p:bldP spid="72" grpId="0"/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No núcleo: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produção de energia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luz produzida no núcleo: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10 Manos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para chegar até a superfície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Luminosidade: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3,8 x 10</a:t>
            </a:r>
            <a:r>
              <a:rPr lang="pt-BR" sz="4000" baseline="30000" dirty="0" smtClean="0">
                <a:solidFill>
                  <a:schemeClr val="bg1"/>
                </a:solidFill>
                <a:latin typeface="Century Gothic" pitchFamily="34" charset="0"/>
              </a:rPr>
              <a:t>26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 W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(!)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FFFF99"/>
                </a:solidFill>
                <a:latin typeface="Century Gothic" pitchFamily="34" charset="0"/>
              </a:rPr>
              <a:t>Fonte da imagem: http://www.mundoeducacao.com/geografia/a-polemica-sobre-usina-itaipu.htm</a:t>
            </a:r>
            <a:endParaRPr lang="pt-BR" sz="1200" dirty="0">
              <a:solidFill>
                <a:srgbClr val="FFFF99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55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1776239"/>
          </a:xfrm>
        </p:spPr>
        <p:txBody>
          <a:bodyPr/>
          <a:lstStyle/>
          <a:p>
            <a:pPr>
              <a:buClr>
                <a:srgbClr val="FF6600"/>
              </a:buClr>
            </a:pPr>
            <a:r>
              <a:rPr lang="pt-BR" sz="4000" b="0" dirty="0" smtClean="0">
                <a:solidFill>
                  <a:schemeClr val="bg1"/>
                </a:solidFill>
                <a:latin typeface="Century Gothic" pitchFamily="34" charset="0"/>
              </a:rPr>
              <a:t>Quantidade de energia produzida no Sol:</a:t>
            </a:r>
          </a:p>
          <a:p>
            <a:pPr>
              <a:buClr>
                <a:srgbClr val="FF6600"/>
              </a:buClr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33569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equivalente a</a:t>
            </a:r>
            <a:r>
              <a:rPr lang="pt-BR" sz="4000" b="0" dirty="0" smtClean="0">
                <a:solidFill>
                  <a:schemeClr val="accent1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30.000 trilhões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 usinas de Itaipu!</a:t>
            </a:r>
          </a:p>
        </p:txBody>
      </p:sp>
    </p:spTree>
    <p:extLst>
      <p:ext uri="{BB962C8B-B14F-4D97-AF65-F5344CB8AC3E}">
        <p14:creationId xmlns:p14="http://schemas.microsoft.com/office/powerpoint/2010/main" val="635677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10824</TotalTime>
  <Words>598</Words>
  <Application>Microsoft Office PowerPoint</Application>
  <PresentationFormat>Apresentação na tela (4:3)</PresentationFormat>
  <Paragraphs>133</Paragraphs>
  <Slides>35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2" baseType="lpstr">
      <vt:lpstr>Arial</vt:lpstr>
      <vt:lpstr>Cambria Math</vt:lpstr>
      <vt:lpstr>Century Gothic</vt:lpstr>
      <vt:lpstr>Courier New</vt:lpstr>
      <vt:lpstr>Times New Roman</vt:lpstr>
      <vt:lpstr>Wingdings</vt:lpstr>
      <vt:lpstr>Blank Presentation</vt:lpstr>
      <vt:lpstr>Apresentação do PowerPoint</vt:lpstr>
      <vt:lpstr>Importante!</vt:lpstr>
      <vt:lpstr>O Sol no Sistema Solar</vt:lpstr>
      <vt:lpstr>Estrutura do Sol</vt:lpstr>
      <vt:lpstr>Apresentação do PowerPoint</vt:lpstr>
      <vt:lpstr>Apresentação do PowerPoint</vt:lpstr>
      <vt:lpstr>Apresentação do PowerPoint</vt:lpstr>
      <vt:lpstr>A Usina de Itaipu</vt:lpstr>
      <vt:lpstr>Apresentação do PowerPoint</vt:lpstr>
      <vt:lpstr>Apresentação do PowerPoint</vt:lpstr>
      <vt:lpstr>O Knock Nevis</vt:lpstr>
      <vt:lpstr>Apresentação do PowerPoint</vt:lpstr>
      <vt:lpstr>Comparação com...</vt:lpstr>
      <vt:lpstr>Apresentação do PowerPoint</vt:lpstr>
      <vt:lpstr>Apresentação do PowerPoint</vt:lpstr>
      <vt:lpstr>Atmosfera Solar</vt:lpstr>
      <vt:lpstr>Apresentação do PowerPoint</vt:lpstr>
      <vt:lpstr>A fotosfera</vt:lpstr>
      <vt:lpstr>A cromosfera</vt:lpstr>
      <vt:lpstr>A coroa</vt:lpstr>
      <vt:lpstr>Apresentação do PowerPoint</vt:lpstr>
      <vt:lpstr>Apresentação do PowerPoint</vt:lpstr>
      <vt:lpstr>grânulos</vt:lpstr>
      <vt:lpstr>Apresentação do PowerPoint</vt:lpstr>
      <vt:lpstr>proeminências</vt:lpstr>
      <vt:lpstr>Apresentação do PowerPoint</vt:lpstr>
      <vt:lpstr>O vento solar  </vt:lpstr>
      <vt:lpstr>Ciclo de atividade  do Sol</vt:lpstr>
      <vt:lpstr>A cada 11 anos: mais manchas solares</vt:lpstr>
      <vt:lpstr>Apresentação do PowerPoint</vt:lpstr>
      <vt:lpstr>Apresentação do PowerPoint</vt:lpstr>
      <vt:lpstr>Apresentação do PowerPoint</vt:lpstr>
      <vt:lpstr>Nascimento, vida  e morte do Sol</vt:lpstr>
      <vt:lpstr>Apresentação do PowerPoint</vt:lpstr>
      <vt:lpstr>Não percam a próxima aula!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655</cp:revision>
  <cp:lastPrinted>2000-05-01T12:23:36Z</cp:lastPrinted>
  <dcterms:created xsi:type="dcterms:W3CDTF">1995-06-17T23:31:02Z</dcterms:created>
  <dcterms:modified xsi:type="dcterms:W3CDTF">2019-09-06T20:30:47Z</dcterms:modified>
</cp:coreProperties>
</file>