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handoutMasterIdLst>
    <p:handoutMasterId r:id="rId29"/>
  </p:handoutMasterIdLst>
  <p:sldIdLst>
    <p:sldId id="1024" r:id="rId4"/>
    <p:sldId id="1188" r:id="rId5"/>
    <p:sldId id="1207" r:id="rId6"/>
    <p:sldId id="1189" r:id="rId7"/>
    <p:sldId id="1190" r:id="rId8"/>
    <p:sldId id="1191" r:id="rId9"/>
    <p:sldId id="1192" r:id="rId10"/>
    <p:sldId id="1193" r:id="rId11"/>
    <p:sldId id="1220" r:id="rId12"/>
    <p:sldId id="1214" r:id="rId13"/>
    <p:sldId id="1215" r:id="rId14"/>
    <p:sldId id="1196" r:id="rId15"/>
    <p:sldId id="1205" r:id="rId16"/>
    <p:sldId id="1198" r:id="rId17"/>
    <p:sldId id="1199" r:id="rId18"/>
    <p:sldId id="1206" r:id="rId19"/>
    <p:sldId id="1201" r:id="rId20"/>
    <p:sldId id="1216" r:id="rId21"/>
    <p:sldId id="1217" r:id="rId22"/>
    <p:sldId id="1203" r:id="rId23"/>
    <p:sldId id="1218" r:id="rId24"/>
    <p:sldId id="1219" r:id="rId25"/>
    <p:sldId id="1174" r:id="rId26"/>
    <p:sldId id="1204" r:id="rId2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65D"/>
    <a:srgbClr val="FFCCFF"/>
    <a:srgbClr val="C3D9FD"/>
    <a:srgbClr val="EA8D04"/>
    <a:srgbClr val="CCECFF"/>
    <a:srgbClr val="69D8FF"/>
    <a:srgbClr val="FFFFCC"/>
    <a:srgbClr val="00FF00"/>
    <a:srgbClr val="3788FF"/>
    <a:srgbClr val="FF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0230" autoAdjust="0"/>
  </p:normalViewPr>
  <p:slideViewPr>
    <p:cSldViewPr>
      <p:cViewPr varScale="1">
        <p:scale>
          <a:sx n="77" d="100"/>
          <a:sy n="77" d="100"/>
        </p:scale>
        <p:origin x="725" y="5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notesViewPr>
    <p:cSldViewPr>
      <p:cViewPr>
        <p:scale>
          <a:sx n="66" d="100"/>
          <a:sy n="66" d="100"/>
        </p:scale>
        <p:origin x="-2304" y="28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341A13-8482-4FAF-8002-3EE11332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759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0BA4C4-0D03-47D0-9FB9-68CB8D538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160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5266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510833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92306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003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0A7CEF-14B5-4EBF-A55E-4203D127055E}" type="slidenum">
              <a:rPr kumimoji="0" lang="pt-BR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55544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74517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70971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740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50F26-7FF1-41B7-98BC-92DBBD38DD64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59191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399670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69624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46647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11540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384238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12AEC-4411-4BDC-A180-40E765311BC7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650875"/>
            <a:ext cx="4343400" cy="32575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0981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12AEC-4411-4BDC-A180-40E765311BC7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650875"/>
            <a:ext cx="4343400" cy="32575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7153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037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88028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64621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0BA4C4-0D03-47D0-9FB9-68CB8D538BC2}" type="slidenum">
              <a:rPr kumimoji="0" lang="pt-BR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93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E8CAD3-4044-4BE4-8FFC-CE5CC9D5A168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64766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E86FA0-AE5E-4EEA-87DF-A32503552203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38011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D60CA8-1E4C-4861-B69B-83450422E18E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0961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E46F95-CA7B-47FF-A649-225CEA54C183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72482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6ED462-9E70-4298-8803-B7B986DDB330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6817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B87C77-B3D2-4F25-BA53-DE448FCEF32B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36890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2FB460-A035-43A2-A06C-837E95980A5A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41941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A53C3D-ACC6-47C1-AAC7-9DE86365B698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65457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2D2715-17DB-4F7C-8AA3-188EBDA88A1C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18802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416B7-14CD-4856-B1DB-193A0AFF490F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2344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D47AC3-A298-4130-864F-AA69841EED9C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59901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E8CAD3-4044-4BE4-8FFC-CE5CC9D5A168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433632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E86FA0-AE5E-4EEA-87DF-A32503552203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7458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D60CA8-1E4C-4861-B69B-83450422E18E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80245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E46F95-CA7B-47FF-A649-225CEA54C183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059159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6ED462-9E70-4298-8803-B7B986DDB330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206137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B87C77-B3D2-4F25-BA53-DE448FCEF32B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57732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2FB460-A035-43A2-A06C-837E95980A5A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8593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A53C3D-ACC6-47C1-AAC7-9DE86365B698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909373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2D2715-17DB-4F7C-8AA3-188EBDA88A1C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789525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416B7-14CD-4856-B1DB-193A0AFF490F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882872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D47AC3-A298-4130-864F-AA69841EED9C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92868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7D5D55-3E18-4CE9-A4D4-16E195049B82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13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7D5D55-3E18-4CE9-A4D4-16E195049B82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9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devinin.blogspot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devinin.blogspot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tamanhos_estelares.avi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devinin.blogspot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1259632" y="3116560"/>
            <a:ext cx="6400800" cy="1752600"/>
          </a:xfrm>
          <a:noFill/>
        </p:spPr>
        <p:txBody>
          <a:bodyPr/>
          <a:lstStyle/>
          <a:p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As estrelas: propriedades</a:t>
            </a:r>
            <a:endParaRPr lang="pt-BR" sz="7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C99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1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2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3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5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9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0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grpSp>
        <p:nvGrpSpPr>
          <p:cNvPr id="21" name="Agrupar 20"/>
          <p:cNvGrpSpPr/>
          <p:nvPr/>
        </p:nvGrpSpPr>
        <p:grpSpPr>
          <a:xfrm>
            <a:off x="2866536" y="88796"/>
            <a:ext cx="4055214" cy="1589724"/>
            <a:chOff x="2843808" y="79211"/>
            <a:chExt cx="4055214" cy="1589724"/>
          </a:xfrm>
        </p:grpSpPr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364" y="79211"/>
              <a:ext cx="1484665" cy="1424871"/>
            </a:xfrm>
            <a:prstGeom prst="rect">
              <a:avLst/>
            </a:prstGeom>
          </p:spPr>
        </p:pic>
        <p:sp>
          <p:nvSpPr>
            <p:cNvPr id="27" name="Retângulo 26"/>
            <p:cNvSpPr/>
            <p:nvPr/>
          </p:nvSpPr>
          <p:spPr>
            <a:xfrm>
              <a:off x="2843808" y="1330381"/>
              <a:ext cx="405521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b="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Observatório Dietrich </a:t>
              </a:r>
              <a:r>
                <a:rPr lang="pt-BR" b="0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Schiel</a:t>
              </a:r>
              <a:endPara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5" y="236230"/>
            <a:ext cx="3198118" cy="1362698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616" y="14160"/>
            <a:ext cx="2655270" cy="24633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1752600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Algumas propriedades: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endParaRPr lang="pt-BR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Distâncias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Brilhos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Cores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Tamanhos</a:t>
            </a:r>
          </a:p>
          <a:p>
            <a:pPr lvl="1" algn="l">
              <a:buClr>
                <a:schemeClr val="accent1"/>
              </a:buClr>
              <a:tabLst>
                <a:tab pos="444500" algn="l"/>
              </a:tabLst>
            </a:pP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226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1752600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Algumas propriedades: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endParaRPr lang="pt-BR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Distâncias</a:t>
            </a:r>
          </a:p>
          <a:p>
            <a:pPr marL="1358900" lvl="1" indent="-901700" algn="l">
              <a:buClr>
                <a:schemeClr val="bg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Brilhos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Cores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Tamanhos</a:t>
            </a:r>
          </a:p>
          <a:p>
            <a:pPr lvl="1" algn="l">
              <a:buClr>
                <a:schemeClr val="accent1"/>
              </a:buClr>
              <a:tabLst>
                <a:tab pos="444500" algn="l"/>
              </a:tabLst>
            </a:pP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82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67312" y="591866"/>
            <a:ext cx="5220072" cy="1944216"/>
          </a:xfrm>
        </p:spPr>
        <p:txBody>
          <a:bodyPr/>
          <a:lstStyle/>
          <a:p>
            <a:pPr marL="182563" indent="-182563" algn="l">
              <a:buClr>
                <a:srgbClr val="00B050"/>
              </a:buClr>
              <a:tabLst>
                <a:tab pos="444500" algn="l"/>
              </a:tabLst>
            </a:pP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“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O Sol é uma estrela </a:t>
            </a:r>
          </a:p>
          <a:p>
            <a:pPr marL="182563" indent="-182563" algn="l">
              <a:buClr>
                <a:srgbClr val="00B050"/>
              </a:buClr>
              <a:tabLst>
                <a:tab pos="444500" algn="l"/>
              </a:tabLst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de quinta grandeza”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1348058" y="3392253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7380312" y="3789040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 bwMode="auto">
          <a:xfrm>
            <a:off x="6444208" y="4077072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6156256" y="278092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78000">
                <a:srgbClr val="8856D2">
                  <a:alpha val="72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1763688" y="2708920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2771800" y="1988840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Elipse 17"/>
          <p:cNvSpPr/>
          <p:nvPr/>
        </p:nvSpPr>
        <p:spPr bwMode="auto">
          <a:xfrm>
            <a:off x="4390701" y="3682307"/>
            <a:ext cx="288032" cy="287952"/>
          </a:xfrm>
          <a:prstGeom prst="ellipse">
            <a:avLst/>
          </a:prstGeom>
          <a:gradFill>
            <a:gsLst>
              <a:gs pos="19000">
                <a:srgbClr val="FFC000"/>
              </a:gs>
              <a:gs pos="11000">
                <a:srgbClr val="FFFF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6464369"/>
            <a:ext cx="6084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3"/>
              </a:rPr>
              <a:t>http://wwwdevinin.blogspot.com</a:t>
            </a:r>
            <a:endParaRPr lang="pt-BR" sz="12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3226161" y="2564904"/>
            <a:ext cx="2592288" cy="2520280"/>
            <a:chOff x="3226161" y="2564904"/>
            <a:chExt cx="2592288" cy="252028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6557" y="2857707"/>
              <a:ext cx="2017391" cy="1946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Elipse 21"/>
            <p:cNvSpPr/>
            <p:nvPr/>
          </p:nvSpPr>
          <p:spPr bwMode="auto">
            <a:xfrm>
              <a:off x="3226161" y="2564904"/>
              <a:ext cx="2592288" cy="2520280"/>
            </a:xfrm>
            <a:prstGeom prst="ellipse">
              <a:avLst/>
            </a:prstGeom>
            <a:gradFill>
              <a:gsLst>
                <a:gs pos="52000">
                  <a:srgbClr val="FFC000">
                    <a:alpha val="66000"/>
                  </a:srgbClr>
                </a:gs>
                <a:gs pos="39000">
                  <a:srgbClr val="FDE65D">
                    <a:alpha val="74000"/>
                  </a:srgbClr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" name="Espaço Reservado para Número de Slid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31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Magnitudes aparentes</a:t>
            </a:r>
          </a:p>
        </p:txBody>
      </p:sp>
      <p:sp>
        <p:nvSpPr>
          <p:cNvPr id="13340" name="Rectangle 119"/>
          <p:cNvSpPr>
            <a:spLocks noChangeArrowheads="1"/>
          </p:cNvSpPr>
          <p:nvPr/>
        </p:nvSpPr>
        <p:spPr bwMode="auto">
          <a:xfrm>
            <a:off x="2627784" y="1926420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Rectangle 126"/>
          <p:cNvSpPr>
            <a:spLocks noChangeArrowheads="1"/>
          </p:cNvSpPr>
          <p:nvPr/>
        </p:nvSpPr>
        <p:spPr bwMode="auto">
          <a:xfrm>
            <a:off x="683568" y="908720"/>
            <a:ext cx="741682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 smtClean="0">
                <a:solidFill>
                  <a:srgbClr val="00CC99"/>
                </a:solidFill>
                <a:latin typeface="Century Gothic" pitchFamily="34" charset="0"/>
              </a:rPr>
              <a:t>(</a:t>
            </a:r>
            <a:r>
              <a:rPr lang="pt-BR" sz="2800" dirty="0" err="1" smtClean="0">
                <a:solidFill>
                  <a:srgbClr val="00CC99"/>
                </a:solidFill>
                <a:latin typeface="Century Gothic" pitchFamily="34" charset="0"/>
              </a:rPr>
              <a:t>Hiparco</a:t>
            </a:r>
            <a:r>
              <a:rPr lang="pt-BR" sz="2800" dirty="0" smtClean="0">
                <a:solidFill>
                  <a:srgbClr val="00CC99"/>
                </a:solidFill>
                <a:latin typeface="Century Gothic" pitchFamily="34" charset="0"/>
              </a:rPr>
              <a:t> de Nicéia, c.190-c.120 </a:t>
            </a:r>
            <a:r>
              <a:rPr lang="pt-BR" sz="2800" dirty="0">
                <a:solidFill>
                  <a:srgbClr val="00CC99"/>
                </a:solidFill>
                <a:latin typeface="Century Gothic" pitchFamily="34" charset="0"/>
              </a:rPr>
              <a:t>a.C.)</a:t>
            </a: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3370469" y="1772816"/>
            <a:ext cx="785813" cy="785884"/>
          </a:xfrm>
          <a:prstGeom prst="ellipse">
            <a:avLst/>
          </a:prstGeom>
          <a:gradFill flip="none" rotWithShape="1">
            <a:gsLst>
              <a:gs pos="53000">
                <a:srgbClr val="FFC000"/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3441907" y="2718508"/>
            <a:ext cx="642938" cy="642996"/>
          </a:xfrm>
          <a:prstGeom prst="ellipse">
            <a:avLst/>
          </a:prstGeom>
          <a:gradFill flip="none" rotWithShape="1">
            <a:gsLst>
              <a:gs pos="53000">
                <a:srgbClr val="FFC000"/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3513344" y="3654612"/>
            <a:ext cx="500063" cy="500108"/>
          </a:xfrm>
          <a:prstGeom prst="ellipse">
            <a:avLst/>
          </a:prstGeom>
          <a:gradFill flip="none" rotWithShape="1">
            <a:gsLst>
              <a:gs pos="53000">
                <a:srgbClr val="FFC000"/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5" name="Oval 3"/>
          <p:cNvSpPr>
            <a:spLocks noChangeAspect="1" noChangeArrowheads="1"/>
          </p:cNvSpPr>
          <p:nvPr/>
        </p:nvSpPr>
        <p:spPr bwMode="auto">
          <a:xfrm>
            <a:off x="3690323" y="5813225"/>
            <a:ext cx="150019" cy="150033"/>
          </a:xfrm>
          <a:prstGeom prst="ellipse">
            <a:avLst/>
          </a:prstGeom>
          <a:gradFill flip="none" rotWithShape="1">
            <a:gsLst>
              <a:gs pos="53000">
                <a:srgbClr val="FFC000"/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" name="Oval 3"/>
          <p:cNvSpPr>
            <a:spLocks noChangeAspect="1" noChangeArrowheads="1"/>
          </p:cNvSpPr>
          <p:nvPr/>
        </p:nvSpPr>
        <p:spPr bwMode="auto">
          <a:xfrm>
            <a:off x="3584782" y="4457730"/>
            <a:ext cx="357188" cy="357220"/>
          </a:xfrm>
          <a:prstGeom prst="ellipse">
            <a:avLst/>
          </a:prstGeom>
          <a:gradFill flip="none" rotWithShape="1">
            <a:gsLst>
              <a:gs pos="53000">
                <a:srgbClr val="FFC000"/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5" name="Oval 3"/>
          <p:cNvSpPr>
            <a:spLocks noChangeAspect="1" noChangeArrowheads="1"/>
          </p:cNvSpPr>
          <p:nvPr/>
        </p:nvSpPr>
        <p:spPr bwMode="auto">
          <a:xfrm>
            <a:off x="3615759" y="5166780"/>
            <a:ext cx="285750" cy="285776"/>
          </a:xfrm>
          <a:prstGeom prst="ellipse">
            <a:avLst/>
          </a:prstGeom>
          <a:gradFill flip="none" rotWithShape="1">
            <a:gsLst>
              <a:gs pos="53000">
                <a:srgbClr val="FFC000"/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8" name="Text Box 141"/>
          <p:cNvSpPr txBox="1">
            <a:spLocks noChangeArrowheads="1"/>
          </p:cNvSpPr>
          <p:nvPr/>
        </p:nvSpPr>
        <p:spPr bwMode="auto">
          <a:xfrm>
            <a:off x="0" y="6536377"/>
            <a:ext cx="8964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Prof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com adaptações; crédito da imagem de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Hiparco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Rectangle 119"/>
          <p:cNvSpPr>
            <a:spLocks noChangeArrowheads="1"/>
          </p:cNvSpPr>
          <p:nvPr/>
        </p:nvSpPr>
        <p:spPr bwMode="auto">
          <a:xfrm>
            <a:off x="2628751" y="2832265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2ª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Rectangle 119"/>
          <p:cNvSpPr>
            <a:spLocks noChangeArrowheads="1"/>
          </p:cNvSpPr>
          <p:nvPr/>
        </p:nvSpPr>
        <p:spPr bwMode="auto">
          <a:xfrm>
            <a:off x="2627784" y="3696361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3ª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Rectangle 119"/>
          <p:cNvSpPr>
            <a:spLocks noChangeArrowheads="1"/>
          </p:cNvSpPr>
          <p:nvPr/>
        </p:nvSpPr>
        <p:spPr bwMode="auto">
          <a:xfrm>
            <a:off x="2627784" y="4409860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4ª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119"/>
          <p:cNvSpPr>
            <a:spLocks noChangeArrowheads="1"/>
          </p:cNvSpPr>
          <p:nvPr/>
        </p:nvSpPr>
        <p:spPr bwMode="auto">
          <a:xfrm>
            <a:off x="2628751" y="5089748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5ª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Rectangle 119"/>
          <p:cNvSpPr>
            <a:spLocks noChangeArrowheads="1"/>
          </p:cNvSpPr>
          <p:nvPr/>
        </p:nvSpPr>
        <p:spPr bwMode="auto">
          <a:xfrm>
            <a:off x="2627784" y="5655649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6ª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" name="Rectangle 119"/>
          <p:cNvSpPr>
            <a:spLocks noChangeArrowheads="1"/>
          </p:cNvSpPr>
          <p:nvPr/>
        </p:nvSpPr>
        <p:spPr bwMode="auto">
          <a:xfrm>
            <a:off x="4355976" y="1940806"/>
            <a:ext cx="478802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As mais brilhantes do céu noturno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" name="Rectangle 119"/>
          <p:cNvSpPr>
            <a:spLocks noChangeArrowheads="1"/>
          </p:cNvSpPr>
          <p:nvPr/>
        </p:nvSpPr>
        <p:spPr bwMode="auto">
          <a:xfrm>
            <a:off x="4176464" y="5686648"/>
            <a:ext cx="500404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No limite da visibilidade do olho humano.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4578" name="Picture 2" descr="http://upload.wikimedia.org/wikipedia/en/7/7e/Hipparchus_by_Rapha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64904"/>
            <a:ext cx="3792422" cy="2880320"/>
          </a:xfrm>
          <a:prstGeom prst="rect">
            <a:avLst/>
          </a:prstGeom>
          <a:noFill/>
        </p:spPr>
      </p:pic>
      <p:sp>
        <p:nvSpPr>
          <p:cNvPr id="24" name="Espaço Reservado para Número de Slid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813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0" grpId="0"/>
      <p:bldP spid="12" grpId="0" animBg="1"/>
      <p:bldP spid="13" grpId="0" animBg="1"/>
      <p:bldP spid="14" grpId="0" animBg="1"/>
      <p:bldP spid="15" grpId="0" animBg="1"/>
      <p:bldP spid="16" grpId="0" animBg="1"/>
      <p:bldP spid="25" grpId="0" animBg="1"/>
      <p:bldP spid="18" grpId="0"/>
      <p:bldP spid="19" grpId="0"/>
      <p:bldP spid="20" grpId="0"/>
      <p:bldP spid="21" grpId="0"/>
      <p:bldP spid="22" grpId="0"/>
      <p:bldP spid="23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Atenção: cuidado!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987824" y="2996952"/>
            <a:ext cx="5760640" cy="1752600"/>
          </a:xfrm>
        </p:spPr>
        <p:txBody>
          <a:bodyPr/>
          <a:lstStyle/>
          <a:p>
            <a:pPr algn="l"/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A relação entre magnitude e brilho é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inversa</a:t>
            </a: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: quanto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maior o brilho</a:t>
            </a: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,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menor a magnitude</a:t>
            </a: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!</a:t>
            </a:r>
            <a:endParaRPr lang="pt-BR" b="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encrypted-tbn2.gstatic.com/images?q=tbn:ANd9GcTjvS03MavYB8l1G96i9aMsJgnZRQLiuZM_TcnDR8K6rdHO2G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94273"/>
            <a:ext cx="2114550" cy="2162176"/>
          </a:xfrm>
          <a:prstGeom prst="rect">
            <a:avLst/>
          </a:prstGeom>
          <a:noFill/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347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Magnitudes aparentes modernas com exemplos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56792"/>
            <a:ext cx="7772400" cy="4824536"/>
          </a:xfrm>
        </p:spPr>
        <p:txBody>
          <a:bodyPr/>
          <a:lstStyle/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>
                <a:solidFill>
                  <a:srgbClr val="00CC99"/>
                </a:solidFill>
                <a:latin typeface="Century Gothic" pitchFamily="34" charset="0"/>
              </a:rPr>
              <a:t>Mag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.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30</a:t>
            </a:r>
            <a:r>
              <a:rPr lang="pt-BR" sz="2400" b="0" dirty="0">
                <a:solidFill>
                  <a:srgbClr val="00CC99"/>
                </a:solidFill>
                <a:latin typeface="Century Gothic" pitchFamily="34" charset="0"/>
              </a:rPr>
              <a:t>: limite 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dos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maiores telescópios do mundo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Mag</a:t>
            </a:r>
            <a:r>
              <a:rPr lang="pt-BR" sz="2400" b="0" dirty="0">
                <a:solidFill>
                  <a:srgbClr val="00CC99"/>
                </a:solidFill>
                <a:latin typeface="Century Gothic" pitchFamily="34" charset="0"/>
              </a:rPr>
              <a:t>.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:...................... </a:t>
            </a:r>
            <a:r>
              <a:rPr lang="pt-BR" sz="2400" dirty="0">
                <a:solidFill>
                  <a:srgbClr val="00CC99"/>
                </a:solidFill>
                <a:latin typeface="Century Gothic" pitchFamily="34" charset="0"/>
              </a:rPr>
              <a:t>limite de um binóculo 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7x50</a:t>
            </a:r>
          </a:p>
          <a:p>
            <a:pPr algn="just">
              <a:lnSpc>
                <a:spcPct val="150000"/>
              </a:lnSpc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>
                <a:solidFill>
                  <a:srgbClr val="00CC99"/>
                </a:solidFill>
                <a:latin typeface="Century Gothic" pitchFamily="34" charset="0"/>
              </a:rPr>
              <a:t>Mag. 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6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:................................ </a:t>
            </a:r>
            <a:r>
              <a:rPr lang="pt-BR" sz="2400" dirty="0">
                <a:solidFill>
                  <a:srgbClr val="00CC99"/>
                </a:solidFill>
                <a:latin typeface="Century Gothic" pitchFamily="34" charset="0"/>
              </a:rPr>
              <a:t>limite </a:t>
            </a:r>
            <a:r>
              <a:rPr lang="pt-BR" sz="2400" dirty="0" smtClean="0">
                <a:solidFill>
                  <a:srgbClr val="00CC99"/>
                </a:solidFill>
                <a:latin typeface="Century Gothic" pitchFamily="34" charset="0"/>
              </a:rPr>
              <a:t>do 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olho</a:t>
            </a:r>
            <a:r>
              <a:rPr lang="pt-BR" sz="2400" dirty="0">
                <a:solidFill>
                  <a:srgbClr val="00CC99"/>
                </a:solidFill>
                <a:latin typeface="Century Gothic" pitchFamily="34" charset="0"/>
              </a:rPr>
              <a:t> humano</a:t>
            </a:r>
          </a:p>
          <a:p>
            <a:pPr algn="just">
              <a:lnSpc>
                <a:spcPct val="150000"/>
              </a:lnSpc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>
                <a:solidFill>
                  <a:srgbClr val="00CC99"/>
                </a:solidFill>
                <a:latin typeface="Century Gothic" pitchFamily="34" charset="0"/>
              </a:rPr>
              <a:t>Mag. 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2,7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:.........................................</a:t>
            </a:r>
            <a:r>
              <a:rPr lang="el-GR" sz="2400" i="1" dirty="0" smtClean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pt-BR" sz="24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2400" dirty="0" err="1" smtClean="0">
                <a:solidFill>
                  <a:srgbClr val="00CC99"/>
                </a:solidFill>
                <a:latin typeface="Century Gothic" pitchFamily="34" charset="0"/>
              </a:rPr>
              <a:t>Crucis</a:t>
            </a:r>
            <a:r>
              <a:rPr lang="pt-BR" sz="2400" dirty="0" smtClean="0">
                <a:solidFill>
                  <a:srgbClr val="00CC99"/>
                </a:solidFill>
                <a:latin typeface="Century Gothic" pitchFamily="34" charset="0"/>
              </a:rPr>
              <a:t> (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Pálida</a:t>
            </a:r>
            <a:r>
              <a:rPr lang="pt-BR" sz="2400" dirty="0" smtClean="0">
                <a:solidFill>
                  <a:srgbClr val="00CC99"/>
                </a:solidFill>
                <a:latin typeface="Century Gothic" pitchFamily="34" charset="0"/>
              </a:rPr>
              <a:t>)</a:t>
            </a:r>
            <a:endParaRPr lang="pt-BR" sz="2400" dirty="0">
              <a:solidFill>
                <a:srgbClr val="00CC99"/>
              </a:solidFill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>
                <a:solidFill>
                  <a:srgbClr val="00CC99"/>
                </a:solidFill>
                <a:latin typeface="Century Gothic" pitchFamily="34" charset="0"/>
              </a:rPr>
              <a:t>Mag. 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-1,5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:..........................................................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Sirius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Mag.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-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12,5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:................................................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Lua 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Cheia</a:t>
            </a:r>
          </a:p>
          <a:p>
            <a:pPr algn="just">
              <a:lnSpc>
                <a:spcPct val="150000"/>
              </a:lnSpc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 err="1" smtClean="0">
                <a:solidFill>
                  <a:srgbClr val="00CC99"/>
                </a:solidFill>
                <a:latin typeface="Century Gothic" pitchFamily="34" charset="0"/>
              </a:rPr>
              <a:t>Mag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.-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26,8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:...........................................................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Sol 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86FA0-AE5E-4EEA-87DF-A32503552203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603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" y="345282"/>
            <a:ext cx="3657600" cy="1371600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absoluta</a:t>
            </a:r>
          </a:p>
        </p:txBody>
      </p:sp>
      <p:sp>
        <p:nvSpPr>
          <p:cNvPr id="15363" name="Line 22"/>
          <p:cNvSpPr>
            <a:spLocks noChangeShapeType="1"/>
          </p:cNvSpPr>
          <p:nvPr/>
        </p:nvSpPr>
        <p:spPr bwMode="auto">
          <a:xfrm flipH="1">
            <a:off x="3200400" y="1484785"/>
            <a:ext cx="2019672" cy="4382616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5364" name="Line 23"/>
          <p:cNvSpPr>
            <a:spLocks noChangeShapeType="1"/>
          </p:cNvSpPr>
          <p:nvPr/>
        </p:nvSpPr>
        <p:spPr bwMode="auto">
          <a:xfrm flipH="1">
            <a:off x="3200400" y="2000250"/>
            <a:ext cx="2943225" cy="386715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5365" name="Line 24"/>
          <p:cNvSpPr>
            <a:spLocks noChangeShapeType="1"/>
          </p:cNvSpPr>
          <p:nvPr/>
        </p:nvSpPr>
        <p:spPr bwMode="auto">
          <a:xfrm flipH="1">
            <a:off x="3214688" y="2643188"/>
            <a:ext cx="3571875" cy="3224212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5366" name="Line 25"/>
          <p:cNvSpPr>
            <a:spLocks noChangeShapeType="1"/>
          </p:cNvSpPr>
          <p:nvPr/>
        </p:nvSpPr>
        <p:spPr bwMode="auto">
          <a:xfrm flipH="1">
            <a:off x="3200400" y="3357563"/>
            <a:ext cx="4086225" cy="2509837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5367" name="Line 26"/>
          <p:cNvSpPr>
            <a:spLocks noChangeShapeType="1"/>
          </p:cNvSpPr>
          <p:nvPr/>
        </p:nvSpPr>
        <p:spPr bwMode="auto">
          <a:xfrm flipH="1">
            <a:off x="3200400" y="4071938"/>
            <a:ext cx="4514850" cy="1795462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5368" name="Line 27"/>
          <p:cNvSpPr>
            <a:spLocks noChangeShapeType="1"/>
          </p:cNvSpPr>
          <p:nvPr/>
        </p:nvSpPr>
        <p:spPr bwMode="auto">
          <a:xfrm flipH="1">
            <a:off x="3200400" y="4929188"/>
            <a:ext cx="4729163" cy="938212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59484" name="Rectangle 28"/>
          <p:cNvSpPr>
            <a:spLocks noChangeArrowheads="1"/>
          </p:cNvSpPr>
          <p:nvPr/>
        </p:nvSpPr>
        <p:spPr bwMode="auto">
          <a:xfrm>
            <a:off x="4643438" y="25486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659485" name="Rectangle 29"/>
          <p:cNvSpPr>
            <a:spLocks noChangeArrowheads="1"/>
          </p:cNvSpPr>
          <p:nvPr/>
        </p:nvSpPr>
        <p:spPr bwMode="auto">
          <a:xfrm>
            <a:off x="5249663" y="295407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659486" name="Rectangle 30"/>
          <p:cNvSpPr>
            <a:spLocks noChangeArrowheads="1"/>
          </p:cNvSpPr>
          <p:nvPr/>
        </p:nvSpPr>
        <p:spPr bwMode="auto">
          <a:xfrm>
            <a:off x="5701438" y="34038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659487" name="Rectangle 31"/>
          <p:cNvSpPr>
            <a:spLocks noChangeArrowheads="1"/>
          </p:cNvSpPr>
          <p:nvPr/>
        </p:nvSpPr>
        <p:spPr bwMode="auto">
          <a:xfrm>
            <a:off x="6000750" y="39290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659488" name="Rectangle 32"/>
          <p:cNvSpPr>
            <a:spLocks noChangeArrowheads="1"/>
          </p:cNvSpPr>
          <p:nvPr/>
        </p:nvSpPr>
        <p:spPr bwMode="auto">
          <a:xfrm>
            <a:off x="6286500" y="44291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659489" name="Rectangle 33"/>
          <p:cNvSpPr>
            <a:spLocks noChangeArrowheads="1"/>
          </p:cNvSpPr>
          <p:nvPr/>
        </p:nvSpPr>
        <p:spPr bwMode="auto">
          <a:xfrm>
            <a:off x="6431363" y="50006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659490" name="Rectangle 34"/>
          <p:cNvSpPr>
            <a:spLocks noChangeArrowheads="1"/>
          </p:cNvSpPr>
          <p:nvPr/>
        </p:nvSpPr>
        <p:spPr bwMode="auto">
          <a:xfrm>
            <a:off x="4355976" y="5877272"/>
            <a:ext cx="453810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=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10 </a:t>
            </a:r>
            <a:r>
              <a:rPr kumimoji="0" lang="pt-B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pc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= </a:t>
            </a: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32,6 </a:t>
            </a:r>
            <a:r>
              <a:rPr kumimoji="0" lang="pt-B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a.l.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59491" name="Text Box 35"/>
          <p:cNvSpPr txBox="1">
            <a:spLocks noChangeArrowheads="1"/>
          </p:cNvSpPr>
          <p:nvPr/>
        </p:nvSpPr>
        <p:spPr bwMode="auto">
          <a:xfrm>
            <a:off x="395536" y="1977802"/>
            <a:ext cx="2592288" cy="35394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Magnitude aparente que uma estrela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teria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a uma distância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, </a:t>
            </a:r>
            <a:r>
              <a:rPr kumimoji="0" lang="pt-B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fixa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.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5377" name="Oval 3"/>
          <p:cNvSpPr>
            <a:spLocks noChangeArrowheads="1"/>
          </p:cNvSpPr>
          <p:nvPr/>
        </p:nvSpPr>
        <p:spPr bwMode="auto">
          <a:xfrm>
            <a:off x="8135801" y="4725144"/>
            <a:ext cx="285750" cy="285750"/>
          </a:xfrm>
          <a:prstGeom prst="ellipse">
            <a:avLst/>
          </a:prstGeom>
          <a:gradFill rotWithShape="1">
            <a:gsLst>
              <a:gs pos="12000">
                <a:schemeClr val="bg1"/>
              </a:gs>
              <a:gs pos="57000">
                <a:srgbClr val="00B0F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5378" name="Oval 3"/>
          <p:cNvSpPr>
            <a:spLocks noChangeArrowheads="1"/>
          </p:cNvSpPr>
          <p:nvPr/>
        </p:nvSpPr>
        <p:spPr bwMode="auto">
          <a:xfrm>
            <a:off x="7818369" y="3734628"/>
            <a:ext cx="428625" cy="428625"/>
          </a:xfrm>
          <a:prstGeom prst="ellipse">
            <a:avLst/>
          </a:prstGeom>
          <a:gradFill rotWithShape="1">
            <a:gsLst>
              <a:gs pos="8000">
                <a:srgbClr val="FFFF00"/>
              </a:gs>
              <a:gs pos="52000">
                <a:srgbClr val="FF3300"/>
              </a:gs>
              <a:gs pos="100000">
                <a:srgbClr val="4D0808">
                  <a:alpha val="53000"/>
                </a:srgbClr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7429500" y="2928938"/>
            <a:ext cx="500063" cy="500062"/>
          </a:xfrm>
          <a:prstGeom prst="ellipse">
            <a:avLst/>
          </a:prstGeom>
          <a:gradFill flip="none" rotWithShape="1">
            <a:gsLst>
              <a:gs pos="44000">
                <a:srgbClr val="FFFF00"/>
              </a:gs>
              <a:gs pos="12000">
                <a:schemeClr val="bg1"/>
              </a:gs>
              <a:gs pos="100000">
                <a:srgbClr val="4D0808">
                  <a:alpha val="31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6858016" y="2000240"/>
            <a:ext cx="642942" cy="642942"/>
          </a:xfrm>
          <a:prstGeom prst="ellipse">
            <a:avLst/>
          </a:prstGeom>
          <a:gradFill flip="none" rotWithShape="1">
            <a:gsLst>
              <a:gs pos="59000">
                <a:srgbClr val="FFC000"/>
              </a:gs>
              <a:gs pos="86364">
                <a:srgbClr val="EA8D04">
                  <a:alpha val="5000"/>
                </a:srgbClr>
              </a:gs>
              <a:gs pos="17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>
            <a:off x="6072198" y="1142984"/>
            <a:ext cx="785818" cy="785818"/>
          </a:xfrm>
          <a:prstGeom prst="ellipse">
            <a:avLst/>
          </a:prstGeom>
          <a:gradFill flip="none" rotWithShape="1">
            <a:gsLst>
              <a:gs pos="2000">
                <a:schemeClr val="bg1"/>
              </a:gs>
              <a:gs pos="62000">
                <a:srgbClr val="69D8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5000628" y="357166"/>
            <a:ext cx="1000132" cy="1000132"/>
          </a:xfrm>
          <a:prstGeom prst="ellipse">
            <a:avLst/>
          </a:prstGeom>
          <a:gradFill flip="none" rotWithShape="1">
            <a:gsLst>
              <a:gs pos="73000">
                <a:srgbClr val="FF0000"/>
              </a:gs>
              <a:gs pos="42180">
                <a:srgbClr val="E39175"/>
              </a:gs>
              <a:gs pos="6000">
                <a:schemeClr val="bg1"/>
              </a:gs>
              <a:gs pos="100000">
                <a:srgbClr val="EA8D04">
                  <a:alpha val="4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5" name="Text Box 141"/>
          <p:cNvSpPr txBox="1">
            <a:spLocks noChangeArrowheads="1"/>
          </p:cNvSpPr>
          <p:nvPr/>
        </p:nvSpPr>
        <p:spPr bwMode="auto">
          <a:xfrm>
            <a:off x="0" y="6536377"/>
            <a:ext cx="82469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Crédito da 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imagem original: Prof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. Roberto </a:t>
            </a:r>
            <a:r>
              <a:rPr kumimoji="0" lang="pt-B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Boczko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;  adaptações: André Luiz da Silva CDCC/USP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75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1547664" y="5454749"/>
            <a:ext cx="136815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0" marR="0" lvl="0" indent="0" algn="l" defTabSz="635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itchFamily="34" charset="0"/>
                <a:ea typeface="+mn-ea"/>
                <a:cs typeface="MS Shell Dlg" charset="0"/>
              </a:rPr>
              <a:t>Terra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itchFamily="34" charset="0"/>
              <a:ea typeface="+mn-ea"/>
              <a:cs typeface="MS Shell Dlg" charset="0"/>
            </a:endParaRPr>
          </a:p>
        </p:txBody>
      </p:sp>
      <p:grpSp>
        <p:nvGrpSpPr>
          <p:cNvPr id="40" name="Grupo 54"/>
          <p:cNvGrpSpPr>
            <a:grpSpLocks noChangeAspect="1"/>
          </p:cNvGrpSpPr>
          <p:nvPr/>
        </p:nvGrpSpPr>
        <p:grpSpPr>
          <a:xfrm>
            <a:off x="2699792" y="5373216"/>
            <a:ext cx="974237" cy="959916"/>
            <a:chOff x="1436812" y="954231"/>
            <a:chExt cx="5991841" cy="5903769"/>
          </a:xfrm>
        </p:grpSpPr>
        <p:sp>
          <p:nvSpPr>
            <p:cNvPr id="42" name="Elipse 41"/>
            <p:cNvSpPr>
              <a:spLocks noChangeAspect="1"/>
            </p:cNvSpPr>
            <p:nvPr/>
          </p:nvSpPr>
          <p:spPr bwMode="auto">
            <a:xfrm>
              <a:off x="1436812" y="954231"/>
              <a:ext cx="5991841" cy="5903769"/>
            </a:xfrm>
            <a:prstGeom prst="ellipse">
              <a:avLst/>
            </a:prstGeom>
            <a:gradFill flip="none" rotWithShape="1">
              <a:gsLst>
                <a:gs pos="0">
                  <a:srgbClr val="0066FF">
                    <a:alpha val="0"/>
                  </a:srgbClr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43" name="Grupo 47"/>
            <p:cNvGrpSpPr/>
            <p:nvPr/>
          </p:nvGrpSpPr>
          <p:grpSpPr>
            <a:xfrm>
              <a:off x="2734232" y="2187217"/>
              <a:ext cx="3600401" cy="3609373"/>
              <a:chOff x="2734232" y="2187217"/>
              <a:chExt cx="3600401" cy="3609373"/>
            </a:xfrm>
          </p:grpSpPr>
          <p:sp>
            <p:nvSpPr>
              <p:cNvPr id="44" name="Elipse 43"/>
              <p:cNvSpPr/>
              <p:nvPr/>
            </p:nvSpPr>
            <p:spPr bwMode="auto">
              <a:xfrm>
                <a:off x="2734232" y="2196190"/>
                <a:ext cx="3600401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5" name="Forma livre 44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3831708" y="2187217"/>
                <a:ext cx="2075410" cy="1213969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3" name="Forma livre 62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6" name="Espaço Reservado para Número de Slide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B87C77-B3D2-4F25-BA53-DE448FCEF32B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Elipse 36"/>
          <p:cNvSpPr/>
          <p:nvPr/>
        </p:nvSpPr>
        <p:spPr bwMode="auto">
          <a:xfrm rot="17679432">
            <a:off x="6999576" y="4640659"/>
            <a:ext cx="395640" cy="350197"/>
          </a:xfrm>
          <a:prstGeom prst="ellipse">
            <a:avLst/>
          </a:prstGeom>
          <a:solidFill>
            <a:schemeClr val="tx1">
              <a:alpha val="5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Elipse 37"/>
          <p:cNvSpPr/>
          <p:nvPr/>
        </p:nvSpPr>
        <p:spPr bwMode="auto">
          <a:xfrm rot="2828843">
            <a:off x="2891893" y="5648033"/>
            <a:ext cx="549023" cy="499392"/>
          </a:xfrm>
          <a:prstGeom prst="ellipse">
            <a:avLst/>
          </a:prstGeom>
          <a:solidFill>
            <a:schemeClr val="tx1">
              <a:alpha val="5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972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5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5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5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5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5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5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5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5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15365" grpId="0" animBg="1"/>
      <p:bldP spid="15366" grpId="0" animBg="1"/>
      <p:bldP spid="15367" grpId="0" animBg="1"/>
      <p:bldP spid="15368" grpId="0" animBg="1"/>
      <p:bldP spid="659484" grpId="0"/>
      <p:bldP spid="659485" grpId="0"/>
      <p:bldP spid="659486" grpId="0"/>
      <p:bldP spid="659487" grpId="0"/>
      <p:bldP spid="659488" grpId="0"/>
      <p:bldP spid="659489" grpId="0"/>
      <p:bldP spid="659490" grpId="0"/>
      <p:bldP spid="659491" grpId="0" autoUpdateAnimBg="0"/>
      <p:bldP spid="15377" grpId="0" animBg="1"/>
      <p:bldP spid="15378" grpId="0" animBg="1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 bwMode="auto">
          <a:xfrm>
            <a:off x="1348058" y="3392253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7380312" y="3789040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 bwMode="auto">
          <a:xfrm>
            <a:off x="6444208" y="4077072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6156256" y="278092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78000">
                <a:srgbClr val="8856D2">
                  <a:alpha val="72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1763688" y="2708920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2771800" y="1988840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Rectangle 34"/>
          <p:cNvSpPr>
            <a:spLocks noChangeArrowheads="1"/>
          </p:cNvSpPr>
          <p:nvPr/>
        </p:nvSpPr>
        <p:spPr bwMode="auto">
          <a:xfrm>
            <a:off x="857367" y="5661248"/>
            <a:ext cx="177773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M</a:t>
            </a:r>
            <a:r>
              <a:rPr lang="pt-BR" sz="3600" baseline="-250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sol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≈ 5</a:t>
            </a:r>
            <a:endParaRPr lang="pt-BR" sz="36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" name="Elipse 17"/>
          <p:cNvSpPr/>
          <p:nvPr/>
        </p:nvSpPr>
        <p:spPr bwMode="auto">
          <a:xfrm>
            <a:off x="4390701" y="3682307"/>
            <a:ext cx="288032" cy="287952"/>
          </a:xfrm>
          <a:prstGeom prst="ellipse">
            <a:avLst/>
          </a:prstGeom>
          <a:gradFill>
            <a:gsLst>
              <a:gs pos="19000">
                <a:srgbClr val="FFC000"/>
              </a:gs>
              <a:gs pos="11000">
                <a:srgbClr val="FFFF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6464369"/>
            <a:ext cx="6084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3"/>
              </a:rPr>
              <a:t>http://wwwdevinin.blogspot.com</a:t>
            </a:r>
            <a:endParaRPr lang="pt-BR" sz="12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3226161" y="2564904"/>
            <a:ext cx="2592288" cy="2520280"/>
            <a:chOff x="3226161" y="2564904"/>
            <a:chExt cx="2592288" cy="252028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6557" y="2857707"/>
              <a:ext cx="2017391" cy="1946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Elipse 21"/>
            <p:cNvSpPr/>
            <p:nvPr/>
          </p:nvSpPr>
          <p:spPr bwMode="auto">
            <a:xfrm>
              <a:off x="3226161" y="2564904"/>
              <a:ext cx="2592288" cy="2520280"/>
            </a:xfrm>
            <a:prstGeom prst="ellipse">
              <a:avLst/>
            </a:prstGeom>
            <a:gradFill>
              <a:gsLst>
                <a:gs pos="52000">
                  <a:srgbClr val="FFC000">
                    <a:alpha val="66000"/>
                  </a:srgbClr>
                </a:gs>
                <a:gs pos="39000">
                  <a:srgbClr val="FDE65D">
                    <a:alpha val="74000"/>
                  </a:srgbClr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" name="Espaço Reservado para Número de Slid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  <p:sp>
        <p:nvSpPr>
          <p:cNvPr id="25" name="Subtítulo 2"/>
          <p:cNvSpPr txBox="1">
            <a:spLocks/>
          </p:cNvSpPr>
          <p:nvPr/>
        </p:nvSpPr>
        <p:spPr bwMode="auto">
          <a:xfrm>
            <a:off x="2267312" y="591866"/>
            <a:ext cx="52200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None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None/>
              <a:defRPr sz="2800" b="1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 algn="l">
              <a:buClr>
                <a:srgbClr val="00B050"/>
              </a:buClr>
              <a:tabLst>
                <a:tab pos="444500" algn="l"/>
              </a:tabLst>
            </a:pPr>
            <a:r>
              <a:rPr lang="pt-BR" sz="4000" b="0" kern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000" kern="0" smtClean="0">
                <a:solidFill>
                  <a:schemeClr val="bg1"/>
                </a:solidFill>
                <a:latin typeface="Century Gothic" pitchFamily="34" charset="0"/>
              </a:rPr>
              <a:t>“</a:t>
            </a:r>
            <a:r>
              <a:rPr lang="pt-BR" sz="3600" kern="0" smtClean="0">
                <a:solidFill>
                  <a:schemeClr val="bg1"/>
                </a:solidFill>
                <a:latin typeface="Century Gothic" pitchFamily="34" charset="0"/>
              </a:rPr>
              <a:t>O Sol é uma estrela </a:t>
            </a:r>
          </a:p>
          <a:p>
            <a:pPr marL="182563" indent="-182563" algn="l">
              <a:buClr>
                <a:srgbClr val="00B050"/>
              </a:buClr>
              <a:tabLst>
                <a:tab pos="444500" algn="l"/>
              </a:tabLst>
            </a:pPr>
            <a:r>
              <a:rPr lang="pt-BR" sz="3600" kern="0" smtClean="0">
                <a:solidFill>
                  <a:schemeClr val="bg1"/>
                </a:solidFill>
                <a:latin typeface="Century Gothic" pitchFamily="34" charset="0"/>
              </a:rPr>
              <a:t>de quinta grandeza”</a:t>
            </a:r>
            <a:endParaRPr lang="pt-BR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05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1752600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Algumas propriedades: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endParaRPr lang="pt-BR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Distâncias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Brilhos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Cores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Tamanhos</a:t>
            </a:r>
          </a:p>
          <a:p>
            <a:pPr lvl="1" algn="l">
              <a:buClr>
                <a:schemeClr val="accent1"/>
              </a:buClr>
              <a:tabLst>
                <a:tab pos="444500" algn="l"/>
              </a:tabLst>
            </a:pP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75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1752600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Algumas propriedades: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endParaRPr lang="pt-BR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Distâncias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Brilhos</a:t>
            </a:r>
          </a:p>
          <a:p>
            <a:pPr marL="1358900" lvl="1" indent="-901700" algn="l">
              <a:buClr>
                <a:schemeClr val="bg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Cores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Tamanhos</a:t>
            </a:r>
          </a:p>
          <a:p>
            <a:pPr lvl="1" algn="l">
              <a:buClr>
                <a:schemeClr val="accent1"/>
              </a:buClr>
              <a:tabLst>
                <a:tab pos="444500" algn="l"/>
              </a:tabLst>
            </a:pP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2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1752600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Algumas propriedades: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endParaRPr lang="pt-BR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Distâncias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Brilhos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Cores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Tamanhos</a:t>
            </a:r>
          </a:p>
          <a:p>
            <a:pPr lvl="1" algn="l">
              <a:buClr>
                <a:schemeClr val="accent1"/>
              </a:buClr>
              <a:tabLst>
                <a:tab pos="444500" algn="l"/>
              </a:tabLst>
            </a:pP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77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839200" cy="838200"/>
          </a:xfrm>
          <a:noFill/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cores e as temperaturas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97375" y="1081088"/>
            <a:ext cx="3032125" cy="526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defTabSz="762000"/>
            <a:r>
              <a:rPr lang="pt-BR" sz="4800" b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3</a:t>
            </a:r>
            <a:r>
              <a:rPr lang="pt-BR" sz="4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0.000 </a:t>
            </a:r>
            <a:r>
              <a:rPr lang="pt-BR" sz="4800" b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69D8FF"/>
                </a:solidFill>
                <a:latin typeface="Century Gothic" pitchFamily="34" charset="0"/>
              </a:rPr>
              <a:t>2</a:t>
            </a:r>
            <a:r>
              <a:rPr lang="pt-BR" sz="4800" b="0" dirty="0" smtClean="0">
                <a:solidFill>
                  <a:srgbClr val="69D8FF"/>
                </a:solidFill>
                <a:latin typeface="Century Gothic" pitchFamily="34" charset="0"/>
              </a:rPr>
              <a:t>0.000 </a:t>
            </a:r>
            <a:r>
              <a:rPr lang="pt-BR" sz="4800" b="0" dirty="0">
                <a:solidFill>
                  <a:srgbClr val="69D8FF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  <a:t>10.000 </a:t>
            </a:r>
            <a:r>
              <a:rPr lang="pt-BR" sz="4800" b="0" dirty="0">
                <a:solidFill>
                  <a:schemeClr val="bg1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FFFFCC"/>
                </a:solidFill>
                <a:latin typeface="Century Gothic" pitchFamily="34" charset="0"/>
              </a:rPr>
              <a:t>  </a:t>
            </a:r>
            <a:r>
              <a:rPr lang="pt-BR" sz="4800" b="0" dirty="0" smtClean="0">
                <a:solidFill>
                  <a:srgbClr val="FFFFCC"/>
                </a:solidFill>
                <a:latin typeface="Century Gothic" pitchFamily="34" charset="0"/>
              </a:rPr>
              <a:t>7.000 </a:t>
            </a:r>
            <a:r>
              <a:rPr lang="pt-BR" sz="4800" b="0" dirty="0">
                <a:solidFill>
                  <a:srgbClr val="FFFFCC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FFFF00"/>
                </a:solidFill>
                <a:latin typeface="Century Gothic" pitchFamily="34" charset="0"/>
              </a:rPr>
              <a:t>  6.000 °C</a:t>
            </a:r>
          </a:p>
          <a:p>
            <a:pPr algn="l" defTabSz="762000"/>
            <a:r>
              <a:rPr lang="pt-BR" sz="4800" b="0" dirty="0">
                <a:solidFill>
                  <a:srgbClr val="FF9900"/>
                </a:solidFill>
                <a:latin typeface="Century Gothic" pitchFamily="34" charset="0"/>
              </a:rPr>
              <a:t>  </a:t>
            </a:r>
            <a:r>
              <a:rPr lang="pt-BR" sz="4800" b="0" dirty="0" smtClean="0">
                <a:solidFill>
                  <a:srgbClr val="FF9900"/>
                </a:solidFill>
                <a:latin typeface="Century Gothic" pitchFamily="34" charset="0"/>
              </a:rPr>
              <a:t>4.000 </a:t>
            </a:r>
            <a:r>
              <a:rPr lang="pt-BR" sz="4800" b="0" dirty="0">
                <a:solidFill>
                  <a:srgbClr val="FF9900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FF0000"/>
                </a:solidFill>
                <a:latin typeface="Century Gothic" pitchFamily="34" charset="0"/>
              </a:rPr>
              <a:t>  </a:t>
            </a:r>
            <a:r>
              <a:rPr lang="pt-BR" sz="4800" b="0" dirty="0" smtClean="0">
                <a:solidFill>
                  <a:srgbClr val="FF0000"/>
                </a:solidFill>
                <a:latin typeface="Century Gothic" pitchFamily="34" charset="0"/>
              </a:rPr>
              <a:t>3.000 </a:t>
            </a:r>
            <a:r>
              <a:rPr lang="pt-BR" sz="4800" b="0" dirty="0">
                <a:solidFill>
                  <a:srgbClr val="FF0000"/>
                </a:solidFill>
                <a:latin typeface="Century Gothic" pitchFamily="34" charset="0"/>
              </a:rPr>
              <a:t>°C</a:t>
            </a: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1613465" y="5562600"/>
            <a:ext cx="79829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800" dirty="0">
                <a:solidFill>
                  <a:srgbClr val="FF0000"/>
                </a:solidFill>
                <a:latin typeface="Century Gothic" pitchFamily="34" charset="0"/>
              </a:rPr>
              <a:t>Fria</a:t>
            </a:r>
          </a:p>
        </p:txBody>
      </p:sp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1259632" y="1268760"/>
            <a:ext cx="130003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Quente</a:t>
            </a:r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7376714" y="4286250"/>
            <a:ext cx="54213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pt-BR" sz="20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grpSp>
        <p:nvGrpSpPr>
          <p:cNvPr id="17415" name="Group 15"/>
          <p:cNvGrpSpPr>
            <a:grpSpLocks/>
          </p:cNvGrpSpPr>
          <p:nvPr/>
        </p:nvGrpSpPr>
        <p:grpSpPr bwMode="auto">
          <a:xfrm>
            <a:off x="550542" y="1241426"/>
            <a:ext cx="898527" cy="5291139"/>
            <a:chOff x="25" y="926"/>
            <a:chExt cx="566" cy="3333"/>
          </a:xfrm>
        </p:grpSpPr>
        <p:sp>
          <p:nvSpPr>
            <p:cNvPr id="17432" name="Rectangle 16"/>
            <p:cNvSpPr>
              <a:spLocks noChangeArrowheads="1"/>
            </p:cNvSpPr>
            <p:nvPr/>
          </p:nvSpPr>
          <p:spPr bwMode="auto">
            <a:xfrm>
              <a:off x="232" y="926"/>
              <a:ext cx="152" cy="2775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3" name="Oval 17"/>
            <p:cNvSpPr>
              <a:spLocks noChangeAspect="1" noChangeArrowheads="1"/>
            </p:cNvSpPr>
            <p:nvPr/>
          </p:nvSpPr>
          <p:spPr bwMode="auto">
            <a:xfrm>
              <a:off x="25" y="3693"/>
              <a:ext cx="566" cy="566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4" name="Rectangle 18"/>
            <p:cNvSpPr>
              <a:spLocks noChangeArrowheads="1"/>
            </p:cNvSpPr>
            <p:nvPr/>
          </p:nvSpPr>
          <p:spPr bwMode="auto">
            <a:xfrm>
              <a:off x="288" y="2745"/>
              <a:ext cx="47" cy="106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5" name="Oval 19"/>
            <p:cNvSpPr>
              <a:spLocks noChangeArrowheads="1"/>
            </p:cNvSpPr>
            <p:nvPr/>
          </p:nvSpPr>
          <p:spPr bwMode="auto">
            <a:xfrm>
              <a:off x="83" y="3745"/>
              <a:ext cx="454" cy="45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8" name="Elipse 27"/>
          <p:cNvSpPr/>
          <p:nvPr/>
        </p:nvSpPr>
        <p:spPr bwMode="auto">
          <a:xfrm>
            <a:off x="3048195" y="1844824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5000">
                <a:srgbClr val="00B0F0">
                  <a:alpha val="87000"/>
                </a:srgbClr>
              </a:gs>
              <a:gs pos="93000">
                <a:schemeClr val="tx1">
                  <a:alpha val="18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Elipse 28"/>
          <p:cNvSpPr/>
          <p:nvPr/>
        </p:nvSpPr>
        <p:spPr bwMode="auto">
          <a:xfrm>
            <a:off x="3069771" y="261227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/>
          <p:nvPr/>
        </p:nvSpPr>
        <p:spPr bwMode="auto">
          <a:xfrm>
            <a:off x="3082128" y="3325956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3093765" y="4050304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3105979" y="4758027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3115634" y="5492598"/>
            <a:ext cx="720000" cy="720000"/>
          </a:xfrm>
          <a:prstGeom prst="ellipse">
            <a:avLst/>
          </a:prstGeom>
          <a:gradFill>
            <a:gsLst>
              <a:gs pos="19000">
                <a:schemeClr val="bg1"/>
              </a:gs>
              <a:gs pos="46000">
                <a:srgbClr val="FF0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3030095" y="1124744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64000">
                <a:schemeClr val="accent6">
                  <a:lumMod val="60000"/>
                  <a:lumOff val="40000"/>
                </a:schemeClr>
              </a:gs>
              <a:gs pos="93000">
                <a:schemeClr val="tx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2099373" y="6536376"/>
            <a:ext cx="70091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1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1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original: Prof</a:t>
            </a:r>
            <a:r>
              <a:rPr lang="pt-BR" sz="11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1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1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; adaptações: André Luiz da Silva/CDA/CDCC/USP</a:t>
            </a:r>
            <a:endParaRPr lang="pt-BR" sz="11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723504" y="5777114"/>
            <a:ext cx="562100" cy="504000"/>
          </a:xfrm>
          <a:prstGeom prst="ellipse">
            <a:avLst/>
          </a:prstGeom>
          <a:gradFill flip="none" rotWithShape="1">
            <a:gsLst>
              <a:gs pos="24000">
                <a:schemeClr val="bg1">
                  <a:alpha val="76000"/>
                </a:schemeClr>
              </a:gs>
              <a:gs pos="64000">
                <a:srgbClr val="C00000">
                  <a:alpha val="54000"/>
                </a:srgbClr>
              </a:gs>
              <a:gs pos="93000">
                <a:schemeClr val="tx1">
                  <a:alpha val="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349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9" grpId="0" animBg="1"/>
      <p:bldP spid="20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1752600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Algumas propriedades: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endParaRPr lang="pt-BR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Distâncias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Brilhos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Cores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Tamanhos</a:t>
            </a:r>
          </a:p>
          <a:p>
            <a:pPr lvl="1" algn="l">
              <a:buClr>
                <a:schemeClr val="accent1"/>
              </a:buClr>
              <a:tabLst>
                <a:tab pos="444500" algn="l"/>
              </a:tabLst>
            </a:pP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54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1752600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Algumas propriedades: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endParaRPr lang="pt-BR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Distâncias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Brilhos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Cores</a:t>
            </a:r>
          </a:p>
          <a:p>
            <a:pPr marL="1358900" lvl="1" indent="-901700" algn="l">
              <a:buClr>
                <a:schemeClr val="bg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Tamanhos</a:t>
            </a:r>
          </a:p>
          <a:p>
            <a:pPr lvl="1" algn="l">
              <a:buClr>
                <a:schemeClr val="accent1"/>
              </a:buClr>
              <a:tabLst>
                <a:tab pos="444500" algn="l"/>
              </a:tabLst>
            </a:pP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64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647482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Jon S. disponível em http://www.youtube.com/watch?v=c8CgDGhYKe8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427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3287" r="2348"/>
          <a:stretch>
            <a:fillRect/>
          </a:stretch>
        </p:blipFill>
        <p:spPr bwMode="auto">
          <a:xfrm>
            <a:off x="3274008" y="2420888"/>
            <a:ext cx="2522128" cy="2520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pt-BR" cap="none" dirty="0" smtClean="0">
                <a:solidFill>
                  <a:schemeClr val="bg1"/>
                </a:solidFill>
                <a:latin typeface="Century Gothic" pitchFamily="34" charset="0"/>
              </a:rPr>
              <a:t>Vídeo: tamanhos estelares</a:t>
            </a:r>
            <a:endParaRPr lang="pt-BR" cap="none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35496" y="6544005"/>
            <a:ext cx="4499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André Luiz da Silva/CDA/CDCC/USP/</a:t>
            </a:r>
            <a:endParaRPr lang="pt-BR" sz="1200" dirty="0"/>
          </a:p>
        </p:txBody>
      </p:sp>
      <p:grpSp>
        <p:nvGrpSpPr>
          <p:cNvPr id="30" name="Grupo 29"/>
          <p:cNvGrpSpPr>
            <a:grpSpLocks noChangeAspect="1"/>
          </p:cNvGrpSpPr>
          <p:nvPr/>
        </p:nvGrpSpPr>
        <p:grpSpPr>
          <a:xfrm>
            <a:off x="2067643" y="754276"/>
            <a:ext cx="5292000" cy="5292000"/>
            <a:chOff x="2454172" y="2587564"/>
            <a:chExt cx="1476000" cy="1476000"/>
          </a:xfrm>
        </p:grpSpPr>
        <p:sp>
          <p:nvSpPr>
            <p:cNvPr id="31" name="Elipse 30"/>
            <p:cNvSpPr>
              <a:spLocks noChangeAspect="1"/>
            </p:cNvSpPr>
            <p:nvPr/>
          </p:nvSpPr>
          <p:spPr bwMode="auto">
            <a:xfrm>
              <a:off x="2454172" y="2587564"/>
              <a:ext cx="1476000" cy="1476000"/>
            </a:xfrm>
            <a:prstGeom prst="ellipse">
              <a:avLst/>
            </a:prstGeom>
            <a:gradFill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57000">
                  <a:srgbClr val="FFC000"/>
                </a:gs>
                <a:gs pos="92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Elipse 36"/>
            <p:cNvSpPr>
              <a:spLocks noChangeAspect="1"/>
            </p:cNvSpPr>
            <p:nvPr/>
          </p:nvSpPr>
          <p:spPr bwMode="auto">
            <a:xfrm>
              <a:off x="2739306" y="2873371"/>
              <a:ext cx="900000" cy="900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100000">
                  <a:srgbClr val="FFC000"/>
                </a:gs>
                <a:gs pos="47000">
                  <a:srgbClr val="F4EE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7779264" y="3020011"/>
            <a:ext cx="339845" cy="306328"/>
            <a:chOff x="7236296" y="1412776"/>
            <a:chExt cx="339845" cy="306328"/>
          </a:xfrm>
        </p:grpSpPr>
        <p:grpSp>
          <p:nvGrpSpPr>
            <p:cNvPr id="19" name="Grupo 18"/>
            <p:cNvGrpSpPr/>
            <p:nvPr/>
          </p:nvGrpSpPr>
          <p:grpSpPr>
            <a:xfrm>
              <a:off x="7236296" y="1412776"/>
              <a:ext cx="335219" cy="306328"/>
              <a:chOff x="4647044" y="3356992"/>
              <a:chExt cx="335219" cy="306328"/>
            </a:xfrm>
          </p:grpSpPr>
          <p:sp>
            <p:nvSpPr>
              <p:cNvPr id="16" name="Elipse 15"/>
              <p:cNvSpPr/>
              <p:nvPr/>
            </p:nvSpPr>
            <p:spPr bwMode="auto">
              <a:xfrm>
                <a:off x="4647044" y="3356992"/>
                <a:ext cx="335219" cy="306328"/>
              </a:xfrm>
              <a:prstGeom prst="ellipse">
                <a:avLst/>
              </a:prstGeom>
              <a:gradFill>
                <a:gsLst>
                  <a:gs pos="7000">
                    <a:srgbClr val="FBE4AE"/>
                  </a:gs>
                  <a:gs pos="36000">
                    <a:srgbClr val="FFFFCC"/>
                  </a:gs>
                  <a:gs pos="23000">
                    <a:srgbClr val="FFFFCC"/>
                  </a:gs>
                  <a:gs pos="63000">
                    <a:srgbClr val="FBE4AE"/>
                  </a:gs>
                  <a:gs pos="67000">
                    <a:srgbClr val="BD922A"/>
                  </a:gs>
                  <a:gs pos="70000">
                    <a:srgbClr val="835E17"/>
                  </a:gs>
                  <a:gs pos="25000">
                    <a:srgbClr val="A28949"/>
                  </a:gs>
                  <a:gs pos="85000">
                    <a:srgbClr val="FAE3B7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Elipse 17"/>
              <p:cNvSpPr/>
              <p:nvPr/>
            </p:nvSpPr>
            <p:spPr bwMode="auto">
              <a:xfrm>
                <a:off x="4704627" y="3556640"/>
                <a:ext cx="63363" cy="4571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4" name="Corda 43"/>
            <p:cNvSpPr/>
            <p:nvPr/>
          </p:nvSpPr>
          <p:spPr bwMode="auto">
            <a:xfrm rot="10800000">
              <a:off x="7237861" y="1412776"/>
              <a:ext cx="338280" cy="306328"/>
            </a:xfrm>
            <a:prstGeom prst="chord">
              <a:avLst>
                <a:gd name="adj1" fmla="val 5329930"/>
                <a:gd name="adj2" fmla="val 16236989"/>
              </a:avLst>
            </a:prstGeom>
            <a:solidFill>
              <a:schemeClr val="tx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776602" y="370940"/>
            <a:ext cx="1476000" cy="1476000"/>
            <a:chOff x="2402918" y="2521530"/>
            <a:chExt cx="1476000" cy="1476000"/>
          </a:xfrm>
        </p:grpSpPr>
        <p:sp>
          <p:nvSpPr>
            <p:cNvPr id="48" name="Elipse 47"/>
            <p:cNvSpPr>
              <a:spLocks noChangeAspect="1"/>
            </p:cNvSpPr>
            <p:nvPr/>
          </p:nvSpPr>
          <p:spPr bwMode="auto">
            <a:xfrm>
              <a:off x="2402918" y="2521530"/>
              <a:ext cx="1476000" cy="1476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43000">
                  <a:srgbClr val="C00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Elipse 48"/>
            <p:cNvSpPr>
              <a:spLocks noChangeAspect="1"/>
            </p:cNvSpPr>
            <p:nvPr/>
          </p:nvSpPr>
          <p:spPr bwMode="auto">
            <a:xfrm>
              <a:off x="2815276" y="2933830"/>
              <a:ext cx="648000" cy="648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99000">
                  <a:srgbClr val="C00000">
                    <a:lumMod val="91000"/>
                    <a:lumOff val="9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251520" y="1712360"/>
            <a:ext cx="271855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</a:t>
            </a:r>
          </a:p>
          <a:p>
            <a:pPr defTabSz="762000">
              <a:defRPr/>
            </a:pPr>
            <a:r>
              <a:rPr lang="pt-BR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Barnard</a:t>
            </a: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0,2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1" name="Rectangle 34"/>
          <p:cNvSpPr>
            <a:spLocks noChangeArrowheads="1"/>
          </p:cNvSpPr>
          <p:nvPr/>
        </p:nvSpPr>
        <p:spPr bwMode="auto">
          <a:xfrm>
            <a:off x="6677980" y="3418344"/>
            <a:ext cx="271855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Júpiter: 0,1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63" name="Grupo 62"/>
          <p:cNvGrpSpPr/>
          <p:nvPr/>
        </p:nvGrpSpPr>
        <p:grpSpPr>
          <a:xfrm>
            <a:off x="7419133" y="5620536"/>
            <a:ext cx="180000" cy="180000"/>
            <a:chOff x="2722538" y="2833796"/>
            <a:chExt cx="180000" cy="180000"/>
          </a:xfrm>
        </p:grpSpPr>
        <p:sp>
          <p:nvSpPr>
            <p:cNvPr id="64" name="Elipse 63"/>
            <p:cNvSpPr>
              <a:spLocks noChangeAspect="1"/>
            </p:cNvSpPr>
            <p:nvPr/>
          </p:nvSpPr>
          <p:spPr bwMode="auto">
            <a:xfrm>
              <a:off x="2722538" y="2833796"/>
              <a:ext cx="180000" cy="180000"/>
            </a:xfrm>
            <a:prstGeom prst="ellipse">
              <a:avLst/>
            </a:prstGeom>
            <a:gradFill>
              <a:gsLst>
                <a:gs pos="0">
                  <a:srgbClr val="0070C0">
                    <a:alpha val="0"/>
                  </a:srgbClr>
                </a:gs>
                <a:gs pos="2000">
                  <a:schemeClr val="accent6">
                    <a:lumMod val="40000"/>
                    <a:lumOff val="60000"/>
                  </a:schemeClr>
                </a:gs>
                <a:gs pos="69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Elipse 64"/>
            <p:cNvSpPr>
              <a:spLocks noChangeAspect="1"/>
            </p:cNvSpPr>
            <p:nvPr/>
          </p:nvSpPr>
          <p:spPr bwMode="auto">
            <a:xfrm>
              <a:off x="2793413" y="2906748"/>
              <a:ext cx="36000" cy="36000"/>
            </a:xfrm>
            <a:prstGeom prst="ellipse">
              <a:avLst/>
            </a:prstGeom>
            <a:gradFill>
              <a:gsLst>
                <a:gs pos="17000">
                  <a:schemeClr val="bg1"/>
                </a:gs>
                <a:gs pos="95000">
                  <a:schemeClr val="accent6">
                    <a:lumMod val="40000"/>
                    <a:lumOff val="6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6" name="Rectangle 34"/>
          <p:cNvSpPr>
            <a:spLocks noChangeArrowheads="1"/>
          </p:cNvSpPr>
          <p:nvPr/>
        </p:nvSpPr>
        <p:spPr bwMode="auto">
          <a:xfrm>
            <a:off x="6173924" y="5836560"/>
            <a:ext cx="271855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Sirius B: 0,01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1120812" y="4078701"/>
            <a:ext cx="1404000" cy="1404000"/>
            <a:chOff x="2267666" y="2349821"/>
            <a:chExt cx="1404000" cy="1404000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267666" y="2349821"/>
              <a:ext cx="1404000" cy="1404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26000">
                  <a:srgbClr val="C00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Elipse 33"/>
            <p:cNvSpPr>
              <a:spLocks noChangeAspect="1"/>
            </p:cNvSpPr>
            <p:nvPr/>
          </p:nvSpPr>
          <p:spPr bwMode="auto">
            <a:xfrm>
              <a:off x="2733495" y="2822138"/>
              <a:ext cx="468000" cy="468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rgbClr val="C00000">
                    <a:lumMod val="91000"/>
                    <a:lumOff val="9000"/>
                  </a:srgbClr>
                </a:gs>
                <a:gs pos="100000">
                  <a:srgbClr val="C00000">
                    <a:lumMod val="91000"/>
                    <a:lumOff val="9000"/>
                    <a:alpha val="59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67544" y="5157192"/>
            <a:ext cx="271855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Próxima </a:t>
            </a:r>
          </a:p>
          <a:p>
            <a:pPr defTabSz="762000">
              <a:defRPr/>
            </a:pPr>
            <a:r>
              <a:rPr lang="pt-BR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Centauri</a:t>
            </a: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0,15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Espaço Reservado para Número de Slid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952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0" grpId="0"/>
      <p:bldP spid="51" grpId="0"/>
      <p:bldP spid="66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1752600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Algumas propriedades: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endParaRPr lang="pt-BR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bg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Distâncias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Brilhos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Cores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Tamanhos</a:t>
            </a:r>
          </a:p>
          <a:p>
            <a:pPr lvl="1" algn="l">
              <a:buClr>
                <a:schemeClr val="accent1"/>
              </a:buClr>
              <a:tabLst>
                <a:tab pos="444500" algn="l"/>
              </a:tabLst>
            </a:pP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40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11"/>
          <p:cNvSpPr>
            <a:spLocks noChangeAspect="1" noChangeArrowheads="1"/>
          </p:cNvSpPr>
          <p:nvPr/>
        </p:nvSpPr>
        <p:spPr bwMode="auto">
          <a:xfrm>
            <a:off x="-1882449" y="-171400"/>
            <a:ext cx="7074850" cy="72360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gradFill>
            <a:gsLst>
              <a:gs pos="0">
                <a:srgbClr val="FFC000"/>
              </a:gs>
              <a:gs pos="24000">
                <a:schemeClr val="tx1">
                  <a:alpha val="0"/>
                </a:schemeClr>
              </a:gs>
            </a:gsLst>
            <a:lin ang="10800000" scaled="1"/>
          </a:gradFill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" name="AutoShape 11"/>
          <p:cNvSpPr>
            <a:spLocks noChangeAspect="1" noChangeArrowheads="1"/>
          </p:cNvSpPr>
          <p:nvPr/>
        </p:nvSpPr>
        <p:spPr bwMode="auto">
          <a:xfrm>
            <a:off x="-3356513" y="-1251520"/>
            <a:ext cx="9296665" cy="94068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gradFill>
            <a:gsLst>
              <a:gs pos="0">
                <a:srgbClr val="FFC000"/>
              </a:gs>
              <a:gs pos="20000">
                <a:schemeClr val="tx1">
                  <a:alpha val="0"/>
                </a:schemeClr>
              </a:gs>
            </a:gsLst>
            <a:lin ang="10800000" scaled="1"/>
          </a:gradFill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25" name="AutoShape 11"/>
          <p:cNvSpPr>
            <a:spLocks noChangeArrowheads="1"/>
          </p:cNvSpPr>
          <p:nvPr/>
        </p:nvSpPr>
        <p:spPr bwMode="auto">
          <a:xfrm>
            <a:off x="-733127" y="732491"/>
            <a:ext cx="5314950" cy="54276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gradFill>
            <a:gsLst>
              <a:gs pos="0">
                <a:srgbClr val="FFC000"/>
              </a:gs>
              <a:gs pos="25000">
                <a:schemeClr val="tx1">
                  <a:alpha val="0"/>
                </a:schemeClr>
              </a:gs>
            </a:gsLst>
            <a:lin ang="10800000" scaled="1"/>
          </a:gradFill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AutoShape 11"/>
          <p:cNvSpPr>
            <a:spLocks noChangeAspect="1" noChangeArrowheads="1"/>
          </p:cNvSpPr>
          <p:nvPr/>
        </p:nvSpPr>
        <p:spPr bwMode="auto">
          <a:xfrm>
            <a:off x="-4500264" y="-2236967"/>
            <a:ext cx="11232504" cy="11354599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gradFill>
            <a:gsLst>
              <a:gs pos="0">
                <a:srgbClr val="FFC000"/>
              </a:gs>
              <a:gs pos="19000">
                <a:schemeClr val="tx1">
                  <a:alpha val="0"/>
                </a:schemeClr>
              </a:gs>
            </a:gsLst>
            <a:lin ang="10800000" scaled="1"/>
          </a:gradFill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24" name="AutoShape 10"/>
          <p:cNvSpPr>
            <a:spLocks noChangeArrowheads="1"/>
          </p:cNvSpPr>
          <p:nvPr/>
        </p:nvSpPr>
        <p:spPr bwMode="auto">
          <a:xfrm>
            <a:off x="2039257" y="2288902"/>
            <a:ext cx="1971669" cy="237628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1 w 10800"/>
              <a:gd name="connsiteY0" fmla="*/ 44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125"/>
              <a:gd name="connsiteX1" fmla="*/ 10800 w 10800"/>
              <a:gd name="connsiteY1" fmla="*/ 5691 h 12125"/>
              <a:gd name="connsiteX2" fmla="*/ 8739 w 10800"/>
              <a:gd name="connsiteY2" fmla="*/ 12035 h 12125"/>
              <a:gd name="connsiteX3" fmla="*/ 0 w 10800"/>
              <a:gd name="connsiteY3" fmla="*/ 5691 h 12125"/>
              <a:gd name="connsiteX4" fmla="*/ 9179 w 10800"/>
              <a:gd name="connsiteY4" fmla="*/ 0 h 12125"/>
              <a:gd name="connsiteX0" fmla="*/ 9171 w 10800"/>
              <a:gd name="connsiteY0" fmla="*/ 44 h 12125"/>
              <a:gd name="connsiteX1" fmla="*/ 10800 w 10800"/>
              <a:gd name="connsiteY1" fmla="*/ 5691 h 12125"/>
              <a:gd name="connsiteX2" fmla="*/ 8621 w 10800"/>
              <a:gd name="connsiteY2" fmla="*/ 12125 h 12125"/>
              <a:gd name="connsiteX0" fmla="*/ 9179 w 10800"/>
              <a:gd name="connsiteY0" fmla="*/ 0 h 12915"/>
              <a:gd name="connsiteX1" fmla="*/ 10800 w 10800"/>
              <a:gd name="connsiteY1" fmla="*/ 5691 h 12915"/>
              <a:gd name="connsiteX2" fmla="*/ 8739 w 10800"/>
              <a:gd name="connsiteY2" fmla="*/ 12035 h 12915"/>
              <a:gd name="connsiteX3" fmla="*/ 0 w 10800"/>
              <a:gd name="connsiteY3" fmla="*/ 5691 h 12915"/>
              <a:gd name="connsiteX4" fmla="*/ 9179 w 10800"/>
              <a:gd name="connsiteY4" fmla="*/ 0 h 12915"/>
              <a:gd name="connsiteX0" fmla="*/ 9171 w 10800"/>
              <a:gd name="connsiteY0" fmla="*/ 44 h 12915"/>
              <a:gd name="connsiteX1" fmla="*/ 10800 w 10800"/>
              <a:gd name="connsiteY1" fmla="*/ 5691 h 12915"/>
              <a:gd name="connsiteX2" fmla="*/ 8621 w 10800"/>
              <a:gd name="connsiteY2" fmla="*/ 12915 h 12915"/>
              <a:gd name="connsiteX0" fmla="*/ 9179 w 10800"/>
              <a:gd name="connsiteY0" fmla="*/ 517 h 13432"/>
              <a:gd name="connsiteX1" fmla="*/ 10800 w 10800"/>
              <a:gd name="connsiteY1" fmla="*/ 6208 h 13432"/>
              <a:gd name="connsiteX2" fmla="*/ 8739 w 10800"/>
              <a:gd name="connsiteY2" fmla="*/ 12552 h 13432"/>
              <a:gd name="connsiteX3" fmla="*/ 0 w 10800"/>
              <a:gd name="connsiteY3" fmla="*/ 6208 h 13432"/>
              <a:gd name="connsiteX4" fmla="*/ 9179 w 10800"/>
              <a:gd name="connsiteY4" fmla="*/ 517 h 13432"/>
              <a:gd name="connsiteX0" fmla="*/ 9024 w 10800"/>
              <a:gd name="connsiteY0" fmla="*/ 0 h 13432"/>
              <a:gd name="connsiteX1" fmla="*/ 10800 w 10800"/>
              <a:gd name="connsiteY1" fmla="*/ 6208 h 13432"/>
              <a:gd name="connsiteX2" fmla="*/ 8621 w 10800"/>
              <a:gd name="connsiteY2" fmla="*/ 13432 h 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0" h="13432" stroke="0">
                <a:moveTo>
                  <a:pt x="9179" y="517"/>
                </a:moveTo>
                <a:cubicBezTo>
                  <a:pt x="10238" y="2226"/>
                  <a:pt x="10800" y="4197"/>
                  <a:pt x="10800" y="6208"/>
                </a:cubicBezTo>
                <a:cubicBezTo>
                  <a:pt x="10800" y="8487"/>
                  <a:pt x="10078" y="10708"/>
                  <a:pt x="8739" y="12552"/>
                </a:cubicBezTo>
                <a:lnTo>
                  <a:pt x="0" y="6208"/>
                </a:lnTo>
                <a:lnTo>
                  <a:pt x="9179" y="517"/>
                </a:lnTo>
                <a:close/>
              </a:path>
              <a:path w="10800" h="13432" fill="none">
                <a:moveTo>
                  <a:pt x="9024" y="0"/>
                </a:moveTo>
                <a:cubicBezTo>
                  <a:pt x="10083" y="1709"/>
                  <a:pt x="10800" y="4197"/>
                  <a:pt x="10800" y="6208"/>
                </a:cubicBezTo>
                <a:cubicBezTo>
                  <a:pt x="10800" y="8487"/>
                  <a:pt x="9960" y="11588"/>
                  <a:pt x="8621" y="13432"/>
                </a:cubicBezTo>
              </a:path>
            </a:pathLst>
          </a:custGeom>
          <a:gradFill>
            <a:gsLst>
              <a:gs pos="0">
                <a:srgbClr val="FFC000"/>
              </a:gs>
              <a:gs pos="35000">
                <a:schemeClr val="tx1">
                  <a:alpha val="0"/>
                </a:schemeClr>
              </a:gs>
            </a:gsLst>
            <a:lin ang="10800000" scaled="1"/>
          </a:gradFill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" name="Subtítulo 3"/>
          <p:cNvSpPr txBox="1">
            <a:spLocks noChangeAspect="1"/>
          </p:cNvSpPr>
          <p:nvPr/>
        </p:nvSpPr>
        <p:spPr bwMode="auto">
          <a:xfrm rot="13500000">
            <a:off x="841510" y="2290798"/>
            <a:ext cx="2255291" cy="2255291"/>
          </a:xfrm>
          <a:prstGeom prst="rect">
            <a:avLst/>
          </a:prstGeom>
          <a:gradFill flip="none" rotWithShape="1">
            <a:gsLst>
              <a:gs pos="7000">
                <a:schemeClr val="bg1">
                  <a:alpha val="79000"/>
                </a:schemeClr>
              </a:gs>
              <a:gs pos="32000">
                <a:srgbClr val="FFC000">
                  <a:alpha val="87000"/>
                </a:srgbClr>
              </a:gs>
              <a:gs pos="100000">
                <a:schemeClr val="tx1">
                  <a:alpha val="44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579" y="68322"/>
            <a:ext cx="8964488" cy="771623"/>
          </a:xfrm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ano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-luz</a:t>
            </a:r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523566" y="1923116"/>
            <a:ext cx="3017837" cy="30718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gradFill flip="none" rotWithShape="1">
            <a:gsLst>
              <a:gs pos="0">
                <a:srgbClr val="FFC000"/>
              </a:gs>
              <a:gs pos="33000">
                <a:schemeClr val="tx1">
                  <a:alpha val="0"/>
                </a:schemeClr>
              </a:gs>
            </a:gsLst>
            <a:lin ang="10800000" scaled="1"/>
            <a:tileRect/>
          </a:gradFill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805450" y="2292523"/>
            <a:ext cx="2311400" cy="23606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gradFill>
            <a:gsLst>
              <a:gs pos="0">
                <a:srgbClr val="FFC000"/>
              </a:gs>
              <a:gs pos="29000">
                <a:schemeClr val="tx1">
                  <a:alpha val="0"/>
                </a:schemeClr>
              </a:gs>
            </a:gsLst>
            <a:lin ang="10800000" scaled="1"/>
          </a:gradFill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3" name="AutoShape 9"/>
          <p:cNvSpPr>
            <a:spLocks noChangeArrowheads="1"/>
          </p:cNvSpPr>
          <p:nvPr/>
        </p:nvSpPr>
        <p:spPr bwMode="auto">
          <a:xfrm>
            <a:off x="1043608" y="2599995"/>
            <a:ext cx="1682750" cy="1720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gradFill>
            <a:gsLst>
              <a:gs pos="2000">
                <a:srgbClr val="FFC000">
                  <a:alpha val="71000"/>
                </a:srgbClr>
              </a:gs>
              <a:gs pos="16000">
                <a:schemeClr val="bg1">
                  <a:alpha val="0"/>
                  <a:lumMod val="86000"/>
                </a:schemeClr>
              </a:gs>
            </a:gsLst>
            <a:lin ang="10800000" scaled="1"/>
          </a:gradFill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30" name="Text Box 14"/>
          <p:cNvSpPr txBox="1">
            <a:spLocks noChangeAspect="1" noChangeArrowheads="1"/>
          </p:cNvSpPr>
          <p:nvPr/>
        </p:nvSpPr>
        <p:spPr bwMode="auto">
          <a:xfrm flipH="1">
            <a:off x="2286000" y="2263775"/>
            <a:ext cx="1072658" cy="525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Ondas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luminosas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  <p:sp>
        <p:nvSpPr>
          <p:cNvPr id="32" name="Espaço Reservado para Número de Slide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  <p:grpSp>
        <p:nvGrpSpPr>
          <p:cNvPr id="33" name="Group 3"/>
          <p:cNvGrpSpPr>
            <a:grpSpLocks/>
          </p:cNvGrpSpPr>
          <p:nvPr/>
        </p:nvGrpSpPr>
        <p:grpSpPr bwMode="auto">
          <a:xfrm>
            <a:off x="1590675" y="2804393"/>
            <a:ext cx="758825" cy="2136775"/>
            <a:chOff x="1002" y="1689"/>
            <a:chExt cx="478" cy="1346"/>
          </a:xfrm>
        </p:grpSpPr>
        <p:sp>
          <p:nvSpPr>
            <p:cNvPr id="34" name="AutoShape 4"/>
            <p:cNvSpPr>
              <a:spLocks noChangeArrowheads="1"/>
            </p:cNvSpPr>
            <p:nvPr/>
          </p:nvSpPr>
          <p:spPr bwMode="auto">
            <a:xfrm flipH="1">
              <a:off x="1033" y="2321"/>
              <a:ext cx="448" cy="715"/>
            </a:xfrm>
            <a:prstGeom prst="can">
              <a:avLst>
                <a:gd name="adj" fmla="val 39900"/>
              </a:avLst>
            </a:prstGeom>
            <a:gradFill flip="none" rotWithShape="1">
              <a:gsLst>
                <a:gs pos="23000">
                  <a:schemeClr val="accent1">
                    <a:lumMod val="5000"/>
                    <a:lumOff val="9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 w="126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35" name="Freeform 5"/>
            <p:cNvSpPr>
              <a:spLocks noChangeArrowheads="1"/>
            </p:cNvSpPr>
            <p:nvPr/>
          </p:nvSpPr>
          <p:spPr bwMode="auto">
            <a:xfrm flipH="1">
              <a:off x="1002" y="1689"/>
              <a:ext cx="473" cy="760"/>
            </a:xfrm>
            <a:custGeom>
              <a:avLst/>
              <a:gdLst>
                <a:gd name="T0" fmla="*/ 208 w 744"/>
                <a:gd name="T1" fmla="*/ 1136 h 1200"/>
                <a:gd name="T2" fmla="*/ 16 w 744"/>
                <a:gd name="T3" fmla="*/ 752 h 1200"/>
                <a:gd name="T4" fmla="*/ 304 w 744"/>
                <a:gd name="T5" fmla="*/ 464 h 1200"/>
                <a:gd name="T6" fmla="*/ 448 w 744"/>
                <a:gd name="T7" fmla="*/ 32 h 1200"/>
                <a:gd name="T8" fmla="*/ 736 w 744"/>
                <a:gd name="T9" fmla="*/ 656 h 1200"/>
                <a:gd name="T10" fmla="*/ 496 w 744"/>
                <a:gd name="T11" fmla="*/ 1088 h 1200"/>
                <a:gd name="T12" fmla="*/ 448 w 744"/>
                <a:gd name="T13" fmla="*/ 1184 h 1200"/>
                <a:gd name="T14" fmla="*/ 208 w 744"/>
                <a:gd name="T15" fmla="*/ 1184 h 1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4"/>
                <a:gd name="T25" fmla="*/ 0 h 1200"/>
                <a:gd name="T26" fmla="*/ 744 w 744"/>
                <a:gd name="T27" fmla="*/ 1200 h 1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4" h="1200">
                  <a:moveTo>
                    <a:pt x="208" y="1136"/>
                  </a:moveTo>
                  <a:cubicBezTo>
                    <a:pt x="104" y="1000"/>
                    <a:pt x="0" y="864"/>
                    <a:pt x="16" y="752"/>
                  </a:cubicBezTo>
                  <a:cubicBezTo>
                    <a:pt x="32" y="640"/>
                    <a:pt x="232" y="584"/>
                    <a:pt x="304" y="464"/>
                  </a:cubicBezTo>
                  <a:cubicBezTo>
                    <a:pt x="376" y="344"/>
                    <a:pt x="376" y="0"/>
                    <a:pt x="448" y="32"/>
                  </a:cubicBezTo>
                  <a:cubicBezTo>
                    <a:pt x="520" y="64"/>
                    <a:pt x="728" y="480"/>
                    <a:pt x="736" y="656"/>
                  </a:cubicBezTo>
                  <a:cubicBezTo>
                    <a:pt x="744" y="832"/>
                    <a:pt x="544" y="1000"/>
                    <a:pt x="496" y="1088"/>
                  </a:cubicBezTo>
                  <a:cubicBezTo>
                    <a:pt x="448" y="1176"/>
                    <a:pt x="496" y="1168"/>
                    <a:pt x="448" y="1184"/>
                  </a:cubicBezTo>
                  <a:cubicBezTo>
                    <a:pt x="400" y="1200"/>
                    <a:pt x="304" y="1192"/>
                    <a:pt x="208" y="1184"/>
                  </a:cubicBezTo>
                </a:path>
              </a:pathLst>
            </a:custGeom>
            <a:gradFill flip="none" rotWithShape="1">
              <a:gsLst>
                <a:gs pos="89000">
                  <a:srgbClr val="C00000">
                    <a:alpha val="5000"/>
                  </a:srgbClr>
                </a:gs>
                <a:gs pos="76000">
                  <a:srgbClr val="FF3300">
                    <a:alpha val="75000"/>
                  </a:srgbClr>
                </a:gs>
                <a:gs pos="57000">
                  <a:srgbClr val="EA8D04"/>
                </a:gs>
                <a:gs pos="19000">
                  <a:srgbClr val="FFFF00"/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126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9220" name="Line 6"/>
          <p:cNvSpPr>
            <a:spLocks noChangeShapeType="1"/>
          </p:cNvSpPr>
          <p:nvPr/>
        </p:nvSpPr>
        <p:spPr bwMode="auto">
          <a:xfrm flipH="1">
            <a:off x="2644775" y="3460750"/>
            <a:ext cx="5087938" cy="1588"/>
          </a:xfrm>
          <a:prstGeom prst="line">
            <a:avLst/>
          </a:prstGeom>
          <a:noFill/>
          <a:ln w="3816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1302836" y="2813135"/>
            <a:ext cx="1324948" cy="1324948"/>
            <a:chOff x="1337472" y="2822829"/>
            <a:chExt cx="1324948" cy="1324948"/>
          </a:xfrm>
        </p:grpSpPr>
        <p:grpSp>
          <p:nvGrpSpPr>
            <p:cNvPr id="26" name="Grupo 25"/>
            <p:cNvGrpSpPr/>
            <p:nvPr/>
          </p:nvGrpSpPr>
          <p:grpSpPr>
            <a:xfrm>
              <a:off x="1337472" y="2822829"/>
              <a:ext cx="1324948" cy="1324948"/>
              <a:chOff x="3907580" y="2799602"/>
              <a:chExt cx="1324948" cy="1324948"/>
            </a:xfrm>
          </p:grpSpPr>
          <p:sp>
            <p:nvSpPr>
              <p:cNvPr id="7178" name="Oval 12"/>
              <p:cNvSpPr>
                <a:spLocks noChangeArrowheads="1"/>
              </p:cNvSpPr>
              <p:nvPr/>
            </p:nvSpPr>
            <p:spPr bwMode="auto">
              <a:xfrm flipH="1">
                <a:off x="4419430" y="3309938"/>
                <a:ext cx="301625" cy="301625"/>
              </a:xfrm>
              <a:prstGeom prst="ellipse">
                <a:avLst/>
              </a:prstGeom>
              <a:gradFill>
                <a:gsLst>
                  <a:gs pos="0">
                    <a:srgbClr val="FFFF00"/>
                  </a:gs>
                  <a:gs pos="97000">
                    <a:srgbClr val="FFFF00"/>
                  </a:gs>
                  <a:gs pos="41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6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24" name="Subtítulo 3"/>
              <p:cNvSpPr txBox="1">
                <a:spLocks noChangeAspect="1"/>
              </p:cNvSpPr>
              <p:nvPr/>
            </p:nvSpPr>
            <p:spPr bwMode="auto">
              <a:xfrm rot="18900000">
                <a:off x="3907580" y="2799602"/>
                <a:ext cx="1324948" cy="1324948"/>
              </a:xfrm>
              <a:prstGeom prst="rect">
                <a:avLst/>
              </a:prstGeom>
              <a:gradFill flip="none" rotWithShape="1">
                <a:gsLst>
                  <a:gs pos="12000">
                    <a:schemeClr val="bg1"/>
                  </a:gs>
                  <a:gs pos="75000">
                    <a:srgbClr val="FDE65D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8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>
                  <a:ln w="34925">
                    <a:gradFill flip="none" rotWithShape="1">
                      <a:gsLst>
                        <a:gs pos="0">
                          <a:srgbClr val="F67526"/>
                        </a:gs>
                        <a:gs pos="50000">
                          <a:srgbClr val="F67526">
                            <a:alpha val="41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ln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7179" name="Text Box 13"/>
            <p:cNvSpPr txBox="1">
              <a:spLocks noChangeArrowheads="1"/>
            </p:cNvSpPr>
            <p:nvPr/>
          </p:nvSpPr>
          <p:spPr bwMode="auto">
            <a:xfrm flipH="1">
              <a:off x="1633298" y="3519488"/>
              <a:ext cx="750887" cy="341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Clr>
                  <a:srgbClr val="FFFF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dirty="0" err="1">
                  <a:solidFill>
                    <a:schemeClr val="accent5">
                      <a:lumMod val="50000"/>
                    </a:schemeClr>
                  </a:solidFill>
                  <a:latin typeface="Century Gothic" pitchFamily="34" charset="0"/>
                  <a:cs typeface="MS Shell Dlg" charset="0"/>
                </a:rPr>
                <a:t>Fóton</a:t>
              </a:r>
              <a:endParaRPr lang="en-GB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MS Shell Dlg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408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51181 -0.00208 " pathEditMode="relative" rAng="0" ptsTypes="AA">
                                      <p:cBhvr>
                                        <p:cTn id="11" dur="8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0" y="-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9225" grpId="0" animBg="1"/>
      <p:bldP spid="9225" grpId="1" animBg="1"/>
      <p:bldP spid="29" grpId="0" animBg="1"/>
      <p:bldP spid="29" grpId="1" animBg="1"/>
      <p:bldP spid="9224" grpId="0" animBg="1"/>
      <p:bldP spid="9224" grpId="1" animBg="1"/>
      <p:bldP spid="9221" grpId="0" animBg="1"/>
      <p:bldP spid="9221" grpId="1" animBg="1"/>
      <p:bldP spid="9222" grpId="0" animBg="1"/>
      <p:bldP spid="9222" grpId="1" animBg="1"/>
      <p:bldP spid="9223" grpId="0" animBg="1"/>
      <p:bldP spid="9223" grpId="1" animBg="1"/>
      <p:bldP spid="9230" grpId="0"/>
      <p:bldP spid="9230" grpId="1"/>
      <p:bldP spid="92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ubtítulo 3"/>
          <p:cNvSpPr txBox="1">
            <a:spLocks noChangeAspect="1"/>
          </p:cNvSpPr>
          <p:nvPr/>
        </p:nvSpPr>
        <p:spPr bwMode="auto">
          <a:xfrm rot="13500000">
            <a:off x="841510" y="2290798"/>
            <a:ext cx="2255291" cy="2255291"/>
          </a:xfrm>
          <a:prstGeom prst="rect">
            <a:avLst/>
          </a:prstGeom>
          <a:gradFill flip="none" rotWithShape="1">
            <a:gsLst>
              <a:gs pos="7000">
                <a:schemeClr val="bg1">
                  <a:alpha val="79000"/>
                </a:schemeClr>
              </a:gs>
              <a:gs pos="32000">
                <a:srgbClr val="FFC000">
                  <a:alpha val="87000"/>
                </a:srgbClr>
              </a:gs>
              <a:gs pos="100000">
                <a:schemeClr val="tx1">
                  <a:alpha val="44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579" y="68322"/>
            <a:ext cx="8964488" cy="771623"/>
          </a:xfrm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ano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-luz</a:t>
            </a:r>
          </a:p>
        </p:txBody>
      </p:sp>
      <p:sp>
        <p:nvSpPr>
          <p:cNvPr id="9220" name="Line 6"/>
          <p:cNvSpPr>
            <a:spLocks noChangeShapeType="1"/>
          </p:cNvSpPr>
          <p:nvPr/>
        </p:nvSpPr>
        <p:spPr bwMode="auto">
          <a:xfrm flipH="1">
            <a:off x="2644775" y="3460750"/>
            <a:ext cx="5087938" cy="1588"/>
          </a:xfrm>
          <a:prstGeom prst="line">
            <a:avLst/>
          </a:prstGeom>
          <a:noFill/>
          <a:ln w="3816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 flipH="1">
            <a:off x="6854304" y="3295650"/>
            <a:ext cx="603250" cy="32292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 flipH="1">
            <a:off x="6939121" y="3295650"/>
            <a:ext cx="297175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00"/>
                </a:solidFill>
                <a:latin typeface="Century Gothic" pitchFamily="34" charset="0"/>
                <a:cs typeface="MS Shell Dlg" charset="0"/>
              </a:rPr>
              <a:t>c</a:t>
            </a:r>
          </a:p>
        </p:txBody>
      </p:sp>
      <p:sp>
        <p:nvSpPr>
          <p:cNvPr id="2" name="Text Box 17"/>
          <p:cNvSpPr txBox="1">
            <a:spLocks noChangeArrowheads="1"/>
          </p:cNvSpPr>
          <p:nvPr/>
        </p:nvSpPr>
        <p:spPr bwMode="auto">
          <a:xfrm flipH="1">
            <a:off x="6775711" y="2819978"/>
            <a:ext cx="166739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300.000 km/s</a:t>
            </a:r>
            <a:endParaRPr lang="en-GB" dirty="0">
              <a:solidFill>
                <a:schemeClr val="bg1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  <p:sp>
        <p:nvSpPr>
          <p:cNvPr id="7185" name="Text Box 19"/>
          <p:cNvSpPr txBox="1">
            <a:spLocks noChangeArrowheads="1"/>
          </p:cNvSpPr>
          <p:nvPr/>
        </p:nvSpPr>
        <p:spPr bwMode="auto">
          <a:xfrm flipH="1">
            <a:off x="323528" y="5067128"/>
            <a:ext cx="845249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dirty="0" err="1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Distância</a:t>
            </a:r>
            <a:r>
              <a:rPr lang="en-GB" sz="24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2400" b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percorrida</a:t>
            </a:r>
            <a:r>
              <a:rPr lang="en-GB" sz="24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pela luz </a:t>
            </a:r>
            <a:r>
              <a:rPr lang="en-GB" sz="24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durante</a:t>
            </a:r>
            <a:r>
              <a:rPr lang="en-GB" sz="24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1 </a:t>
            </a:r>
            <a:r>
              <a:rPr lang="en-GB" sz="2400" b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</a:t>
            </a:r>
            <a:r>
              <a:rPr lang="en-GB" sz="24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: um </a:t>
            </a:r>
            <a:r>
              <a:rPr lang="en-GB" sz="2400" b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</a:t>
            </a:r>
            <a:r>
              <a:rPr lang="en-GB" sz="24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-luz </a:t>
            </a:r>
            <a:endParaRPr lang="en-GB" sz="24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7187" name="Text Box 21"/>
          <p:cNvSpPr txBox="1">
            <a:spLocks noChangeArrowheads="1"/>
          </p:cNvSpPr>
          <p:nvPr/>
        </p:nvSpPr>
        <p:spPr bwMode="auto">
          <a:xfrm>
            <a:off x="251793" y="5628011"/>
            <a:ext cx="3724394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= </a:t>
            </a:r>
            <a:r>
              <a:rPr lang="en-GB" sz="28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9,5 </a:t>
            </a:r>
            <a:r>
              <a:rPr lang="en-GB" sz="2800" dirty="0" err="1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trilhões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de km </a:t>
            </a:r>
            <a:endParaRPr lang="en-GB" sz="2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32" name="Espaço Reservado para Número de Slide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  <p:grpSp>
        <p:nvGrpSpPr>
          <p:cNvPr id="41" name="Group 3"/>
          <p:cNvGrpSpPr>
            <a:grpSpLocks/>
          </p:cNvGrpSpPr>
          <p:nvPr/>
        </p:nvGrpSpPr>
        <p:grpSpPr bwMode="auto">
          <a:xfrm>
            <a:off x="1590675" y="2804393"/>
            <a:ext cx="758825" cy="2136775"/>
            <a:chOff x="1002" y="1689"/>
            <a:chExt cx="478" cy="1346"/>
          </a:xfrm>
        </p:grpSpPr>
        <p:sp>
          <p:nvSpPr>
            <p:cNvPr id="42" name="AutoShape 4"/>
            <p:cNvSpPr>
              <a:spLocks noChangeArrowheads="1"/>
            </p:cNvSpPr>
            <p:nvPr/>
          </p:nvSpPr>
          <p:spPr bwMode="auto">
            <a:xfrm flipH="1">
              <a:off x="1033" y="2321"/>
              <a:ext cx="448" cy="715"/>
            </a:xfrm>
            <a:prstGeom prst="can">
              <a:avLst>
                <a:gd name="adj" fmla="val 39900"/>
              </a:avLst>
            </a:prstGeom>
            <a:gradFill flip="none" rotWithShape="1">
              <a:gsLst>
                <a:gs pos="23000">
                  <a:schemeClr val="accent1">
                    <a:lumMod val="5000"/>
                    <a:lumOff val="9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 w="126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43" name="Freeform 5"/>
            <p:cNvSpPr>
              <a:spLocks noChangeArrowheads="1"/>
            </p:cNvSpPr>
            <p:nvPr/>
          </p:nvSpPr>
          <p:spPr bwMode="auto">
            <a:xfrm flipH="1">
              <a:off x="1002" y="1689"/>
              <a:ext cx="473" cy="760"/>
            </a:xfrm>
            <a:custGeom>
              <a:avLst/>
              <a:gdLst>
                <a:gd name="T0" fmla="*/ 208 w 744"/>
                <a:gd name="T1" fmla="*/ 1136 h 1200"/>
                <a:gd name="T2" fmla="*/ 16 w 744"/>
                <a:gd name="T3" fmla="*/ 752 h 1200"/>
                <a:gd name="T4" fmla="*/ 304 w 744"/>
                <a:gd name="T5" fmla="*/ 464 h 1200"/>
                <a:gd name="T6" fmla="*/ 448 w 744"/>
                <a:gd name="T7" fmla="*/ 32 h 1200"/>
                <a:gd name="T8" fmla="*/ 736 w 744"/>
                <a:gd name="T9" fmla="*/ 656 h 1200"/>
                <a:gd name="T10" fmla="*/ 496 w 744"/>
                <a:gd name="T11" fmla="*/ 1088 h 1200"/>
                <a:gd name="T12" fmla="*/ 448 w 744"/>
                <a:gd name="T13" fmla="*/ 1184 h 1200"/>
                <a:gd name="T14" fmla="*/ 208 w 744"/>
                <a:gd name="T15" fmla="*/ 1184 h 1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4"/>
                <a:gd name="T25" fmla="*/ 0 h 1200"/>
                <a:gd name="T26" fmla="*/ 744 w 744"/>
                <a:gd name="T27" fmla="*/ 1200 h 1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4" h="1200">
                  <a:moveTo>
                    <a:pt x="208" y="1136"/>
                  </a:moveTo>
                  <a:cubicBezTo>
                    <a:pt x="104" y="1000"/>
                    <a:pt x="0" y="864"/>
                    <a:pt x="16" y="752"/>
                  </a:cubicBezTo>
                  <a:cubicBezTo>
                    <a:pt x="32" y="640"/>
                    <a:pt x="232" y="584"/>
                    <a:pt x="304" y="464"/>
                  </a:cubicBezTo>
                  <a:cubicBezTo>
                    <a:pt x="376" y="344"/>
                    <a:pt x="376" y="0"/>
                    <a:pt x="448" y="32"/>
                  </a:cubicBezTo>
                  <a:cubicBezTo>
                    <a:pt x="520" y="64"/>
                    <a:pt x="728" y="480"/>
                    <a:pt x="736" y="656"/>
                  </a:cubicBezTo>
                  <a:cubicBezTo>
                    <a:pt x="744" y="832"/>
                    <a:pt x="544" y="1000"/>
                    <a:pt x="496" y="1088"/>
                  </a:cubicBezTo>
                  <a:cubicBezTo>
                    <a:pt x="448" y="1176"/>
                    <a:pt x="496" y="1168"/>
                    <a:pt x="448" y="1184"/>
                  </a:cubicBezTo>
                  <a:cubicBezTo>
                    <a:pt x="400" y="1200"/>
                    <a:pt x="304" y="1192"/>
                    <a:pt x="208" y="1184"/>
                  </a:cubicBezTo>
                </a:path>
              </a:pathLst>
            </a:custGeom>
            <a:gradFill flip="none" rotWithShape="1">
              <a:gsLst>
                <a:gs pos="89000">
                  <a:srgbClr val="C00000">
                    <a:alpha val="5000"/>
                  </a:srgbClr>
                </a:gs>
                <a:gs pos="76000">
                  <a:srgbClr val="FF3300">
                    <a:alpha val="75000"/>
                  </a:srgbClr>
                </a:gs>
                <a:gs pos="57000">
                  <a:srgbClr val="EA8D04"/>
                </a:gs>
                <a:gs pos="19000">
                  <a:srgbClr val="FFFF00"/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126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45" name="Grupo 25"/>
          <p:cNvGrpSpPr/>
          <p:nvPr/>
        </p:nvGrpSpPr>
        <p:grpSpPr>
          <a:xfrm>
            <a:off x="1302836" y="2813135"/>
            <a:ext cx="1324948" cy="1324948"/>
            <a:chOff x="3907580" y="2799602"/>
            <a:chExt cx="1324948" cy="1324948"/>
          </a:xfrm>
        </p:grpSpPr>
        <p:sp>
          <p:nvSpPr>
            <p:cNvPr id="47" name="Oval 12"/>
            <p:cNvSpPr>
              <a:spLocks noChangeArrowheads="1"/>
            </p:cNvSpPr>
            <p:nvPr/>
          </p:nvSpPr>
          <p:spPr bwMode="auto">
            <a:xfrm flipH="1">
              <a:off x="4419430" y="3309938"/>
              <a:ext cx="301625" cy="301625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97000">
                  <a:srgbClr val="FFFF00"/>
                </a:gs>
                <a:gs pos="41000">
                  <a:schemeClr val="bg1"/>
                </a:gs>
              </a:gsLst>
              <a:path path="shape">
                <a:fillToRect l="50000" t="50000" r="50000" b="50000"/>
              </a:path>
            </a:gradFill>
            <a:ln w="126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8" name="Subtítulo 3"/>
            <p:cNvSpPr txBox="1">
              <a:spLocks noChangeAspect="1"/>
            </p:cNvSpPr>
            <p:nvPr/>
          </p:nvSpPr>
          <p:spPr bwMode="auto">
            <a:xfrm rot="18900000">
              <a:off x="3907580" y="2799602"/>
              <a:ext cx="1324948" cy="1324948"/>
            </a:xfrm>
            <a:prstGeom prst="rect">
              <a:avLst/>
            </a:prstGeom>
            <a:gradFill flip="none" rotWithShape="1">
              <a:gsLst>
                <a:gs pos="12000">
                  <a:schemeClr val="bg1"/>
                </a:gs>
                <a:gs pos="75000">
                  <a:srgbClr val="FDE65D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8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>
                <a:ln w="34925">
                  <a:gradFill flip="none" rotWithShape="1">
                    <a:gsLst>
                      <a:gs pos="0">
                        <a:srgbClr val="F67526"/>
                      </a:gs>
                      <a:gs pos="50000">
                        <a:srgbClr val="F67526">
                          <a:alpha val="41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125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22337"/>
            <a:ext cx="6336704" cy="714375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Quanto tempo a luz leva para vir...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467544" y="1772816"/>
            <a:ext cx="6840760" cy="12600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do Sol?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endParaRPr lang="pt-BR" sz="32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467544" y="3212976"/>
            <a:ext cx="6840760" cy="12960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da estrela mais próxima depois do Sol? </a:t>
            </a: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467544" y="4661756"/>
            <a:ext cx="6840760" cy="1359532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baseline="0" dirty="0" smtClean="0">
                <a:solidFill>
                  <a:srgbClr val="00CC99"/>
                </a:solidFill>
                <a:latin typeface="Century Gothic" pitchFamily="34" charset="0"/>
              </a:rPr>
              <a:t> das estrelas do aglomerado</a:t>
            </a: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Omega </a:t>
            </a:r>
            <a:r>
              <a:rPr lang="pt-BR" sz="3200" b="0" kern="0" dirty="0" err="1" smtClean="0">
                <a:solidFill>
                  <a:srgbClr val="00CC99"/>
                </a:solidFill>
                <a:latin typeface="Century Gothic" pitchFamily="34" charset="0"/>
              </a:rPr>
              <a:t>Centauri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796136" y="262135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8 minutos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92080" y="410901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4 anos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32891" y="559742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17 mil anos!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7452320" y="1772816"/>
            <a:ext cx="1260000" cy="1260000"/>
            <a:chOff x="10721264" y="-2131413"/>
            <a:chExt cx="7385330" cy="6485814"/>
          </a:xfrm>
        </p:grpSpPr>
        <p:pic>
          <p:nvPicPr>
            <p:cNvPr id="17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21264" y="-2131413"/>
              <a:ext cx="7385330" cy="64858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8" name="Subtítulo 3"/>
            <p:cNvSpPr txBox="1">
              <a:spLocks/>
            </p:cNvSpPr>
            <p:nvPr/>
          </p:nvSpPr>
          <p:spPr bwMode="auto">
            <a:xfrm rot="16200000">
              <a:off x="11171022" y="-2581171"/>
              <a:ext cx="6485814" cy="7385330"/>
            </a:xfrm>
            <a:prstGeom prst="rect">
              <a:avLst/>
            </a:prstGeom>
            <a:gradFill flip="none" rotWithShape="1">
              <a:gsLst>
                <a:gs pos="16000">
                  <a:schemeClr val="bg1">
                    <a:lumMod val="0"/>
                    <a:lumOff val="100000"/>
                    <a:alpha val="87000"/>
                  </a:schemeClr>
                </a:gs>
                <a:gs pos="48000">
                  <a:srgbClr val="FFC000">
                    <a:alpha val="87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5875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8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>
                <a:ln w="34925">
                  <a:gradFill flip="none" rotWithShape="1">
                    <a:gsLst>
                      <a:gs pos="0">
                        <a:srgbClr val="F67526"/>
                      </a:gs>
                      <a:gs pos="50000">
                        <a:srgbClr val="F67526">
                          <a:alpha val="41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7452320" y="3212976"/>
            <a:ext cx="1260165" cy="1296144"/>
            <a:chOff x="7452320" y="3281092"/>
            <a:chExt cx="1296144" cy="1296144"/>
          </a:xfrm>
        </p:grpSpPr>
        <p:grpSp>
          <p:nvGrpSpPr>
            <p:cNvPr id="13" name="Grupo 8"/>
            <p:cNvGrpSpPr>
              <a:grpSpLocks/>
            </p:cNvGrpSpPr>
            <p:nvPr/>
          </p:nvGrpSpPr>
          <p:grpSpPr>
            <a:xfrm>
              <a:off x="7670784" y="3497116"/>
              <a:ext cx="864096" cy="864096"/>
              <a:chOff x="3414276" y="1289404"/>
              <a:chExt cx="1320438" cy="1348324"/>
            </a:xfrm>
          </p:grpSpPr>
          <p:sp>
            <p:nvSpPr>
              <p:cNvPr id="14" name="Elipse 13"/>
              <p:cNvSpPr/>
              <p:nvPr/>
            </p:nvSpPr>
            <p:spPr bwMode="auto">
              <a:xfrm>
                <a:off x="3414276" y="1289404"/>
                <a:ext cx="1320438" cy="134832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alpha val="0"/>
                    </a:schemeClr>
                  </a:gs>
                  <a:gs pos="70000">
                    <a:schemeClr val="tx1">
                      <a:alpha val="15000"/>
                    </a:schemeClr>
                  </a:gs>
                  <a:gs pos="35000">
                    <a:srgbClr val="FF0000">
                      <a:alpha val="79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Elipse 14"/>
              <p:cNvSpPr>
                <a:spLocks noChangeAspect="1"/>
              </p:cNvSpPr>
              <p:nvPr/>
            </p:nvSpPr>
            <p:spPr bwMode="auto">
              <a:xfrm>
                <a:off x="3597034" y="1514125"/>
                <a:ext cx="929066" cy="915822"/>
              </a:xfrm>
              <a:prstGeom prst="ellipse">
                <a:avLst/>
              </a:prstGeom>
              <a:gradFill>
                <a:gsLst>
                  <a:gs pos="7000">
                    <a:schemeClr val="bg1"/>
                  </a:gs>
                  <a:gs pos="57000">
                    <a:srgbClr val="FF8989"/>
                  </a:gs>
                  <a:gs pos="79000">
                    <a:schemeClr val="tx1">
                      <a:alpha val="0"/>
                    </a:schemeClr>
                  </a:gs>
                  <a:gs pos="65000">
                    <a:srgbClr val="FF0000">
                      <a:alpha val="46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5875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Retângulo 18"/>
            <p:cNvSpPr>
              <a:spLocks noChangeAspect="1"/>
            </p:cNvSpPr>
            <p:nvPr/>
          </p:nvSpPr>
          <p:spPr bwMode="auto">
            <a:xfrm>
              <a:off x="7452320" y="3281092"/>
              <a:ext cx="1296144" cy="129614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2" name="Retângulo 21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das imagens: Sol: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4"/>
              </a:rPr>
              <a:t>http://wwwdevinin.blogspot.com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; Omega </a:t>
            </a:r>
            <a:r>
              <a:rPr lang="pt-BR" sz="1200" dirty="0" err="1" smtClean="0">
                <a:solidFill>
                  <a:srgbClr val="00CC99"/>
                </a:solidFill>
                <a:latin typeface="Century Gothic" pitchFamily="34" charset="0"/>
              </a:rPr>
              <a:t>Centauri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: Telescópio Espacial Hubble</a:t>
            </a:r>
            <a:endParaRPr lang="pt-BR" sz="12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lum contrast="3000"/>
          </a:blip>
          <a:srcRect l="1890" t="24521" r="7086" b="12738"/>
          <a:stretch>
            <a:fillRect/>
          </a:stretch>
        </p:blipFill>
        <p:spPr bwMode="auto">
          <a:xfrm>
            <a:off x="7457667" y="4669407"/>
            <a:ext cx="1265093" cy="1351249"/>
          </a:xfrm>
          <a:prstGeom prst="rect">
            <a:avLst/>
          </a:prstGeom>
          <a:noFill/>
          <a:ln w="158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21" name="Espaço Reservado para Número de Slid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953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59" y="764704"/>
            <a:ext cx="8700159" cy="57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 bwMode="auto">
          <a:xfrm>
            <a:off x="4427984" y="692696"/>
            <a:ext cx="4536504" cy="583264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2938" y="-24340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Método da paralaxe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0" y="764704"/>
            <a:ext cx="4536504" cy="583264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Fonte: http://spot.pcc.edu/~aodman/physics%20122/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parallax-pictures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-lecture.htm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517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5" grpId="2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59" y="764704"/>
            <a:ext cx="8700159" cy="57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2938" y="-24340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Método da paralaxe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Fonte: http://spot.pcc.edu/~aodman/physics%20122/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parallax-pictures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-lecture.htm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802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lipse 45"/>
          <p:cNvSpPr/>
          <p:nvPr/>
        </p:nvSpPr>
        <p:spPr bwMode="auto">
          <a:xfrm>
            <a:off x="4612109" y="2451305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" name="Elipse 42"/>
          <p:cNvSpPr/>
          <p:nvPr/>
        </p:nvSpPr>
        <p:spPr bwMode="auto">
          <a:xfrm>
            <a:off x="7065227" y="1052736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" name="Elipse 40"/>
          <p:cNvSpPr>
            <a:spLocks noChangeAspect="1"/>
          </p:cNvSpPr>
          <p:nvPr/>
        </p:nvSpPr>
        <p:spPr bwMode="auto">
          <a:xfrm>
            <a:off x="4595691" y="1191908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Paralaxe de uma estrela</a:t>
            </a:r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468313" y="4776826"/>
            <a:ext cx="7272039" cy="1657499"/>
          </a:xfrm>
          <a:prstGeom prst="parallelogram">
            <a:avLst>
              <a:gd name="adj" fmla="val 100395"/>
            </a:avLst>
          </a:prstGeom>
          <a:solidFill>
            <a:schemeClr val="bg2">
              <a:lumMod val="60000"/>
              <a:lumOff val="40000"/>
              <a:alpha val="27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1963738" y="5024626"/>
            <a:ext cx="4075112" cy="1154113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Rectangle 37"/>
          <p:cNvSpPr>
            <a:spLocks noChangeArrowheads="1"/>
          </p:cNvSpPr>
          <p:nvPr/>
        </p:nvSpPr>
        <p:spPr bwMode="auto">
          <a:xfrm>
            <a:off x="6085593" y="5710613"/>
            <a:ext cx="100668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635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MS Shell Dlg" charset="0"/>
              </a:rPr>
              <a:t>Janeiro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MS Shell Dlg" charset="0"/>
            </a:endParaRPr>
          </a:p>
        </p:txBody>
      </p:sp>
      <p:sp>
        <p:nvSpPr>
          <p:cNvPr id="6156" name="Rectangle 38"/>
          <p:cNvSpPr>
            <a:spLocks noChangeArrowheads="1"/>
          </p:cNvSpPr>
          <p:nvPr/>
        </p:nvSpPr>
        <p:spPr bwMode="auto">
          <a:xfrm>
            <a:off x="1715809" y="4692839"/>
            <a:ext cx="87844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635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MS Shell Dlg" charset="0"/>
              </a:rPr>
              <a:t>Junho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MS Shell Dlg" charset="0"/>
            </a:endParaRPr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5024887" y="1624008"/>
            <a:ext cx="180000" cy="180000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chemeClr val="accent2">
                  <a:lumMod val="60000"/>
                  <a:lumOff val="40000"/>
                  <a:alpha val="31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3" name="Grupo 72"/>
          <p:cNvGrpSpPr/>
          <p:nvPr/>
        </p:nvGrpSpPr>
        <p:grpSpPr>
          <a:xfrm>
            <a:off x="3422501" y="4858563"/>
            <a:ext cx="1260000" cy="1260000"/>
            <a:chOff x="3432229" y="5157192"/>
            <a:chExt cx="1260000" cy="1260000"/>
          </a:xfrm>
        </p:grpSpPr>
        <p:sp>
          <p:nvSpPr>
            <p:cNvPr id="47" name="Elipse 46"/>
            <p:cNvSpPr/>
            <p:nvPr/>
          </p:nvSpPr>
          <p:spPr bwMode="auto">
            <a:xfrm>
              <a:off x="3432229" y="5157192"/>
              <a:ext cx="1260000" cy="1260000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51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3714750" y="5429250"/>
              <a:ext cx="714375" cy="714375"/>
            </a:xfrm>
            <a:prstGeom prst="ellipse">
              <a:avLst/>
            </a:prstGeom>
            <a:gradFill flip="none" rotWithShape="1">
              <a:gsLst>
                <a:gs pos="100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6151" name="AutoShape 21"/>
          <p:cNvSpPr>
            <a:spLocks noChangeArrowheads="1"/>
          </p:cNvSpPr>
          <p:nvPr/>
        </p:nvSpPr>
        <p:spPr bwMode="auto">
          <a:xfrm rot="21368868">
            <a:off x="3353836" y="4906192"/>
            <a:ext cx="494010" cy="274637"/>
          </a:xfrm>
          <a:prstGeom prst="leftArrow">
            <a:avLst>
              <a:gd name="adj1" fmla="val 50000"/>
              <a:gd name="adj2" fmla="val 148966"/>
            </a:avLst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2" name="AutoShape 22"/>
          <p:cNvSpPr>
            <a:spLocks noChangeArrowheads="1"/>
          </p:cNvSpPr>
          <p:nvPr/>
        </p:nvSpPr>
        <p:spPr bwMode="auto">
          <a:xfrm rot="21426281">
            <a:off x="4067944" y="6029103"/>
            <a:ext cx="497706" cy="276225"/>
          </a:xfrm>
          <a:prstGeom prst="rightArrow">
            <a:avLst>
              <a:gd name="adj1" fmla="val 50000"/>
              <a:gd name="adj2" fmla="val 148197"/>
            </a:avLst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" name="AutoShape 7"/>
          <p:cNvSpPr>
            <a:spLocks noChangeArrowheads="1"/>
          </p:cNvSpPr>
          <p:nvPr/>
        </p:nvSpPr>
        <p:spPr bwMode="auto">
          <a:xfrm rot="5731025">
            <a:off x="4469233" y="2832727"/>
            <a:ext cx="1533377" cy="1518269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2" name="Retângulo 71"/>
          <p:cNvSpPr/>
          <p:nvPr/>
        </p:nvSpPr>
        <p:spPr>
          <a:xfrm>
            <a:off x="4716016" y="4254187"/>
            <a:ext cx="936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p”</a:t>
            </a:r>
            <a:endParaRPr kumimoji="0" lang="pt-BR" sz="4800" b="0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77" name="Grupo 76"/>
          <p:cNvGrpSpPr/>
          <p:nvPr/>
        </p:nvGrpSpPr>
        <p:grpSpPr>
          <a:xfrm>
            <a:off x="2494775" y="4848835"/>
            <a:ext cx="565057" cy="556751"/>
            <a:chOff x="2494775" y="5085184"/>
            <a:chExt cx="565057" cy="556751"/>
          </a:xfrm>
        </p:grpSpPr>
        <p:grpSp>
          <p:nvGrpSpPr>
            <p:cNvPr id="56" name="Grupo 55"/>
            <p:cNvGrpSpPr>
              <a:grpSpLocks noChangeAspect="1"/>
            </p:cNvGrpSpPr>
            <p:nvPr/>
          </p:nvGrpSpPr>
          <p:grpSpPr>
            <a:xfrm>
              <a:off x="2494775" y="5085184"/>
              <a:ext cx="565057" cy="556751"/>
              <a:chOff x="1436812" y="954231"/>
              <a:chExt cx="5991841" cy="5903769"/>
            </a:xfrm>
          </p:grpSpPr>
          <p:sp>
            <p:nvSpPr>
              <p:cNvPr id="57" name="Elipse 56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grpSp>
            <p:nvGrpSpPr>
              <p:cNvPr id="58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9" name="Elipse 5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orma livre 5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orma livre 6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orma livre 6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orma livre 6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4" name="Lua 73"/>
            <p:cNvSpPr>
              <a:spLocks/>
            </p:cNvSpPr>
            <p:nvPr/>
          </p:nvSpPr>
          <p:spPr bwMode="auto">
            <a:xfrm>
              <a:off x="2608158" y="5200050"/>
              <a:ext cx="179998" cy="342000"/>
            </a:xfrm>
            <a:prstGeom prst="moon">
              <a:avLst>
                <a:gd name="adj" fmla="val 30614"/>
              </a:avLst>
            </a:prstGeom>
            <a:solidFill>
              <a:schemeClr val="tx1">
                <a:alpha val="63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5253947" y="5401087"/>
            <a:ext cx="974237" cy="959916"/>
            <a:chOff x="5253947" y="5637436"/>
            <a:chExt cx="974237" cy="959916"/>
          </a:xfrm>
        </p:grpSpPr>
        <p:grpSp>
          <p:nvGrpSpPr>
            <p:cNvPr id="55" name="Grupo 54"/>
            <p:cNvGrpSpPr>
              <a:grpSpLocks noChangeAspect="1"/>
            </p:cNvGrpSpPr>
            <p:nvPr/>
          </p:nvGrpSpPr>
          <p:grpSpPr>
            <a:xfrm>
              <a:off x="5253947" y="5637436"/>
              <a:ext cx="974237" cy="959916"/>
              <a:chOff x="1436812" y="954231"/>
              <a:chExt cx="5991841" cy="5903769"/>
            </a:xfrm>
          </p:grpSpPr>
          <p:sp>
            <p:nvSpPr>
              <p:cNvPr id="45" name="Elipse 44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grpSp>
            <p:nvGrpSpPr>
              <p:cNvPr id="48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49" name="Elipse 4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orma livre 4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orma livre 5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orma livre 5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5" name="Elipse 74"/>
            <p:cNvSpPr/>
            <p:nvPr/>
          </p:nvSpPr>
          <p:spPr bwMode="auto">
            <a:xfrm rot="17679432">
              <a:off x="5511322" y="5897278"/>
              <a:ext cx="565200" cy="500280"/>
            </a:xfrm>
            <a:prstGeom prst="ellipse">
              <a:avLst/>
            </a:prstGeom>
            <a:solidFill>
              <a:schemeClr val="tx1">
                <a:alpha val="5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4" name="Retângulo 53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AE2CA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Crédito do slide original: Prof. Roberto </a:t>
            </a:r>
            <a:r>
              <a:rPr kumimoji="0" lang="pt-B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AE2CA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Boczko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AE2CA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; adaptações: André Luiz da Silva CDA/CDCC/USP</a:t>
            </a:r>
          </a:p>
        </p:txBody>
      </p:sp>
      <p:sp>
        <p:nvSpPr>
          <p:cNvPr id="5135" name="Line 19"/>
          <p:cNvSpPr>
            <a:spLocks noChangeShapeType="1"/>
          </p:cNvSpPr>
          <p:nvPr/>
        </p:nvSpPr>
        <p:spPr bwMode="auto">
          <a:xfrm flipV="1">
            <a:off x="2771801" y="1608325"/>
            <a:ext cx="4646588" cy="3528176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arrow" w="sm" len="sm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8" name="Line 23"/>
          <p:cNvSpPr>
            <a:spLocks noChangeShapeType="1"/>
          </p:cNvSpPr>
          <p:nvPr/>
        </p:nvSpPr>
        <p:spPr bwMode="auto">
          <a:xfrm flipH="1" flipV="1">
            <a:off x="5159374" y="1980610"/>
            <a:ext cx="608983" cy="3923054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arrow" w="sm" len="sm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" name="Line 19"/>
          <p:cNvSpPr>
            <a:spLocks noChangeShapeType="1"/>
          </p:cNvSpPr>
          <p:nvPr/>
        </p:nvSpPr>
        <p:spPr bwMode="auto">
          <a:xfrm flipV="1">
            <a:off x="4034060" y="3192651"/>
            <a:ext cx="1300844" cy="2292692"/>
          </a:xfrm>
          <a:prstGeom prst="line">
            <a:avLst/>
          </a:prstGeom>
          <a:noFill/>
          <a:ln w="50800">
            <a:gradFill>
              <a:gsLst>
                <a:gs pos="13000">
                  <a:srgbClr val="EA8D04"/>
                </a:gs>
                <a:gs pos="19000">
                  <a:schemeClr val="bg1"/>
                </a:gs>
              </a:gsLst>
              <a:lin ang="5400000" scaled="1"/>
            </a:gra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Estrela de 12 Pontos 2"/>
          <p:cNvSpPr/>
          <p:nvPr/>
        </p:nvSpPr>
        <p:spPr bwMode="auto">
          <a:xfrm rot="480000">
            <a:off x="4794904" y="2631385"/>
            <a:ext cx="1080000" cy="1080000"/>
          </a:xfrm>
          <a:prstGeom prst="star12">
            <a:avLst>
              <a:gd name="adj" fmla="val 11449"/>
            </a:avLst>
          </a:prstGeom>
          <a:gradFill>
            <a:gsLst>
              <a:gs pos="100000">
                <a:srgbClr val="CCECFF">
                  <a:alpha val="1000"/>
                </a:srgbClr>
              </a:gs>
              <a:gs pos="5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" name="Estrela de 12 Pontos 66"/>
          <p:cNvSpPr/>
          <p:nvPr/>
        </p:nvSpPr>
        <p:spPr bwMode="auto">
          <a:xfrm>
            <a:off x="4783020" y="1342516"/>
            <a:ext cx="720000" cy="720000"/>
          </a:xfrm>
          <a:prstGeom prst="star12">
            <a:avLst>
              <a:gd name="adj" fmla="val 11449"/>
            </a:avLst>
          </a:prstGeom>
          <a:gradFill>
            <a:gsLst>
              <a:gs pos="95000">
                <a:schemeClr val="tx1">
                  <a:alpha val="0"/>
                </a:schemeClr>
              </a:gs>
              <a:gs pos="5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" name="Estrela de 12 Pontos 67"/>
          <p:cNvSpPr/>
          <p:nvPr/>
        </p:nvSpPr>
        <p:spPr bwMode="auto">
          <a:xfrm>
            <a:off x="7146985" y="1153120"/>
            <a:ext cx="720000" cy="720000"/>
          </a:xfrm>
          <a:prstGeom prst="star12">
            <a:avLst>
              <a:gd name="adj" fmla="val 11449"/>
            </a:avLst>
          </a:prstGeom>
          <a:gradFill>
            <a:gsLst>
              <a:gs pos="95000">
                <a:schemeClr val="tx1">
                  <a:alpha val="0"/>
                </a:schemeClr>
              </a:gs>
              <a:gs pos="5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" name="Espaço Reservado para Número de Slide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B87C77-B3D2-4F25-BA53-DE448FCEF32B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 flipH="1" flipV="1">
            <a:off x="2771800" y="5136867"/>
            <a:ext cx="2985280" cy="766798"/>
          </a:xfrm>
          <a:prstGeom prst="line">
            <a:avLst/>
          </a:prstGeom>
          <a:noFill/>
          <a:ln w="50800">
            <a:gradFill>
              <a:gsLst>
                <a:gs pos="89000">
                  <a:schemeClr val="bg1">
                    <a:lumMod val="95000"/>
                  </a:schemeClr>
                </a:gs>
                <a:gs pos="28000">
                  <a:schemeClr val="bg1"/>
                </a:gs>
                <a:gs pos="54000">
                  <a:srgbClr val="EA8D04"/>
                </a:gs>
              </a:gsLst>
              <a:lin ang="5400000" scaled="1"/>
            </a:gra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251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  <p:bldP spid="54" grpId="0"/>
      <p:bldP spid="5135" grpId="0" animBg="1"/>
      <p:bldP spid="5135" grpId="1" animBg="1"/>
      <p:bldP spid="5135" grpId="2" animBg="1"/>
      <p:bldP spid="5138" grpId="0" animBg="1"/>
      <p:bldP spid="5138" grpId="1" animBg="1"/>
      <p:bldP spid="5138" grpId="2" animBg="1"/>
      <p:bldP spid="64" grpId="0" animBg="1"/>
      <p:bldP spid="65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11305</TotalTime>
  <Words>569</Words>
  <Application>Microsoft Office PowerPoint</Application>
  <PresentationFormat>Apresentação na tela (4:3)</PresentationFormat>
  <Paragraphs>182</Paragraphs>
  <Slides>24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Arial</vt:lpstr>
      <vt:lpstr>Century Gothic</vt:lpstr>
      <vt:lpstr>MS Shell Dlg</vt:lpstr>
      <vt:lpstr>Times New Roman</vt:lpstr>
      <vt:lpstr>Wingdings</vt:lpstr>
      <vt:lpstr>Blank Presentation</vt:lpstr>
      <vt:lpstr>1_Blank Presentation</vt:lpstr>
      <vt:lpstr>2_Blank Presentation</vt:lpstr>
      <vt:lpstr>Apresentação do PowerPoint</vt:lpstr>
      <vt:lpstr>Apresentação do PowerPoint</vt:lpstr>
      <vt:lpstr>Apresentação do PowerPoint</vt:lpstr>
      <vt:lpstr>O ano-luz</vt:lpstr>
      <vt:lpstr>O ano-luz</vt:lpstr>
      <vt:lpstr>Apresentação do PowerPoint</vt:lpstr>
      <vt:lpstr>Apresentação do PowerPoint</vt:lpstr>
      <vt:lpstr>Apresentação do PowerPoint</vt:lpstr>
      <vt:lpstr>Paralaxe de uma estrela</vt:lpstr>
      <vt:lpstr>Apresentação do PowerPoint</vt:lpstr>
      <vt:lpstr>Apresentação do PowerPoint</vt:lpstr>
      <vt:lpstr>Apresentação do PowerPoint</vt:lpstr>
      <vt:lpstr>Magnitudes aparentes</vt:lpstr>
      <vt:lpstr>Atenção: cuidado!</vt:lpstr>
      <vt:lpstr>Magnitudes aparentes modernas com exemplos</vt:lpstr>
      <vt:lpstr>Magnitude absoluta</vt:lpstr>
      <vt:lpstr>Apresentação do PowerPoint</vt:lpstr>
      <vt:lpstr>Apresentação do PowerPoint</vt:lpstr>
      <vt:lpstr>Apresentação do PowerPoint</vt:lpstr>
      <vt:lpstr>As cores e as temperaturas</vt:lpstr>
      <vt:lpstr>Apresentação do PowerPoint</vt:lpstr>
      <vt:lpstr>Apresentação do PowerPoint</vt:lpstr>
      <vt:lpstr>Vídeo: tamanhos estelares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andré silva</cp:lastModifiedBy>
  <cp:revision>775</cp:revision>
  <cp:lastPrinted>2000-05-01T12:23:36Z</cp:lastPrinted>
  <dcterms:created xsi:type="dcterms:W3CDTF">1995-06-17T23:31:02Z</dcterms:created>
  <dcterms:modified xsi:type="dcterms:W3CDTF">2019-09-13T16:25:59Z</dcterms:modified>
</cp:coreProperties>
</file>