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91" r:id="rId2"/>
    <p:sldId id="1054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79" r:id="rId11"/>
    <p:sldId id="1062" r:id="rId12"/>
    <p:sldId id="1063" r:id="rId13"/>
    <p:sldId id="1064" r:id="rId14"/>
    <p:sldId id="1065" r:id="rId15"/>
    <p:sldId id="1066" r:id="rId16"/>
    <p:sldId id="1067" r:id="rId17"/>
    <p:sldId id="1068" r:id="rId18"/>
    <p:sldId id="1089" r:id="rId19"/>
    <p:sldId id="1090" r:id="rId20"/>
    <p:sldId id="1120" r:id="rId21"/>
    <p:sldId id="1088" r:id="rId22"/>
    <p:sldId id="1070" r:id="rId23"/>
    <p:sldId id="1071" r:id="rId24"/>
    <p:sldId id="1095" r:id="rId25"/>
    <p:sldId id="1073" r:id="rId26"/>
    <p:sldId id="1098" r:id="rId27"/>
    <p:sldId id="1099" r:id="rId28"/>
    <p:sldId id="1100" r:id="rId29"/>
    <p:sldId id="1121" r:id="rId30"/>
    <p:sldId id="1122" r:id="rId31"/>
    <p:sldId id="945" r:id="rId32"/>
    <p:sldId id="1101" r:id="rId33"/>
    <p:sldId id="1102" r:id="rId34"/>
    <p:sldId id="1103" r:id="rId35"/>
    <p:sldId id="1104" r:id="rId36"/>
    <p:sldId id="1106" r:id="rId37"/>
    <p:sldId id="1105" r:id="rId38"/>
    <p:sldId id="1123" r:id="rId39"/>
    <p:sldId id="1107" r:id="rId40"/>
    <p:sldId id="1115" r:id="rId41"/>
    <p:sldId id="1108" r:id="rId42"/>
    <p:sldId id="1110" r:id="rId43"/>
    <p:sldId id="1113" r:id="rId44"/>
    <p:sldId id="1118" r:id="rId45"/>
    <p:sldId id="1119" r:id="rId46"/>
    <p:sldId id="1116" r:id="rId47"/>
    <p:sldId id="1117" r:id="rId4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99"/>
    <a:srgbClr val="F3F3F3"/>
    <a:srgbClr val="B2B2B2"/>
    <a:srgbClr val="BABABA"/>
    <a:srgbClr val="0066FF"/>
    <a:srgbClr val="F0F0F0"/>
    <a:srgbClr val="143C2B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83594" autoAdjust="0"/>
  </p:normalViewPr>
  <p:slideViewPr>
    <p:cSldViewPr>
      <p:cViewPr varScale="1">
        <p:scale>
          <a:sx n="71" d="100"/>
          <a:sy n="71" d="100"/>
        </p:scale>
        <p:origin x="1766" y="86"/>
      </p:cViewPr>
      <p:guideLst>
        <p:guide orient="horz" pos="225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4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TMT será composto</a:t>
            </a:r>
            <a:r>
              <a:rPr lang="pt-BR" baseline="0" dirty="0" smtClean="0"/>
              <a:t> de 492 segmentos para compor um espelho primário com diâmetro de 30 metros. Infelizmente, o local proposto – o cume do vulcão </a:t>
            </a:r>
            <a:r>
              <a:rPr lang="pt-BR" baseline="0" dirty="0" smtClean="0"/>
              <a:t>extinto </a:t>
            </a:r>
            <a:r>
              <a:rPr lang="pt-BR" baseline="0" dirty="0" err="1" smtClean="0"/>
              <a:t>Mauna</a:t>
            </a:r>
            <a:r>
              <a:rPr lang="pt-BR" baseline="0" dirty="0" smtClean="0"/>
              <a:t> Kea, está gerando uma série de protestos por ser considerado um lugar sagrado para o povo havaiano. Protestos já paralisaram as obras em mais de uma ocasião e a polêmica segue tramitando na justiça americana. Mesmo com esses problemas envolvendo o local de construção e com possibilidade de ser construído nas Ilhas Canárias (Espanha), o telescópio está programado para ter sua primeira luz em 2027.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3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5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Originalmente, o telescópio seria</a:t>
            </a:r>
            <a:r>
              <a:rPr lang="pt-BR" baseline="0" dirty="0" smtClean="0"/>
              <a:t> nomeado como E-ELT (</a:t>
            </a:r>
            <a:r>
              <a:rPr lang="pt-BR" baseline="0" dirty="0" err="1" smtClean="0"/>
              <a:t>European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Extremely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Large</a:t>
            </a:r>
            <a:r>
              <a:rPr lang="pt-BR" baseline="0" dirty="0" smtClean="0"/>
              <a:t> Telescope) mas o nome mudou para ELT em 2017. O telescópio já está em construção e a sua primeira luz é planejada para o ano de 2025. Quando finalizado, será o maior telescópio da Terra por um bom tempo, já que a sua construção está orçada em um bilhão de euros!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00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GTC</a:t>
            </a:r>
            <a:r>
              <a:rPr lang="pt-BR" baseline="0" dirty="0" smtClean="0"/>
              <a:t> é o maior do mundo com abertura única. Os outros que mencionaremos a seguir têm diâmetros efetivos maiores, porque são composições de mais de um telescópio com diâmetros individuais menores que o GTC.  90% do tempo do telescópio é reservado para a Espanha, com 5% para o México e mais 5% para os E.U.A. (Universidade da Flórida). O GTC foi inaugurado em 2009.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2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LBT começou a funcionar em 2005, embora só em 2008 os dois</a:t>
            </a:r>
            <a:r>
              <a:rPr lang="pt-BR" baseline="0" dirty="0" smtClean="0"/>
              <a:t> espelhos começaram a funcionar conjuntamente. Há uma polêmica sobre o lugar em que ele foi instalado: o </a:t>
            </a:r>
            <a:r>
              <a:rPr lang="pt-BR" baseline="0" dirty="0" err="1" smtClean="0"/>
              <a:t>Mount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Grahan</a:t>
            </a:r>
            <a:r>
              <a:rPr lang="pt-BR" baseline="0" dirty="0" smtClean="0"/>
              <a:t>, no estado norte americano do Arizona. O lugar é considerado sagrado para a tribo apache San Carlos e considerado por alguns ambientalistas como o local de vital importância para a preservação de uma espécie de esquilo, o esquilo vermelho. Os ambientalistas e os índios querem que o observatório seja removido. A contenda tramita no Congresso Americano.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04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LBT começou a funcionar em 2005, embora só em 2008 os dois</a:t>
            </a:r>
            <a:r>
              <a:rPr lang="pt-BR" baseline="0" dirty="0" smtClean="0"/>
              <a:t> espelhos começaram a funcionar conjuntamente. Há uma polêmica sobre o lugar em que ele foi instalado: o </a:t>
            </a:r>
            <a:r>
              <a:rPr lang="pt-BR" baseline="0" dirty="0" err="1" smtClean="0"/>
              <a:t>Mount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Grahan</a:t>
            </a:r>
            <a:r>
              <a:rPr lang="pt-BR" baseline="0" dirty="0" smtClean="0"/>
              <a:t>, no estado norte americano do Arizona. O lugar é considerado sagrado para a tribo apache San Carlos e considerado por alguns ambientalistas como o local de vital importância para a preservação de uma espécie de esquilo, o esquilo vermelho. Os ambientalistas e os índios querem que o observatório seja removido. A contenda tramita no Congresso Americano.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6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observatório W. M. </a:t>
            </a:r>
            <a:r>
              <a:rPr lang="pt-BR" dirty="0" err="1" smtClean="0"/>
              <a:t>Keck</a:t>
            </a:r>
            <a:r>
              <a:rPr lang="pt-BR" dirty="0" smtClean="0"/>
              <a:t> está localizado próximo ao cume do</a:t>
            </a:r>
            <a:r>
              <a:rPr lang="pt-BR" baseline="0" dirty="0" smtClean="0"/>
              <a:t> vulcão inativo </a:t>
            </a:r>
            <a:r>
              <a:rPr lang="pt-BR" baseline="0" dirty="0" err="1" smtClean="0"/>
              <a:t>Mauna</a:t>
            </a:r>
            <a:r>
              <a:rPr lang="pt-BR" baseline="0" dirty="0" smtClean="0"/>
              <a:t> Kea, no Havaí. O </a:t>
            </a:r>
            <a:r>
              <a:rPr lang="pt-BR" baseline="0" dirty="0" err="1" smtClean="0"/>
              <a:t>Keck</a:t>
            </a:r>
            <a:r>
              <a:rPr lang="pt-BR" baseline="0" dirty="0" smtClean="0"/>
              <a:t> 1 foi inaugurado em 1993 e o </a:t>
            </a:r>
            <a:r>
              <a:rPr lang="pt-BR" baseline="0" dirty="0" err="1" smtClean="0"/>
              <a:t>Keck</a:t>
            </a:r>
            <a:r>
              <a:rPr lang="pt-BR" baseline="0" dirty="0" smtClean="0"/>
              <a:t> 2 em 1996.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0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Quatro telescópios</a:t>
            </a:r>
            <a:r>
              <a:rPr lang="pt-BR" baseline="0" dirty="0" smtClean="0"/>
              <a:t> com abertura de 8,2 metros podem ser combinados no chamado modo de interferometria (VLTI) para proporcionar a melhor resolução. Nessa situação o conjunto de telescópios se torna o maior da Terra, já que combinados, os quatro telescópios equivalem a um único telescópio com diâmetro efetivo de 16 metros. Os quatro telescópios ganharam nomes do povo nativo da região onde está instalado – o Chile (povo </a:t>
            </a:r>
            <a:r>
              <a:rPr lang="pt-BR" baseline="0" dirty="0" err="1" smtClean="0"/>
              <a:t>mapuche</a:t>
            </a:r>
            <a:r>
              <a:rPr lang="pt-BR" baseline="0" dirty="0" smtClean="0"/>
              <a:t>):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(Sol),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Kueyen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Lua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),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Melipal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Cruzeiro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do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), and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Yepun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Vênus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). </a:t>
            </a:r>
            <a:r>
              <a:rPr lang="pt-BR" baseline="0" dirty="0" smtClean="0"/>
              <a:t>O VLT é o mais produtivo telescópio em terra, perdendo em termos de produção científica apenas para um telescópio que não está na Terra: o Hubble. O conjunto ainda é complementado por quatro telescópios auxiliares de 1,8 metros. Os quatro maiores telescópios começaram a operar no ano 2000.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26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10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GMT está</a:t>
            </a:r>
            <a:r>
              <a:rPr lang="pt-BR" baseline="0" dirty="0" smtClean="0"/>
              <a:t> programado para começar a operar em 2025, no Chile. Composto de sete espelhos com 8,4 m de diâmetro cada, sendo um central e os outros seis dispostos simetricamente ao redor. O desafio da construção, que exigirá inovações nas técnicas de </a:t>
            </a:r>
            <a:r>
              <a:rPr lang="pt-BR" baseline="0" dirty="0" smtClean="0"/>
              <a:t>polimento, </a:t>
            </a:r>
            <a:r>
              <a:rPr lang="pt-BR" baseline="0" dirty="0" smtClean="0"/>
              <a:t>é que os sete espelhos devem funcionar como um único primário, de forma que os </a:t>
            </a:r>
            <a:r>
              <a:rPr lang="pt-BR" baseline="0" dirty="0" smtClean="0"/>
              <a:t>seis </a:t>
            </a:r>
            <a:r>
              <a:rPr lang="pt-BR" baseline="0" dirty="0" smtClean="0"/>
              <a:t>espelhos periféricos precisarão ter curvaturas que complementem a curvatura do espelho central, não sendo, portanto, cada um, radialmente simétricos. Este projeto terá a participação do Brasil.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8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telescope10.swf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Telescópios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André Luiz da Silva</a:t>
            </a:r>
            <a:b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16" name="Retângulo 15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Aberração cromática</a:t>
            </a:r>
          </a:p>
        </p:txBody>
      </p:sp>
      <p:pic>
        <p:nvPicPr>
          <p:cNvPr id="17411" name="Picture 2" descr="C:\Documents and Settings\andre silva\Meus documentos\CONCURSO_CDCC\apresentações\Imagens\telescópios\prisma_esp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9050"/>
            <a:ext cx="6572250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Documents and Settings\andre silva\Meus documentos\CONCURSO_CDCC\apresentações\Imagens\telescópios\aberração cromá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94000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67155"/>
            <a:ext cx="878681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Créditos das imagens:  imagem superior: http://www.on.br; imagem inferior: http://educacaoespacial.wordpress.com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Refletores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ndre silva\Meus documentos\CONCURSO_CDCC\apresentações\Imagens\telescópios\funcionamento refl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428750"/>
            <a:ext cx="9136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refletor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10800000" flipV="1">
            <a:off x="1214438" y="3643313"/>
            <a:ext cx="7929562" cy="24288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1214438" y="4214813"/>
            <a:ext cx="4000500" cy="18573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10800000" flipV="1">
            <a:off x="357188" y="4286250"/>
            <a:ext cx="4786312" cy="1214438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rot="10800000" flipV="1">
            <a:off x="857250" y="2071688"/>
            <a:ext cx="8286750" cy="2500312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857250" y="3929063"/>
            <a:ext cx="4214813" cy="642937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rot="10800000" flipV="1">
            <a:off x="357188" y="3929063"/>
            <a:ext cx="4643437" cy="157162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Newtoniano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http://en.wikipedia.org/</a:t>
            </a:r>
            <a:r>
              <a:rPr lang="pt-BR" sz="1200" dirty="0"/>
              <a:t> </a:t>
            </a:r>
            <a:r>
              <a:rPr lang="pt-BR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Krishnavedala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1426380"/>
            <a:ext cx="9072562" cy="41012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Cassegrain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55" name="Picture 2" descr="C:\Documents and Settings\andre silva\Meus documentos\CONCURSO_CDCC\apresentações\Imagens\telescópios\Cassegrain telescope.pn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8976"/>
          <a:stretch>
            <a:fillRect/>
          </a:stretch>
        </p:blipFill>
        <p:spPr bwMode="auto">
          <a:xfrm>
            <a:off x="52795" y="1143000"/>
            <a:ext cx="966697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Catadióptricos</a:t>
            </a:r>
            <a:endParaRPr lang="pt-BR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Schmidt</a:t>
            </a:r>
          </a:p>
        </p:txBody>
      </p:sp>
      <p:pic>
        <p:nvPicPr>
          <p:cNvPr id="25603" name="Picture 2" descr="C:\Documents and Settings\andre silva\Meus documentos\CONCURSO_CDCC\apresentações\Imagens\telescópios\Schimidt telescope.pn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 l="6614" t="16063" r="7087"/>
          <a:stretch>
            <a:fillRect/>
          </a:stretch>
        </p:blipFill>
        <p:spPr bwMode="auto">
          <a:xfrm>
            <a:off x="29452" y="1702571"/>
            <a:ext cx="9082940" cy="44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642938" y="44624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Maksutov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  <p:pic>
        <p:nvPicPr>
          <p:cNvPr id="26629" name="Picture 2" descr="C:\Documents and Settings\andre silva\Meus documentos\CONCURSO_CDCC\apresentações\Imagens\telescópios\Maksutov-Telescope.pn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1697" t="19843" r="2121" b="4724"/>
          <a:stretch>
            <a:fillRect/>
          </a:stretch>
        </p:blipFill>
        <p:spPr bwMode="auto">
          <a:xfrm>
            <a:off x="155177" y="2448129"/>
            <a:ext cx="8794881" cy="30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Montagens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Montagens</a:t>
            </a:r>
          </a:p>
        </p:txBody>
      </p:sp>
      <p:pic>
        <p:nvPicPr>
          <p:cNvPr id="1026" name="Picture 2" descr="http://www.oasi.org.uk/Telescopes/CFTOB/Mou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257"/>
            <a:ext cx="9144000" cy="50720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05599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 http://www.oasi.org.uk/Telescopes/CFTOB/Mounts.gif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3995936" y="1237257"/>
            <a:ext cx="4968552" cy="50720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57403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Binóculos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Montagens</a:t>
            </a:r>
          </a:p>
        </p:txBody>
      </p:sp>
      <p:pic>
        <p:nvPicPr>
          <p:cNvPr id="1026" name="Picture 2" descr="http://www.oasi.org.uk/Telescopes/CFTOB/Mou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257"/>
            <a:ext cx="9144000" cy="50720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05599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 http://www.oasi.org.uk/Telescopes/CFTOB/Mounts.gif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4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Algumas grandezas </a:t>
            </a:r>
            <a:b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importantes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Grandezas importantes relacionadas com telescópios: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143375" cy="3000375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distância focal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magnitude limite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focal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21306" y="6519446"/>
            <a:ext cx="4809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http://matematicasecreta.blogspot.com.br</a:t>
            </a:r>
            <a:endParaRPr lang="en-US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0" name="Picture 2" descr="http://2.bp.blogspot.com/-yYd6hX_nGcg/VcJ9vuSW91I/AAAAAAAAAFg/uc7469ofsIM/s1600/11234967_856009714475155_36022370953229492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48672" cy="4532964"/>
          </a:xfrm>
          <a:prstGeom prst="rect">
            <a:avLst/>
          </a:prstGeom>
          <a:noFill/>
        </p:spPr>
      </p:pic>
      <p:sp>
        <p:nvSpPr>
          <p:cNvPr id="25" name="Símbolo de 'Não' 24"/>
          <p:cNvSpPr>
            <a:spLocks noChangeAspect="1"/>
          </p:cNvSpPr>
          <p:nvPr/>
        </p:nvSpPr>
        <p:spPr bwMode="auto">
          <a:xfrm>
            <a:off x="2195736" y="1196752"/>
            <a:ext cx="4680000" cy="4680000"/>
          </a:xfrm>
          <a:prstGeom prst="noSmoking">
            <a:avLst>
              <a:gd name="adj" fmla="val 4531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accent3">
              <a:lumMod val="50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14938" y="2500313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aumento, A</a:t>
            </a:r>
          </a:p>
        </p:txBody>
      </p:sp>
      <p:sp>
        <p:nvSpPr>
          <p:cNvPr id="5" name="Subtítulo 2"/>
          <p:cNvSpPr txBox="1"/>
          <p:nvPr/>
        </p:nvSpPr>
        <p:spPr>
          <a:xfrm>
            <a:off x="428625" y="2500313"/>
            <a:ext cx="4286250" cy="34290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Razão (divisão) entre a </a:t>
            </a:r>
            <a:r>
              <a:rPr lang="pt-BR" sz="3400" kern="0" dirty="0">
                <a:solidFill>
                  <a:schemeClr val="accent1"/>
                </a:solidFill>
                <a:latin typeface="Century Gothic" panose="020B0502020202020204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distância focal da ocular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(lente de olho)</a:t>
            </a:r>
          </a:p>
        </p:txBody>
      </p:sp>
      <p:grpSp>
        <p:nvGrpSpPr>
          <p:cNvPr id="2" name="Grupo 9"/>
          <p:cNvGrpSpPr/>
          <p:nvPr/>
        </p:nvGrpSpPr>
        <p:grpSpPr bwMode="auto">
          <a:xfrm>
            <a:off x="5564108" y="2928939"/>
            <a:ext cx="2608292" cy="2420471"/>
            <a:chOff x="5564115" y="2928934"/>
            <a:chExt cx="2608310" cy="2421138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149412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26090" y="3020780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_</a:t>
              </a: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=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23294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2x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o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diâmetro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do telescópio em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60 mm: 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110 mm: 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250 mm: 500x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...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3400" b="0" kern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3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4429125"/>
            <a:ext cx="120650" cy="714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http://www.meade.com</a:t>
            </a:r>
          </a:p>
        </p:txBody>
      </p:sp>
    </p:spTree>
    <p:extLst>
      <p:ext uri="{BB962C8B-B14F-4D97-AF65-F5344CB8AC3E}">
        <p14:creationId xmlns:p14="http://schemas.microsoft.com/office/powerpoint/2010/main" val="84425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</p:spTree>
    <p:extLst>
      <p:ext uri="{BB962C8B-B14F-4D97-AF65-F5344CB8AC3E}">
        <p14:creationId xmlns:p14="http://schemas.microsoft.com/office/powerpoint/2010/main" val="25970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5076056" y="2693987"/>
            <a:ext cx="3816424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telescópio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0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Sim, binóculos!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imagem: http://www.space.com/26021-best-binoculars.html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252" name="Picture 4" descr="http://www.space.com/images/i/000/043/750/original/binoculars-best-astronomy-editor-choice.jpg?1416247603?interpolation=lanczos-none&amp;downsize=*: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396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204/3000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9592" y="1988840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da objetiva: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204 mm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Distância focal: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3000 mm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Montagem: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equatorial alemã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rgbClr val="00FF00"/>
                </a:solidFill>
                <a:latin typeface="Century Gothic" panose="020B0502020202020204" pitchFamily="34" charset="0"/>
              </a:rPr>
              <a:t>Poder </a:t>
            </a: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separador: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0,59"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rgbClr val="00FF00"/>
                </a:solidFill>
                <a:latin typeface="Century Gothic" panose="020B0502020202020204" pitchFamily="34" charset="0"/>
              </a:rPr>
              <a:t>Magnitude </a:t>
            </a: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limite: </a:t>
            </a:r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13,6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Poder de Resolução 1.8"</a:t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Magnitude limite 11.5</a:t>
            </a: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Universidade de Nebraska-Lincoln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4022"/>
          <a:stretch/>
        </p:blipFill>
        <p:spPr>
          <a:xfrm>
            <a:off x="3203848" y="2708920"/>
            <a:ext cx="2521450" cy="2521712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da atualidade</a:t>
            </a:r>
          </a:p>
        </p:txBody>
      </p:sp>
    </p:spTree>
    <p:extLst>
      <p:ext uri="{BB962C8B-B14F-4D97-AF65-F5344CB8AC3E}">
        <p14:creationId xmlns:p14="http://schemas.microsoft.com/office/powerpoint/2010/main" val="357906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 maior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</a:t>
            </a: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,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ainda em operação</a:t>
            </a:r>
          </a:p>
        </p:txBody>
      </p:sp>
    </p:spTree>
    <p:extLst>
      <p:ext uri="{BB962C8B-B14F-4D97-AF65-F5344CB8AC3E}">
        <p14:creationId xmlns:p14="http://schemas.microsoft.com/office/powerpoint/2010/main" val="222706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ctrTitle"/>
          </p:nvPr>
        </p:nvSpPr>
        <p:spPr>
          <a:xfrm>
            <a:off x="642938" y="-27327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Yerkes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observatório de </a:t>
            </a:r>
            <a:r>
              <a:rPr lang="pt-BR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Yerkes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5218"/>
          <a:stretch/>
        </p:blipFill>
        <p:spPr>
          <a:xfrm>
            <a:off x="4887070" y="965738"/>
            <a:ext cx="3456384" cy="5292000"/>
          </a:xfrm>
          <a:prstGeom prst="rect">
            <a:avLst/>
          </a:prstGeom>
        </p:spPr>
      </p:pic>
      <p:sp>
        <p:nvSpPr>
          <p:cNvPr id="7" name="Subtítulo 2"/>
          <p:cNvSpPr txBox="1"/>
          <p:nvPr/>
        </p:nvSpPr>
        <p:spPr>
          <a:xfrm>
            <a:off x="653474" y="923709"/>
            <a:ext cx="3855344" cy="536400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Inviável a construção de lentes maiores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Universidade de Chicago - E.U.A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do mundo (refletores)</a:t>
            </a:r>
          </a:p>
        </p:txBody>
      </p:sp>
    </p:spTree>
    <p:extLst>
      <p:ext uri="{BB962C8B-B14F-4D97-AF65-F5344CB8AC3E}">
        <p14:creationId xmlns:p14="http://schemas.microsoft.com/office/powerpoint/2010/main" val="140945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714375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4º lugar: GTC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93216" y="1700808"/>
            <a:ext cx="3430712" cy="44644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ran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elescopio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anarias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10,4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Ilhas Canárias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(Espanha)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Espanha, México e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773" name="Picture 2" descr="C:\Documents and Settings\andre silva\Meus documentos\CONCURSO_CDCC\apresentações\Imagens\telescópios\Canarias.jpg"/>
          <p:cNvPicPr>
            <a:picLocks noChangeAspect="1" noChangeArrowheads="1"/>
          </p:cNvPicPr>
          <p:nvPr/>
        </p:nvPicPr>
        <p:blipFill rotWithShape="1">
          <a:blip r:embed="rId3" cstate="print"/>
          <a:srcRect l="19831" t="9547" r="29791" b="14824"/>
          <a:stretch/>
        </p:blipFill>
        <p:spPr bwMode="auto">
          <a:xfrm>
            <a:off x="4211960" y="1700808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290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LBT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28624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inocular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11,9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Dois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8,4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, Itália e Alemanha</a:t>
            </a:r>
          </a:p>
        </p:txBody>
      </p:sp>
      <p:pic>
        <p:nvPicPr>
          <p:cNvPr id="7" name="Picture 3" descr="C:\Documents and Settings\andre silva\Meus documentos\CONCURSO_CDCC\apresentações\Imagens\telescópios\LBT_outra.jpg"/>
          <p:cNvPicPr>
            <a:picLocks noChangeAspect="1" noChangeArrowheads="1"/>
          </p:cNvPicPr>
          <p:nvPr/>
        </p:nvPicPr>
        <p:blipFill rotWithShape="1">
          <a:blip r:embed="rId3" cstate="print"/>
          <a:srcRect l="8210" t="3167" r="10638" b="1798"/>
          <a:stretch/>
        </p:blipFill>
        <p:spPr bwMode="auto">
          <a:xfrm>
            <a:off x="4008961" y="1485264"/>
            <a:ext cx="481151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ndre silva\Meus documentos\CONCURSO_CDCC\apresentações\Imagens\telescópios\LBT-Gebaeude.jpg"/>
          <p:cNvPicPr>
            <a:picLocks noChangeAspect="1" noChangeArrowheads="1"/>
          </p:cNvPicPr>
          <p:nvPr/>
        </p:nvPicPr>
        <p:blipFill rotWithShape="1">
          <a:blip r:embed="rId4" cstate="print"/>
          <a:srcRect l="11723" r="12858" b="9274"/>
          <a:stretch/>
        </p:blipFill>
        <p:spPr bwMode="auto">
          <a:xfrm>
            <a:off x="4032496" y="1485264"/>
            <a:ext cx="4788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5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LBT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28624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inocular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11,9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Dois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8,4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, Itália e Alemanha</a:t>
            </a:r>
          </a:p>
        </p:txBody>
      </p:sp>
      <p:pic>
        <p:nvPicPr>
          <p:cNvPr id="7" name="Picture 3" descr="C:\Documents and Settings\andre silva\Meus documentos\CONCURSO_CDCC\apresentações\Imagens\telescópios\LBT_outra.jpg"/>
          <p:cNvPicPr>
            <a:picLocks noChangeAspect="1" noChangeArrowheads="1"/>
          </p:cNvPicPr>
          <p:nvPr/>
        </p:nvPicPr>
        <p:blipFill rotWithShape="1">
          <a:blip r:embed="rId3" cstate="print"/>
          <a:srcRect l="8210" t="3167" r="10638" b="1798"/>
          <a:stretch/>
        </p:blipFill>
        <p:spPr bwMode="auto">
          <a:xfrm>
            <a:off x="4008961" y="1485264"/>
            <a:ext cx="481151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55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>
          <a:xfrm>
            <a:off x="683568" y="352309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Keck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e 2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07504" y="1556792"/>
            <a:ext cx="3456384" cy="4392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13,9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10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Havaí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(E.U.A.)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 (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Caltech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, Univ. Califórnia, Havaí e NASA)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797" name="Picture 3" descr="C:\Documents and Settings\andre silva\Meus documentos\CONCURSO_CDCC\apresentações\Imagens\telescópios\Keck1.png"/>
          <p:cNvPicPr>
            <a:picLocks noChangeAspect="1" noChangeArrowheads="1"/>
          </p:cNvPicPr>
          <p:nvPr/>
        </p:nvPicPr>
        <p:blipFill rotWithShape="1">
          <a:blip r:embed="rId3" cstate="print"/>
          <a:srcRect l="9957" t="-1" r="14065" b="12"/>
          <a:stretch/>
        </p:blipFill>
        <p:spPr bwMode="auto">
          <a:xfrm>
            <a:off x="3708496" y="1556792"/>
            <a:ext cx="5328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23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orro Prism and Roof Prism Binoculars Work"/>
          <p:cNvPicPr>
            <a:picLocks noChangeAspect="1" noChangeArrowheads="1"/>
          </p:cNvPicPr>
          <p:nvPr/>
        </p:nvPicPr>
        <p:blipFill>
          <a:blip r:embed="rId2" cstate="print"/>
          <a:srcRect t="10630" b="3543"/>
          <a:stretch>
            <a:fillRect/>
          </a:stretch>
        </p:blipFill>
        <p:spPr bwMode="auto">
          <a:xfrm>
            <a:off x="0" y="1268760"/>
            <a:ext cx="9144000" cy="558083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teto e </a:t>
            </a:r>
            <a:b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porro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8316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https://procular.com.au/porro-prism-vs-roof-prism-binoculars-better/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VLT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79512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ery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4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8,2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Chile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2"/>
          <a:stretch/>
        </p:blipFill>
        <p:spPr>
          <a:xfrm>
            <a:off x="3707904" y="1450372"/>
            <a:ext cx="5292000" cy="43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Futuro próximo</a:t>
            </a:r>
          </a:p>
        </p:txBody>
      </p:sp>
    </p:spTree>
    <p:extLst>
      <p:ext uri="{BB962C8B-B14F-4D97-AF65-F5344CB8AC3E}">
        <p14:creationId xmlns:p14="http://schemas.microsoft.com/office/powerpoint/2010/main" val="177046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</p:spTree>
    <p:extLst>
      <p:ext uri="{BB962C8B-B14F-4D97-AF65-F5344CB8AC3E}">
        <p14:creationId xmlns:p14="http://schemas.microsoft.com/office/powerpoint/2010/main" val="1894012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0" y="756178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iant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agellan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24,5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Chile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9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2º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-36512" y="783562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5040560" cy="439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hirty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eters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492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Havaí (E.U.A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.)-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 (TMT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International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)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E-ELT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1º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0" y="919782"/>
            <a:ext cx="9144000" cy="5938218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xtremely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39,3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798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esultado de imagem para binóculo zeiss"/>
          <p:cNvPicPr>
            <a:picLocks noChangeAspect="1" noChangeArrowheads="1"/>
          </p:cNvPicPr>
          <p:nvPr/>
        </p:nvPicPr>
        <p:blipFill>
          <a:blip r:embed="rId2" cstate="print"/>
          <a:srcRect b="-420"/>
          <a:stretch>
            <a:fillRect/>
          </a:stretch>
        </p:blipFill>
        <p:spPr bwMode="auto">
          <a:xfrm>
            <a:off x="0" y="-12870"/>
            <a:ext cx="9144000" cy="6886927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57606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especificações</a:t>
            </a:r>
          </a:p>
        </p:txBody>
      </p:sp>
      <p:sp>
        <p:nvSpPr>
          <p:cNvPr id="5" name="Elipse 4"/>
          <p:cNvSpPr/>
          <p:nvPr/>
        </p:nvSpPr>
        <p:spPr bwMode="auto">
          <a:xfrm rot="18586527">
            <a:off x="7668647" y="2744250"/>
            <a:ext cx="562400" cy="86663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mercadolivre.com.</a:t>
            </a:r>
            <a:r>
              <a:rPr lang="pt-BR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br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Telescópios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telescópios podem ser: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714624"/>
            <a:ext cx="8072437" cy="2946623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refratores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refletores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catadióptricos</a:t>
            </a:r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Refratores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(lunetas)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ndre silva\Meus documentos\CONCURSO_CDCC\apresentações\Imagens\telescópios\funcionamento ref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581"/>
            <a:ext cx="91440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ctrTitle"/>
          </p:nvPr>
        </p:nvSpPr>
        <p:spPr>
          <a:xfrm>
            <a:off x="642938" y="-129257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refrator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50968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grpSp>
        <p:nvGrpSpPr>
          <p:cNvPr id="2" name="Grupo 41"/>
          <p:cNvGrpSpPr/>
          <p:nvPr/>
        </p:nvGrpSpPr>
        <p:grpSpPr bwMode="auto">
          <a:xfrm>
            <a:off x="214313" y="2826693"/>
            <a:ext cx="8929687" cy="2357438"/>
            <a:chOff x="214283" y="2571744"/>
            <a:chExt cx="9644129" cy="2643206"/>
          </a:xfrm>
        </p:grpSpPr>
        <p:cxnSp>
          <p:nvCxnSpPr>
            <p:cNvPr id="13322" name="Conector de seta reta 11"/>
            <p:cNvCxnSpPr>
              <a:cxnSpLocks noChangeShapeType="1"/>
            </p:cNvCxnSpPr>
            <p:nvPr/>
          </p:nvCxnSpPr>
          <p:spPr bwMode="auto">
            <a:xfrm rot="10800000" flipV="1">
              <a:off x="8392534" y="2571744"/>
              <a:ext cx="1465878" cy="5606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3" name="Conector de seta reta 16"/>
            <p:cNvCxnSpPr>
              <a:cxnSpLocks noChangeShapeType="1"/>
            </p:cNvCxnSpPr>
            <p:nvPr/>
          </p:nvCxnSpPr>
          <p:spPr bwMode="auto">
            <a:xfrm rot="10800000" flipV="1">
              <a:off x="642910" y="3132424"/>
              <a:ext cx="7749624" cy="193965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4" name="Conector de seta reta 18"/>
            <p:cNvCxnSpPr>
              <a:cxnSpLocks noChangeShapeType="1"/>
            </p:cNvCxnSpPr>
            <p:nvPr/>
          </p:nvCxnSpPr>
          <p:spPr bwMode="auto">
            <a:xfrm rot="10800000" flipV="1">
              <a:off x="214283" y="5072074"/>
              <a:ext cx="428639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upo 40"/>
          <p:cNvGrpSpPr/>
          <p:nvPr/>
        </p:nvGrpSpPr>
        <p:grpSpPr bwMode="auto">
          <a:xfrm>
            <a:off x="285750" y="1112193"/>
            <a:ext cx="8858250" cy="4357688"/>
            <a:chOff x="285720" y="1142984"/>
            <a:chExt cx="8858280" cy="4357718"/>
          </a:xfrm>
        </p:grpSpPr>
        <p:cxnSp>
          <p:nvCxnSpPr>
            <p:cNvPr id="13319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7286644" y="1142984"/>
              <a:ext cx="1857356" cy="7143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0" name="Conector de seta reta 13"/>
            <p:cNvCxnSpPr>
              <a:cxnSpLocks noChangeShapeType="1"/>
            </p:cNvCxnSpPr>
            <p:nvPr/>
          </p:nvCxnSpPr>
          <p:spPr bwMode="auto">
            <a:xfrm rot="10800000" flipV="1">
              <a:off x="714348" y="1857364"/>
              <a:ext cx="6572296" cy="3500462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1" name="Conector de seta reta 19"/>
            <p:cNvCxnSpPr>
              <a:cxnSpLocks noChangeShapeType="1"/>
            </p:cNvCxnSpPr>
            <p:nvPr/>
          </p:nvCxnSpPr>
          <p:spPr bwMode="auto">
            <a:xfrm rot="10800000" flipV="1">
              <a:off x="285720" y="5357826"/>
              <a:ext cx="428630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615</TotalTime>
  <Words>1405</Words>
  <Application>Microsoft Office PowerPoint</Application>
  <PresentationFormat>Apresentação na tela (4:3)</PresentationFormat>
  <Paragraphs>192</Paragraphs>
  <Slides>47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Century Gothic</vt:lpstr>
      <vt:lpstr>Courier New</vt:lpstr>
      <vt:lpstr>helvetica</vt:lpstr>
      <vt:lpstr>Times New Roman</vt:lpstr>
      <vt:lpstr>Wingdings</vt:lpstr>
      <vt:lpstr>Blank Presentation</vt:lpstr>
      <vt:lpstr>Apresentação do PowerPoint</vt:lpstr>
      <vt:lpstr>Binóculos</vt:lpstr>
      <vt:lpstr>Sim, binóculos!</vt:lpstr>
      <vt:lpstr>Prismas de teto e  prismas de porro</vt:lpstr>
      <vt:lpstr>especificações</vt:lpstr>
      <vt:lpstr>Telescópios</vt:lpstr>
      <vt:lpstr>Os telescópios podem ser:</vt:lpstr>
      <vt:lpstr>Refratores  (lunetas)</vt:lpstr>
      <vt:lpstr>Como funciona um refrator</vt:lpstr>
      <vt:lpstr>Aberração cromática</vt:lpstr>
      <vt:lpstr>Refletores</vt:lpstr>
      <vt:lpstr>Como funciona um refletor</vt:lpstr>
      <vt:lpstr>Newtoniano</vt:lpstr>
      <vt:lpstr>Cassegrain</vt:lpstr>
      <vt:lpstr>Catadióptricos</vt:lpstr>
      <vt:lpstr>Schmidt</vt:lpstr>
      <vt:lpstr>Maksutov</vt:lpstr>
      <vt:lpstr>Montagens</vt:lpstr>
      <vt:lpstr>Montagens</vt:lpstr>
      <vt:lpstr>Montagens</vt:lpstr>
      <vt:lpstr>Algumas grandezas  importantes</vt:lpstr>
      <vt:lpstr>Grandezas importantes relacionadas com telescópios:</vt:lpstr>
      <vt:lpstr>distância focal</vt:lpstr>
      <vt:lpstr>distância focal, F</vt:lpstr>
      <vt:lpstr>aumento, A</vt:lpstr>
      <vt:lpstr>Aumento máximo útil</vt:lpstr>
      <vt:lpstr>poder separador, P</vt:lpstr>
      <vt:lpstr>Magnitude limite, mlim</vt:lpstr>
      <vt:lpstr>O telescópio Grubb</vt:lpstr>
      <vt:lpstr>Grubb 204/3000</vt:lpstr>
      <vt:lpstr>“Praticando”...</vt:lpstr>
      <vt:lpstr>Os maiores telescópios  da atualidade</vt:lpstr>
      <vt:lpstr>O maior refrator,  ainda em operação</vt:lpstr>
      <vt:lpstr>Refrator de Yerkes</vt:lpstr>
      <vt:lpstr>Os maiores telescópios  do mundo (refletores)</vt:lpstr>
      <vt:lpstr> 4º lugar: GTC</vt:lpstr>
      <vt:lpstr>3º lugar: LBT</vt:lpstr>
      <vt:lpstr>3º lugar: LBT</vt:lpstr>
      <vt:lpstr>2º lugar: Keck 1 e 2 </vt:lpstr>
      <vt:lpstr>1º lugar: VLT</vt:lpstr>
      <vt:lpstr>Futuro próximo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471</cp:revision>
  <cp:lastPrinted>2000-05-01T12:23:00Z</cp:lastPrinted>
  <dcterms:created xsi:type="dcterms:W3CDTF">1995-06-17T23:31:00Z</dcterms:created>
  <dcterms:modified xsi:type="dcterms:W3CDTF">2019-09-27T21:25:51Z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