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75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D3E7-B2DD-4B94-8A0F-E82AD21285F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8E79-788B-4985-A3BA-75B5C854CC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aldbrimacombe.com/egypt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orbit.com/education/reference_library/constellations/draco_dragon_or_serpent_constellation/317/index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as.com/tours/chile/easter_island_4n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com/guides/history/ancient/enlarge/pyramid-of-the-moon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Disco_de_Nebr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pedia.pt/$alinhamento-de-carna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42921-F55D-4C72-A9C1-EA111063131D}" type="slidenum">
              <a:rPr lang="pt-BR"/>
              <a:pPr/>
              <a:t>1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CF007A-CEE3-41C6-B5D7-949AE886CC76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9165F8E-8F8A-4D03-8491-993F457133B8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4B62A77-F365-48D5-9A19-546728CCB78E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FAE976E-7F50-479A-BA63-D49212CDC514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 http://www.christiancyberspace.com/cosmic-discovery/html/region/region-orion_constellation.htm</a:t>
            </a:r>
          </a:p>
          <a:p>
            <a:r>
              <a:rPr lang="pt-BR" dirty="0" smtClean="0"/>
              <a:t>http://www.voyagesphotosmanu.com/cairo_culture.html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http://www.geraldbrimacombe.com/egypt.htm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http://www.leotheconstellation.com/index.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About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http://www.redorbit.com/education/reference_library/constellations/draco_dragon_or_serpent_constellation/317/index.html</a:t>
            </a:r>
            <a:endParaRPr lang="pt-B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http://laoscambodia.com/angkor_wat.html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http://www.guia.heu.nom.br/pleiade.htm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http://www.inkas.com/tours/chile/easter_island_4n.html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http://espiraldotempo.blogspot.com/2010_05_01_archive.html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http://cafecomciencia.wordpress.com/category/historia-da-ciencia/page/2/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http://www.nationalgeographic.com/guides/history/ancient/enlarge/pyramid-of-the-moon.html</a:t>
            </a:r>
            <a:endParaRPr lang="pt-B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http://www.smith.edu/vistas/vistas_web/gallery/detail/pyramid-sun_det.htm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http://desktopnature.com/popular?g2_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itemId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=4269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http://pt.wikipedia.org/wiki/Disco_de_Nebra</a:t>
            </a:r>
            <a:endParaRPr lang="pt-B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http://yahwehstruelunarsabbathcalendar.blogspot.com/2010/03/moses-pleiades-and-nebra-sky-disk-what.html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</a:t>
            </a:r>
            <a:r>
              <a:rPr lang="pt-BR" smtClean="0"/>
              <a:t>: http://islandsofla.org/wp/?p=4757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06CD30-B7EB-4DC7-AFB4-E25C9D35FE02}" type="slidenum">
              <a:rPr lang="pt-BR"/>
              <a:pPr/>
              <a:t>2</a:t>
            </a:fld>
            <a:endParaRPr lang="pt-B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B1BC173-A12E-4285-831B-49D9ECF6BD14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03B621-A5DE-4F5B-83F3-893AC3F2246E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09D8691-6806-403F-B985-376F9ED2DFA3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7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 da imagem: http://www.fantom-xp.com/wp_23_~_Stonehenge.html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http://saircadentro.blogspot.com/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de imagem: http://arquivosdoinsolito.blogspot.com/2009/04/descoberto-um-menir-neolitico-com.html</a:t>
            </a:r>
            <a:br>
              <a:rPr lang="pt-BR" dirty="0" smtClean="0"/>
            </a:br>
            <a:r>
              <a:rPr lang="pt-BR" dirty="0" smtClean="0"/>
              <a:t>http://</a:t>
            </a:r>
            <a:r>
              <a:rPr lang="pt-BR" dirty="0" smtClean="0"/>
              <a:t>viladobispo-fotosantigas.blogspot.com/2009/08/menir-do-padrao-raposeira.html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http://www.infopedia.pt/$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alinhamento-de-carnac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</a:t>
            </a:r>
            <a:r>
              <a:rPr lang="pt-BR" dirty="0" smtClean="0"/>
              <a:t>www.portalciencia.net/stonehenge.html</a:t>
            </a:r>
          </a:p>
          <a:p>
            <a:r>
              <a:rPr lang="pt-BR" dirty="0" smtClean="0"/>
              <a:t>http://www.historiadaarte.com.br/stonehenge.html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</a:t>
            </a:r>
            <a:r>
              <a:rPr lang="pt-BR" dirty="0" smtClean="0"/>
              <a:t>www.holiday-rentals.co.uk/p427558</a:t>
            </a:r>
          </a:p>
          <a:p>
            <a:r>
              <a:rPr lang="pt-BR" dirty="0" smtClean="0"/>
              <a:t>http://pt.wikilingue.com/gl/Meg%C3%A1lito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8E79-788B-4985-A3BA-75B5C854CC0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77B63A-5EAB-48C8-90D3-7C2C649727BD}" type="datetimeFigureOut">
              <a:rPr lang="pt-BR" smtClean="0"/>
              <a:pPr/>
              <a:t>09/12/2010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A840A4-0B0A-477D-B4A0-FE158EF2B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steriosantigos.com/stonehenge.htm" TargetMode="External"/><Relationship Id="rId3" Type="http://schemas.openxmlformats.org/officeDocument/2006/relationships/hyperlink" Target="http://tilesexperts.com/wordpress/os-misterios-das-piramides-de-gize/" TargetMode="External"/><Relationship Id="rId7" Type="http://schemas.openxmlformats.org/officeDocument/2006/relationships/hyperlink" Target="http://www.ov.ufrj.br/AstroPoetas/Tuparetama/arqueoastronomia/index2.html" TargetMode="External"/><Relationship Id="rId2" Type="http://schemas.openxmlformats.org/officeDocument/2006/relationships/hyperlink" Target="http://expurgacao.wordpress.com/2010/04/07/maya-chichen-itza-kukulcan-solsticios-equinocios-calendari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santos.br/pos/revistapatrimonio/images/artigos/Dolmens_da_Galicia.pdf" TargetMode="External"/><Relationship Id="rId5" Type="http://schemas.openxmlformats.org/officeDocument/2006/relationships/hyperlink" Target="http://cafecomciencia.wordpress.com/category/historia-da-ciencia/page/2/" TargetMode="External"/><Relationship Id="rId4" Type="http://schemas.openxmlformats.org/officeDocument/2006/relationships/hyperlink" Target="http://www.orbum.org/2009/03/arqueoastronomia-pensemos-mais-um-pouc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 Pirâmides de Gizé</a:t>
            </a:r>
          </a:p>
          <a:p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3" descr="D:\USP 2010 - Segundo Semestre\Astronomia\Arqueoastronomia\Imagens\giza_pyram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36412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D:\USP 2010 - Segundo Semestre\Astronomia\Arqueoastronomia\Imagens\08-orion_constellation-detai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Teoria da Correlação de Órion de Robert Bauval e Graham Hancock – alinhamento em 10450 a.C.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Esfinge Egípcia</a:t>
            </a:r>
          </a:p>
          <a:p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Robert Bauval e Graham Hancock – alinhamento em 10450 a.C. com a constelação de Leão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D:\USP 2010 - Segundo Semestre\Astronomia\Arqueoastronomia\Imagens\Egypt - Sphinx tight w pyramid 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665712" cy="311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20888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Angkor Wat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Robert Bauval e Graham Hancock – alinhamento em 10450 a.C. com a constelação de Dragão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4" descr="D:\USP 2010 - Segundo Semestre\Astronomia\Arqueoastronomia\Imagens\angkor_wat_cambo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265240" cy="319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D:\USP 2010 - Segundo Semestre\Astronomia\Arqueoastronomia\Imagens\dracoconstell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319016" cy="29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Ilha de Páscoa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Juan Antonio Belmonte e Edmundo Edwards – moais sobre ahus voltados para Plêiades e Órion.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7" name="Picture 3" descr="D:\USP 2010 - Segundo Semestre\Astronomia\Arqueoastronomia\Imagens\mo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980160" cy="3184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D:\USP 2010 - Segundo Semestre\Astronomia\Arqueoastronomia\Imagens\Pleia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3230047" cy="199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Stonehenge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Nascer e ocaso tanto do Sol quanto da Lua, solstício de Verão na pedra do Altar.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D:\USP 2010 - Segundo Semestre\Astronomia\Arqueoastronomia\Imagens\stonehen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45770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D:\USP 2010 - Segundo Semestre\Astronomia\Arqueoastronomia\Imagens\stonehenge_4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3312368" cy="238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Teotihuacán e as Pirâmides do Sol e da Lua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Construções no México anteriores aos astecas, Pirâmide do Sol voltada para o local do ocaso no solstício de verão.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3" descr="D:\USP 2010 - Segundo Semestre\Astronomia\Arqueoastronomia\Imagens\moon-pyramid-1066219-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D:\USP 2010 - Segundo Semestre\Astronomia\Arqueoastronomia\Imagens\precol_pyramid-sun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346993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Chichén Itzá – Templo de </a:t>
            </a:r>
            <a:r>
              <a:rPr lang="pt-BR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Kukulcan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no México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Possui 365 degraus, sombra equinocial de 33 metros e oposição de iluminação no solstício.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3" descr="D:\USP 2010 - Segundo Semestre\Astronomia\Arqueoastronomia\Imagens\Ancient Mayan Ruins_ Chichen Itza_ 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4640064" cy="348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construções lendárias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 Disco Solar de Nebra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80526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Feito de bronze e ouro com desenho de Plêiades, aponta para o Sol nos solstícios de Verão e Inverno. Encontrado em Nebra, Alemanha.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D:\USP 2010 - Segundo Semestre\Astronomia\Arqueoastronomia\Imagens\610px-Nebra_Scheibe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814564" cy="3754728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3240360" cy="353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u="sng" dirty="0" smtClean="0">
                <a:hlinkClick r:id="rId2"/>
              </a:rPr>
              <a:t>http://expurgacao.wordpress.com/2010/04/07/maya-chichen-itza-kukulcan-solsticios-equinocios-calendarios/</a:t>
            </a:r>
            <a:endParaRPr lang="pt-BR" u="sng" dirty="0" smtClean="0"/>
          </a:p>
          <a:p>
            <a:r>
              <a:rPr lang="pt-BR" u="sng" dirty="0" smtClean="0">
                <a:hlinkClick r:id="rId3"/>
              </a:rPr>
              <a:t>http://tilesexperts.com/wordpress/os-misterios-das-piramides-de-gize/</a:t>
            </a:r>
            <a:endParaRPr lang="pt-BR" dirty="0" smtClean="0"/>
          </a:p>
          <a:p>
            <a:r>
              <a:rPr lang="pt-BR" u="sng" dirty="0" smtClean="0">
                <a:hlinkClick r:id="rId4"/>
              </a:rPr>
              <a:t>http://www.orbum.org/2009/03/arqueoastronomia-pensemos-mais-um-pouco/</a:t>
            </a:r>
            <a:endParaRPr lang="pt-BR" dirty="0" smtClean="0"/>
          </a:p>
          <a:p>
            <a:r>
              <a:rPr lang="pt-BR" u="sng" dirty="0" smtClean="0">
                <a:hlinkClick r:id="rId5"/>
              </a:rPr>
              <a:t>http://cafecomciencia.wordpress.com/category/historia-da-ciencia/page/2/</a:t>
            </a:r>
            <a:endParaRPr lang="pt-BR" dirty="0" smtClean="0"/>
          </a:p>
          <a:p>
            <a:r>
              <a:rPr lang="pt-BR" u="sng" dirty="0" smtClean="0">
                <a:hlinkClick r:id="rId6"/>
              </a:rPr>
              <a:t>http://www.unisantos.br/pos/revistapatrimonio/images/artigos/Dolmens_da_Galicia.pdf</a:t>
            </a:r>
            <a:endParaRPr lang="pt-BR" u="sng" dirty="0" smtClean="0"/>
          </a:p>
          <a:p>
            <a:r>
              <a:rPr lang="pt-BR" u="sng" dirty="0" smtClean="0">
                <a:hlinkClick r:id="rId7"/>
              </a:rPr>
              <a:t>http://www.ov.ufrj.br/AstroPoetas/Tuparetama/arqueoastronomia/index2.html</a:t>
            </a:r>
            <a:endParaRPr lang="pt-BR" dirty="0" smtClean="0"/>
          </a:p>
          <a:p>
            <a:r>
              <a:rPr lang="pt-BR" u="sng" dirty="0" smtClean="0">
                <a:hlinkClick r:id="rId8"/>
              </a:rPr>
              <a:t>http://www.misteriosantigos.com/stonehenge.htm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P 2010 - Segundo Semestre\Astronomia\Arqueoastronomia\Imagens\Stonehenge_back_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10046167" cy="68580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755576" y="458112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rrington" pitchFamily="82" charset="0"/>
              </a:rPr>
              <a:t>Perguntas</a:t>
            </a:r>
            <a:r>
              <a:rPr lang="pt-BR" sz="7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rrington" pitchFamily="82" charset="0"/>
              </a:rPr>
              <a:t>... ?</a:t>
            </a:r>
            <a:endParaRPr lang="pt-BR" sz="7200" dirty="0">
              <a:solidFill>
                <a:schemeClr val="accent5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6050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0" y="1441450"/>
            <a:ext cx="8124825" cy="3514725"/>
            <a:chOff x="320" y="908"/>
            <a:chExt cx="5118" cy="221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USP 2010 - Segundo Semestre\Astronomia\Arqueoastronomia\Imagens\Stonehe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-1251520"/>
            <a:ext cx="11711608" cy="878370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5085184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Arqueoastronomia</a:t>
            </a:r>
            <a:endParaRPr lang="pt-BR" sz="48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quE</a:t>
            </a:r>
            <a:r>
              <a:rPr lang="pt-BR" dirty="0" smtClean="0"/>
              <a:t> É ARQUEOASTRONOMIA?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palavra vem de “arché” que significa ‘antigo’ e de “astro” e “nomos”, que formam a palavra ‘astronomia’ ou ‘lei das estrelas’.</a:t>
            </a:r>
          </a:p>
          <a:p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Estuda os monumentos megalíticos (do grego ‘mega’- grande e ‘lithos’ – pedras)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07504"/>
            <a:ext cx="8280920" cy="110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320040"/>
            <a:ext cx="7239000" cy="6606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MENIR DA MEADA – PORTUGAL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monumento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Menir isolado ou Monólito</a:t>
            </a: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</a:t>
            </a:r>
          </a:p>
          <a:p>
            <a:pPr lvl="8">
              <a:buNone/>
            </a:pP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Os menires  são pedras 			verticais que podem estar 			isoladas e assim terem</a:t>
            </a:r>
          </a:p>
          <a:p>
            <a:pPr lvl="8">
              <a:buNone/>
            </a:pPr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servido 	para o culto à			fecundidade ou para 			demarcação territorial</a:t>
            </a:r>
          </a:p>
          <a:p>
            <a:pPr lvl="8">
              <a:buNone/>
            </a:pP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</a:t>
            </a:r>
          </a:p>
          <a:p>
            <a:pPr lvl="8"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</a:t>
            </a: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8"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MENIR PADRÃO  - PORTUGAL</a:t>
            </a:r>
          </a:p>
          <a:p>
            <a:pPr>
              <a:buNone/>
            </a:pP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D:\USP 2010 - Segundo Semestre\Astronomia\Arqueoastronomia\Imagens\menir-de-Padrã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6955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monumento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Alinhamento</a:t>
            </a: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Os menires podem estar alinhados e assim terem servido para orientação. O mais famoso é o alinhamento de Carnac, na França.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D:\USP 2010 - Segundo Semestre\Astronomia\Arqueoastronomia\Imagens\carnac_st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4428493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5220072" y="227687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Kermario e possui 10 linhas com 982 menires; 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Menec 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 possui 11 linhas com 1100 menires ao longo de 1,2 km; e 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Kerlescan tem 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13 linhas e 540 menires.</a:t>
            </a:r>
          </a:p>
          <a:p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monumento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Cromeleques</a:t>
            </a: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D:\USP 2010 - Segundo Semestre\Astronomia\Arqueoastronomia\Imagens\stoneheng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666750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4427984" y="2132856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Os menires podem formar círculos ou elipses e ter servido como santuários religiosos. O mais famoso é o Stonehenge, na Inglaterra.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monumento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Dolmens</a:t>
            </a:r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Os menires podem ser ajustados de modo a formar túmulos ou altares de sacrifício, que é o caso dos dolmens. Um bastante famoso é o de Poulnabrone, na Irlanda.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 descr="D:\USP 2010 - Segundo Semestre\Astronomia\Arqueoastronomia\Imagens\dolmenpoulnabr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Julio\Pictures\Wallpapers\220px-Construcción_megali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2793651" cy="3288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a 11">
      <a:dk1>
        <a:sysClr val="windowText" lastClr="000000"/>
      </a:dk1>
      <a:lt1>
        <a:srgbClr val="000000"/>
      </a:lt1>
      <a:dk2>
        <a:srgbClr val="226861"/>
      </a:dk2>
      <a:lt2>
        <a:srgbClr val="EAEBDE"/>
      </a:lt2>
      <a:accent1>
        <a:srgbClr val="000000"/>
      </a:accent1>
      <a:accent2>
        <a:srgbClr val="2E6972"/>
      </a:accent2>
      <a:accent3>
        <a:srgbClr val="A8CDD7"/>
      </a:accent3>
      <a:accent4>
        <a:srgbClr val="3E8D98"/>
      </a:accent4>
      <a:accent5>
        <a:srgbClr val="66A7B8"/>
      </a:accent5>
      <a:accent6>
        <a:srgbClr val="3C7483"/>
      </a:accent6>
      <a:hlink>
        <a:srgbClr val="0070C0"/>
      </a:hlink>
      <a:folHlink>
        <a:srgbClr val="00206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582</Words>
  <Application>Microsoft Office PowerPoint</Application>
  <PresentationFormat>Apresentação na tela (4:3)</PresentationFormat>
  <Paragraphs>143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Opulento</vt:lpstr>
      <vt:lpstr>Slide 1</vt:lpstr>
      <vt:lpstr>Slide 2</vt:lpstr>
      <vt:lpstr>Arqueoastronomia</vt:lpstr>
      <vt:lpstr>O quE É ARQUEOASTRONOMIA?</vt:lpstr>
      <vt:lpstr>Slide 5</vt:lpstr>
      <vt:lpstr>Tipos de monumento</vt:lpstr>
      <vt:lpstr>Tipos de monumento</vt:lpstr>
      <vt:lpstr>Tipos de monumento</vt:lpstr>
      <vt:lpstr>Tipos de monumento</vt:lpstr>
      <vt:lpstr>As construções lendárias</vt:lpstr>
      <vt:lpstr>As construções lendárias</vt:lpstr>
      <vt:lpstr>As construções lendárias</vt:lpstr>
      <vt:lpstr>As construções lendárias</vt:lpstr>
      <vt:lpstr>As construções lendárias</vt:lpstr>
      <vt:lpstr>As construções lendárias</vt:lpstr>
      <vt:lpstr>As construções lendárias</vt:lpstr>
      <vt:lpstr>As construções lendárias</vt:lpstr>
      <vt:lpstr>bibliografia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Arqueoastronomia</dc:title>
  <dc:creator>Julio</dc:creator>
  <cp:lastModifiedBy>Julio</cp:lastModifiedBy>
  <cp:revision>20</cp:revision>
  <dcterms:created xsi:type="dcterms:W3CDTF">2010-12-08T18:06:06Z</dcterms:created>
  <dcterms:modified xsi:type="dcterms:W3CDTF">2010-12-09T13:54:25Z</dcterms:modified>
</cp:coreProperties>
</file>