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0" r:id="rId16"/>
    <p:sldId id="30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4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7" r:id="rId47"/>
    <p:sldId id="305" r:id="rId48"/>
    <p:sldId id="265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0B49-D354-401B-844A-989B83E4F8EA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36DAF-ABE9-4417-B356-6A5F02CAFB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8BAF6-2725-4E68-BA09-024BCE5B9EC1}" type="slidenum">
              <a:rPr lang="en-US"/>
              <a:pPr/>
              <a:t>15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6DAF-ABE9-4417-B356-6A5F02CAFBD5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8B59E-4B4A-4369-9112-BDA3E1254645}" type="slidenum">
              <a:rPr lang="en-US"/>
              <a:pPr/>
              <a:t>30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39012-0570-4938-B32E-14856A1BE2E6}" type="slidenum">
              <a:rPr lang="en-US"/>
              <a:pPr/>
              <a:t>34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594D0-8168-4ACF-9272-5119D5173DE5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98F72-CC95-4736-850D-74C3D4CD025A}" type="slidenum">
              <a:rPr lang="en-US"/>
              <a:pPr/>
              <a:t>47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E8E7-C7CE-4E0B-8595-5EE4C028D2E8}" type="datetimeFigureOut">
              <a:rPr lang="pt-BR" smtClean="0"/>
              <a:pPr/>
              <a:t>04/12/2010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858E-4ABD-4455-9926-06B86B799B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equipe-02\Evandro\impactos\Abertura%20CDA%20NEW.av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quipe-02\Evandro\impactos\Metor%20hits%20a%20car%20-%20The%20Peekskill%20Meteor%20%5bwww.keepvid.com%5d.mpe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quipe-02\Evandro\impactos\Abertura%20Sessao%20Astronomia%20NEW.avi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quipe-02\Evandro\impactos\Asteroid%20Discovery%20From%201980%20-%202010%20%5bwww.keepvid.com%5d.mpe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quipe-02\Evandro\impactos\hst15_m31_mw_collision.mpe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equipe-02\Evandro\impactos\Comet_Shoemaker_Levy_colliding_with_Jupiter.avi" TargetMode="External"/><Relationship Id="rId1" Type="http://schemas.openxmlformats.org/officeDocument/2006/relationships/video" Target="file:///D:\equipe-02\Evandro\impactos\Shoemaker-Levy_9_impact_on_Jupiter(1)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Abertura CDA NE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38592" cy="456929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NEO’s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1988838" y="0"/>
            <a:ext cx="6615610" cy="6858000"/>
            <a:chOff x="1988838" y="0"/>
            <a:chExt cx="6615610" cy="6858000"/>
          </a:xfrm>
        </p:grpSpPr>
        <p:pic>
          <p:nvPicPr>
            <p:cNvPr id="5" name="Imagem 4" descr="165844main_1999JM8-aug06-brow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8838" y="0"/>
              <a:ext cx="5166324" cy="6858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7452320" y="645333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1999 JM8</a:t>
              </a:r>
              <a:endParaRPr lang="pt-BR" dirty="0"/>
            </a:p>
          </p:txBody>
        </p:sp>
      </p:grpSp>
      <p:pic>
        <p:nvPicPr>
          <p:cNvPr id="7" name="Imagem 6" descr="asteroid_111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6009456" cy="600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E:\aldo\NEO\Ero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pic>
        <p:nvPicPr>
          <p:cNvPr id="236547" name="Picture 3" descr="E:\aldo\NEO\Apo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620" y="8620"/>
            <a:ext cx="6840760" cy="6840760"/>
          </a:xfrm>
          <a:prstGeom prst="rect">
            <a:avLst/>
          </a:prstGeom>
          <a:noFill/>
        </p:spPr>
      </p:pic>
      <p:pic>
        <p:nvPicPr>
          <p:cNvPr id="236548" name="Picture 4" descr="E:\aldo\NEO\2000ea1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596336" y="-2738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onde vem?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,,7011597-EX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69832" cy="56166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Cometas</a:t>
            </a:r>
          </a:p>
        </p:txBody>
      </p:sp>
      <p:pic>
        <p:nvPicPr>
          <p:cNvPr id="3" name="Imagem 2" descr="COM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0"/>
            <a:ext cx="6336704" cy="675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E:\aldo\NEO\LPcom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0"/>
            <a:ext cx="6934200" cy="6896100"/>
          </a:xfrm>
          <a:prstGeom prst="rect">
            <a:avLst/>
          </a:prstGeom>
          <a:noFill/>
        </p:spPr>
      </p:pic>
      <p:pic>
        <p:nvPicPr>
          <p:cNvPr id="235523" name="Picture 3" descr="E:\aldo\NEO\N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pic>
        <p:nvPicPr>
          <p:cNvPr id="235524" name="Picture 4" descr="E:\aldo\NEO\Enc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0"/>
            <a:ext cx="69342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596336" y="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onde vem?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D:\aldo\NEO\leonids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99213"/>
          </a:xfrm>
          <a:prstGeom prst="rect">
            <a:avLst/>
          </a:prstGeom>
          <a:noFill/>
        </p:spPr>
      </p:pic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514600" y="6019800"/>
            <a:ext cx="14192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u="none"/>
              <a:t>Copyright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749675" y="0"/>
            <a:ext cx="138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Meteoro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457200"/>
            <a:ext cx="42814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276600" y="533400"/>
            <a:ext cx="1841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pt-BR" u="none">
              <a:solidFill>
                <a:schemeClr val="bg1"/>
              </a:solidFill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749675" y="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Meteorito</a:t>
            </a:r>
          </a:p>
        </p:txBody>
      </p:sp>
      <p:pic>
        <p:nvPicPr>
          <p:cNvPr id="6" name="Metor hits a car - The Peekskill Meteor [www.keepvid.com]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1520" y="332656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2016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teo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685800"/>
            <a:ext cx="47990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Tamanho</a:t>
            </a:r>
            <a:r>
              <a:rPr lang="en-US" sz="2800" u="none">
                <a:solidFill>
                  <a:schemeClr val="bg1"/>
                </a:solidFill>
              </a:rPr>
              <a:t>: muitas Dezenas de metros = </a:t>
            </a:r>
            <a:r>
              <a:rPr lang="en-US" sz="2800">
                <a:solidFill>
                  <a:schemeClr val="bg1"/>
                </a:solidFill>
              </a:rPr>
              <a:t>destruição local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Tamanho</a:t>
            </a:r>
            <a:r>
              <a:rPr lang="en-US" sz="2800" u="none"/>
              <a:t>: muitas Dezenas de metros = </a:t>
            </a:r>
            <a:r>
              <a:rPr lang="en-US" sz="2800"/>
              <a:t>destruição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56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 descr="cratera-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9216516" cy="614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Tamanho</a:t>
            </a:r>
            <a:r>
              <a:rPr lang="en-US" sz="2800" u="none">
                <a:solidFill>
                  <a:schemeClr val="bg1"/>
                </a:solidFill>
              </a:rPr>
              <a:t>: Centenas de metros = </a:t>
            </a:r>
            <a:r>
              <a:rPr lang="en-US" sz="2800">
                <a:solidFill>
                  <a:schemeClr val="bg1"/>
                </a:solidFill>
              </a:rPr>
              <a:t>devastação regional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9600" y="152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Tamanho</a:t>
            </a:r>
            <a:r>
              <a:rPr lang="en-US" sz="2800" u="none"/>
              <a:t>: Centenas de metros = </a:t>
            </a:r>
            <a:r>
              <a:rPr lang="en-US" sz="2800"/>
              <a:t>devastação regional</a:t>
            </a:r>
          </a:p>
        </p:txBody>
      </p:sp>
      <p:pic>
        <p:nvPicPr>
          <p:cNvPr id="5" name="Imagem 4" descr="imp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890376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ertura Sessao Astronomia NEW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95388"/>
            <a:ext cx="9144000" cy="4572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6050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8000" y="1441450"/>
            <a:ext cx="8124825" cy="3514725"/>
            <a:chOff x="320" y="908"/>
            <a:chExt cx="5118" cy="221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0" y="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Todo Sábado às 21h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Apresentação , animações e texto disponível em: http://www.cdcc.usp.br/cda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monitores\Aldo\tsunamiJapao1993D.jpg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r="110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28600" y="6337300"/>
            <a:ext cx="1841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pt-BR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D:\aldo\NEO\impac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9144000" cy="5988050"/>
          </a:xfrm>
          <a:prstGeom prst="rect">
            <a:avLst/>
          </a:prstGeom>
          <a:noFill/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Tamanho</a:t>
            </a:r>
            <a:r>
              <a:rPr lang="en-US" sz="2800" u="none">
                <a:solidFill>
                  <a:schemeClr val="bg1"/>
                </a:solidFill>
              </a:rPr>
              <a:t>: alguns Quilômetros = </a:t>
            </a:r>
            <a:r>
              <a:rPr lang="en-US" sz="2800">
                <a:solidFill>
                  <a:schemeClr val="bg1"/>
                </a:solidFill>
              </a:rPr>
              <a:t>catástrofe climática global</a:t>
            </a:r>
            <a:endParaRPr lang="en-US" sz="2800" u="none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Tamanho</a:t>
            </a:r>
            <a:r>
              <a:rPr lang="en-US" sz="2800" u="none"/>
              <a:t>: alguns Quilômetros = </a:t>
            </a:r>
            <a:r>
              <a:rPr lang="en-US" sz="2800"/>
              <a:t>catástrofe climática global</a:t>
            </a:r>
            <a:endParaRPr lang="en-US" sz="28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D:\aldo\NEO\sl9g_hst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663"/>
            <a:ext cx="9144000" cy="5654675"/>
          </a:xfrm>
          <a:prstGeom prst="rect">
            <a:avLst/>
          </a:prstGeom>
          <a:noFill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 t="5624" b="14999"/>
          <a:stretch>
            <a:fillRect/>
          </a:stretch>
        </p:blipFill>
        <p:spPr bwMode="auto">
          <a:xfrm>
            <a:off x="0" y="17463"/>
            <a:ext cx="84582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i="1" u="none">
                <a:solidFill>
                  <a:schemeClr val="bg1"/>
                </a:solidFill>
              </a:rPr>
              <a:t>UMA SEMANA APÓS O IMPACTO, A QUANTIDADE DE LUZ E A TEMPERATURA DIMINUEM DRÁSTICAMENTE..</a:t>
            </a:r>
            <a:endParaRPr lang="pt-BR" sz="1600" i="1" u="none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26308" name="Picture 4" descr="D:\equipe-cda\aldo\Guerra Nuclear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1588"/>
            <a:ext cx="8458200" cy="5586412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6206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i="1" u="none" dirty="0"/>
              <a:t>UMA SEMANA APÓS O IMPACTO, A QUANTIDADE DE LUZ E A TEMPERATURA DIMINUEM DRÁSTICAMENTE..</a:t>
            </a:r>
            <a:endParaRPr lang="pt-BR" sz="1600" i="1" u="none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equipe-cda\aldo\Guerra Nuclear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15200" cy="55626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i="1" u="none">
                <a:solidFill>
                  <a:srgbClr val="FFFF66"/>
                </a:solidFill>
              </a:rPr>
              <a:t>UM DIA AINDA NORMAL, ANTES DO IMPACTO</a:t>
            </a:r>
            <a:endParaRPr lang="pt-BR" sz="1600" i="1" u="none">
              <a:solidFill>
                <a:schemeClr val="bg1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flipH="1">
            <a:off x="7315200" y="5718175"/>
            <a:ext cx="1143000" cy="11430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flipV="1">
            <a:off x="685800" y="1146175"/>
            <a:ext cx="2362200" cy="685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equipe-cda\aldo\Guerra Nuclear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43800" cy="5583238"/>
          </a:xfrm>
          <a:prstGeom prst="rect">
            <a:avLst/>
          </a:prstGeom>
          <a:noFill/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 flipH="1">
            <a:off x="7308304" y="5718175"/>
            <a:ext cx="1143000" cy="11430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flipV="1">
            <a:off x="-22448" y="1146175"/>
            <a:ext cx="2362200" cy="685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i="1" u="none">
                <a:solidFill>
                  <a:srgbClr val="FFFF66"/>
                </a:solidFill>
              </a:rPr>
              <a:t>DEPOIS, FORMAR-SE-IA GELO DE ESPESSURA CONSIDERÁVEL</a:t>
            </a:r>
            <a:endParaRPr lang="pt-BR" sz="1800" i="1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 bwMode="auto">
          <a:xfrm>
            <a:off x="2057400" y="533400"/>
            <a:ext cx="50276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-76200"/>
            <a:ext cx="952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/>
              <a:t>Tamanho:</a:t>
            </a:r>
            <a:r>
              <a:rPr lang="en-US" sz="3000" u="none"/>
              <a:t> Dezenas de quilômetros = </a:t>
            </a:r>
            <a:r>
              <a:rPr lang="en-US" sz="3000"/>
              <a:t>extinções em massa</a:t>
            </a:r>
            <a:endParaRPr lang="en-US" sz="28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A:\asteroide.jpg"/>
          <p:cNvPicPr>
            <a:picLocks noChangeAspect="1" noChangeArrowheads="1"/>
          </p:cNvPicPr>
          <p:nvPr/>
        </p:nvPicPr>
        <p:blipFill>
          <a:blip r:embed="rId2" cstate="print"/>
          <a:srcRect l="305" t="2946" r="1221"/>
          <a:stretch>
            <a:fillRect/>
          </a:stretch>
        </p:blipFill>
        <p:spPr bwMode="auto">
          <a:xfrm>
            <a:off x="0" y="1356692"/>
            <a:ext cx="91440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Tamanho</a:t>
            </a:r>
            <a:r>
              <a:rPr lang="en-US" sz="2800" u="none"/>
              <a:t>: Centenas de quilômetros =</a:t>
            </a:r>
            <a:r>
              <a:rPr lang="en-US" sz="2800"/>
              <a:t> fim da Vida na Terra</a:t>
            </a:r>
            <a:endParaRPr lang="en-US" sz="28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E:\aldo\NEO\estatístic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15200" cy="64500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0" y="-102766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/>
              <a:t>Freqüência das colisões</a:t>
            </a:r>
            <a:endParaRPr lang="en-US" sz="3200" u="none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810000" y="2971800"/>
            <a:ext cx="533400" cy="5937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4343400" y="3429000"/>
            <a:ext cx="1676400" cy="1143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791200" y="4572000"/>
            <a:ext cx="1905000" cy="1143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3505200" y="251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none"/>
              <a:t>Local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4343400" y="3810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none"/>
              <a:t>Regional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5943600" y="4876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none"/>
              <a:t>Global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nimBg="1"/>
      <p:bldP spid="223238" grpId="0" animBg="1"/>
      <p:bldP spid="223239" grpId="0" animBg="1"/>
      <p:bldP spid="223240" grpId="0" autoUpdateAnimBg="0"/>
      <p:bldP spid="223241" grpId="0" autoUpdateAnimBg="0"/>
      <p:bldP spid="2232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rrestrial_str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5445"/>
            <a:ext cx="9139600" cy="5159939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608692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Impactos! </a:t>
            </a:r>
          </a:p>
          <a:p>
            <a:pPr algn="ctr"/>
            <a:r>
              <a:rPr lang="pt-B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Quais as nossas chances?</a:t>
            </a:r>
            <a:endParaRPr lang="pt-BR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16216" y="653483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Por:   Evandro M. Ribeiro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600" b="1"/>
              <a:t>Risco de morrer </a:t>
            </a:r>
            <a:r>
              <a:rPr lang="en-US" altLang="en-US" sz="3600" b="1" i="1"/>
              <a:t>em 2003</a:t>
            </a:r>
            <a:endParaRPr lang="en-US" altLang="en-US" sz="3600" b="1"/>
          </a:p>
          <a:p>
            <a:pPr algn="ctr">
              <a:lnSpc>
                <a:spcPct val="85000"/>
              </a:lnSpc>
            </a:pPr>
            <a:r>
              <a:rPr lang="en-US" altLang="en-US" sz="3600" b="1"/>
              <a:t>por desastres naturais.</a:t>
            </a:r>
            <a:r>
              <a:rPr lang="en-US" altLang="en-US" sz="2800" b="1" u="none"/>
              <a:t>  </a:t>
            </a:r>
            <a:endParaRPr lang="en-US" altLang="en-US" sz="2800" u="none"/>
          </a:p>
          <a:p>
            <a:pPr>
              <a:lnSpc>
                <a:spcPct val="85000"/>
              </a:lnSpc>
            </a:pPr>
            <a:endParaRPr lang="en-US" altLang="en-US" sz="2800" u="none"/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Bangladesh (principalmente enchentes)             0,005        %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China (princ. enchentes &amp; terremotos) 	       0,002 5     %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Turquia/Irã/Turquistão (princ. terremotos )        0,002        %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Japão (principalmente terremotos )                     0,001 5     %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América Central &amp; Caribe </a:t>
            </a:r>
          </a:p>
          <a:p>
            <a:pPr>
              <a:lnSpc>
                <a:spcPct val="85000"/>
              </a:lnSpc>
            </a:pPr>
            <a:r>
              <a:rPr lang="en-US" altLang="en-US" sz="2800" u="none"/>
              <a:t>   (tormentas, terremotos, vulcões)                         0,001        %                  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altLang="en-US" sz="2800" u="none"/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Europa  ( desastres diversos)               menos de 0,000 1     %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altLang="en-US" sz="2800" u="none"/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/>
              <a:t> EUA/Canadá (desastres diversos)       menos de 0,000 01   %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3813" y="5029200"/>
            <a:ext cx="91519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>
                <a:solidFill>
                  <a:srgbClr val="FFFF00"/>
                </a:solidFill>
              </a:rPr>
              <a:t> Asteróide/cometa (tipo Local)                             0,000 001 % </a:t>
            </a:r>
            <a:endParaRPr lang="en-US" sz="2800" u="none">
              <a:solidFill>
                <a:srgbClr val="FFFF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1113" y="3519488"/>
            <a:ext cx="9043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u="none">
                <a:solidFill>
                  <a:srgbClr val="FFFF00"/>
                </a:solidFill>
              </a:rPr>
              <a:t> Asteróide/cometa (tipo Global)                           0,000 1     %</a:t>
            </a:r>
            <a:endParaRPr lang="en-US" sz="2800" u="none">
              <a:solidFill>
                <a:srgbClr val="FFFF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4268788"/>
            <a:ext cx="91805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800" u="none">
                <a:solidFill>
                  <a:srgbClr val="FFFF00"/>
                </a:solidFill>
              </a:rPr>
              <a:t> Asteróide/cometa (tipo Regional)                        0,000 01  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08" grpId="0" autoUpdateAnimBg="0"/>
      <p:bldP spid="12390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:\equipe-cda\aldo\Temp\Escala Gráfico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34125"/>
          </a:xfrm>
          <a:prstGeom prst="rect">
            <a:avLst/>
          </a:prstGeom>
          <a:noFill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955925" y="-97651"/>
            <a:ext cx="3054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/>
              <a:t>A </a:t>
            </a:r>
            <a:r>
              <a:rPr lang="en-US" sz="3600" b="1" dirty="0" err="1"/>
              <a:t>Escala</a:t>
            </a:r>
            <a:r>
              <a:rPr lang="en-US" sz="3600" b="1" dirty="0"/>
              <a:t> Torino</a:t>
            </a:r>
            <a:endParaRPr lang="en-US" sz="3600" b="1" i="1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479925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D:\equipe-cda\aldo\Temp\EscalaTorino Aldo\Escala Torino.JPG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81000" y="-152400"/>
            <a:ext cx="84455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D:\equipe-cda\aldo\Temp\EscalaTorino Aldo\Escala Torino.JPG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3528" y="-6742584"/>
            <a:ext cx="8393112" cy="12115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-120650"/>
            <a:ext cx="9372600" cy="723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b="1"/>
              <a:t>Possíveis cenários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b="1"/>
              <a:t>Objeto</a:t>
            </a:r>
            <a:r>
              <a:rPr lang="en-US" sz="2200" b="1" u="none"/>
              <a:t>                          </a:t>
            </a:r>
            <a:r>
              <a:rPr lang="en-US" sz="2200" b="1"/>
              <a:t>Características</a:t>
            </a:r>
            <a:r>
              <a:rPr lang="en-US" sz="2200" b="1" u="none"/>
              <a:t>      </a:t>
            </a:r>
            <a:r>
              <a:rPr lang="en-US" sz="2200" b="1"/>
              <a:t>Tempo disponível</a:t>
            </a:r>
            <a:r>
              <a:rPr lang="en-US" sz="2200" b="1" u="none"/>
              <a:t>    </a:t>
            </a:r>
            <a:r>
              <a:rPr lang="en-US" sz="2200" b="1"/>
              <a:t>Tipo de reação</a:t>
            </a:r>
            <a:r>
              <a:rPr lang="en-US" sz="2200" u="none"/>
              <a:t>      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Asteróide                              Órbita                        Décadas          A longo prazo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                                       bem conhecida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Asteróide novo,                 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cometa de                         Órbita incerta                   Anos                    Urgente </a:t>
            </a:r>
          </a:p>
          <a:p>
            <a:pPr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período curto </a:t>
            </a: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Cometa de                                                                                               Esforço</a:t>
            </a:r>
          </a:p>
          <a:p>
            <a:pPr>
              <a:lnSpc>
                <a:spcPct val="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período longo,               Ameaça imediata                Meses                   conjunto </a:t>
            </a:r>
          </a:p>
          <a:p>
            <a:pPr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asteróide novo                                                                                           total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pequeno                                                                                                 </a:t>
            </a:r>
          </a:p>
          <a:p>
            <a:pPr>
              <a:lnSpc>
                <a:spcPct val="40000"/>
              </a:lnSpc>
              <a:spcBef>
                <a:spcPts val="500"/>
              </a:spcBef>
              <a:spcAft>
                <a:spcPts val="500"/>
              </a:spcAft>
            </a:pPr>
            <a:endParaRPr lang="en-US" sz="2200" u="none"/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Cometa de 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período longo,                      Sem aviso                      Dias                    Evacuar </a:t>
            </a:r>
          </a:p>
          <a:p>
            <a:pPr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asteróide “difícil”</a:t>
            </a:r>
          </a:p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endParaRPr lang="en-US" sz="800" u="none"/>
          </a:p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 Não detectado               Detectado apenas              Nenhum             Post impacto/</a:t>
            </a:r>
          </a:p>
          <a:p>
            <a:pPr>
              <a:lnSpc>
                <a:spcPct val="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u="none"/>
              <a:t>                                            no impacto                                              Post desastre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200" u="none"/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0" y="162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66675"/>
            <a:ext cx="68865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steroid Discovery From 1980 - 2010 [www.keepvid.com]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 l="499" t="1181" b="1181"/>
          <a:stretch>
            <a:fillRect/>
          </a:stretch>
        </p:blipFill>
        <p:spPr bwMode="auto">
          <a:xfrm>
            <a:off x="46038" y="914400"/>
            <a:ext cx="90979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Estudando o inimigo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828800" y="5426075"/>
            <a:ext cx="86995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chemeClr val="bg1"/>
                </a:solidFill>
              </a:rPr>
              <a:t>A   </a:t>
            </a:r>
          </a:p>
          <a:p>
            <a:r>
              <a:rPr lang="en-US" u="none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921250" y="5486400"/>
            <a:ext cx="86995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chemeClr val="bg1"/>
                </a:solidFill>
              </a:rPr>
              <a:t>B   </a:t>
            </a:r>
          </a:p>
          <a:p>
            <a:r>
              <a:rPr lang="en-US" u="none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054850" y="5502275"/>
            <a:ext cx="86995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chemeClr val="bg1"/>
                </a:solidFill>
              </a:rPr>
              <a:t>C   </a:t>
            </a:r>
          </a:p>
          <a:p>
            <a:r>
              <a:rPr lang="en-US" u="none">
                <a:solidFill>
                  <a:schemeClr val="bg1"/>
                </a:solidFill>
              </a:rPr>
              <a:t>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0" y="850900"/>
          <a:ext cx="9144000" cy="5156200"/>
        </p:xfrm>
        <a:graphic>
          <a:graphicData uri="http://schemas.openxmlformats.org/presentationml/2006/ole">
            <p:oleObj spid="_x0000_s1026" name="Photo Editor Photo" r:id="rId3" imgW="2534004" imgH="1428949" progId="">
              <p:embed/>
            </p:oleObj>
          </a:graphicData>
        </a:graphic>
      </p:graphicFrame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Destruição com Explosivos</a:t>
            </a:r>
            <a:endParaRPr lang="en-US" sz="28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aldo\NEO\rota.tif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1129" b="1656"/>
          <a:stretch>
            <a:fillRect/>
          </a:stretch>
        </p:blipFill>
        <p:spPr bwMode="auto">
          <a:xfrm>
            <a:off x="103188" y="762000"/>
            <a:ext cx="9040812" cy="6135688"/>
          </a:xfrm>
          <a:prstGeom prst="rect">
            <a:avLst/>
          </a:prstGeom>
          <a:noFill/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-762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Alternativa: desviar a trajetória</a:t>
            </a:r>
            <a:endParaRPr lang="en-US" sz="28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819400" y="1219200"/>
            <a:ext cx="3132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2057400"/>
            <a:ext cx="3340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236296" y="1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Obras de Ficção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0" y="885825"/>
          <a:ext cx="9144000" cy="5086350"/>
        </p:xfrm>
        <a:graphic>
          <a:graphicData uri="http://schemas.openxmlformats.org/presentationml/2006/ole">
            <p:oleObj spid="_x0000_s2050" name="Photo Editor Photo" r:id="rId3" imgW="2619048" imgH="1457143" progId="">
              <p:embed/>
            </p:oleObj>
          </a:graphicData>
        </a:graphic>
      </p:graphicFrame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Choques</a:t>
            </a:r>
            <a:endParaRPr lang="en-US" sz="2800" u="none">
              <a:solidFill>
                <a:schemeClr val="bg1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7772400" y="3886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038600" y="3810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42672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 flipV="1">
            <a:off x="4267200" y="19812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146050" y="957263"/>
          <a:ext cx="8921750" cy="5006975"/>
        </p:xfrm>
        <a:graphic>
          <a:graphicData uri="http://schemas.openxmlformats.org/presentationml/2006/ole">
            <p:oleObj spid="_x0000_s3074" name="Photo Editor Photo" r:id="rId3" imgW="2629267" imgH="1457143" progId="">
              <p:embed/>
            </p:oleObj>
          </a:graphicData>
        </a:graphic>
      </p:graphicFrame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3032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u="none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Propulsão por foguete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382000" y="26050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5334000" y="2667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H="1">
            <a:off x="0" y="990600"/>
            <a:ext cx="3048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1506" name="Freeform 18"/>
          <p:cNvSpPr>
            <a:spLocks/>
          </p:cNvSpPr>
          <p:nvPr/>
        </p:nvSpPr>
        <p:spPr bwMode="auto">
          <a:xfrm>
            <a:off x="457200" y="927100"/>
            <a:ext cx="150495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28" y="4"/>
              </a:cxn>
              <a:cxn ang="0">
                <a:pos x="948" y="16"/>
              </a:cxn>
            </a:cxnLst>
            <a:rect l="0" t="0" r="r" b="b"/>
            <a:pathLst>
              <a:path w="948" h="40">
                <a:moveTo>
                  <a:pt x="0" y="40"/>
                </a:moveTo>
                <a:cubicBezTo>
                  <a:pt x="88" y="34"/>
                  <a:pt x="370" y="8"/>
                  <a:pt x="528" y="4"/>
                </a:cubicBezTo>
                <a:cubicBezTo>
                  <a:pt x="686" y="0"/>
                  <a:pt x="861" y="14"/>
                  <a:pt x="948" y="1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1143000" y="381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none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1508" name="Freeform 20"/>
          <p:cNvSpPr>
            <a:spLocks/>
          </p:cNvSpPr>
          <p:nvPr/>
        </p:nvSpPr>
        <p:spPr bwMode="auto">
          <a:xfrm>
            <a:off x="8839200" y="3505200"/>
            <a:ext cx="1295400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28" y="4"/>
              </a:cxn>
              <a:cxn ang="0">
                <a:pos x="948" y="16"/>
              </a:cxn>
            </a:cxnLst>
            <a:rect l="0" t="0" r="r" b="b"/>
            <a:pathLst>
              <a:path w="948" h="40">
                <a:moveTo>
                  <a:pt x="0" y="40"/>
                </a:moveTo>
                <a:cubicBezTo>
                  <a:pt x="88" y="34"/>
                  <a:pt x="370" y="8"/>
                  <a:pt x="528" y="4"/>
                </a:cubicBezTo>
                <a:cubicBezTo>
                  <a:pt x="686" y="0"/>
                  <a:pt x="861" y="14"/>
                  <a:pt x="948" y="16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 flipV="1">
            <a:off x="5029200" y="2743200"/>
            <a:ext cx="1524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0" y="890588"/>
          <a:ext cx="9144000" cy="5076825"/>
        </p:xfrm>
        <a:graphic>
          <a:graphicData uri="http://schemas.openxmlformats.org/presentationml/2006/ole">
            <p:oleObj spid="_x0000_s4098" name="Photo Editor Photo" r:id="rId3" imgW="2591162" imgH="1438095" progId="">
              <p:embed/>
            </p:oleObj>
          </a:graphicData>
        </a:graphic>
      </p:graphicFrame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Laser/ Microondas/ Espelhos concentradores</a:t>
            </a: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3962400" y="5715000"/>
            <a:ext cx="762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0" y="685800"/>
          <a:ext cx="9144000" cy="5319713"/>
        </p:xfrm>
        <a:graphic>
          <a:graphicData uri="http://schemas.openxmlformats.org/presentationml/2006/ole">
            <p:oleObj spid="_x0000_s5122" name="Photo Editor Photo" r:id="rId3" imgW="2619048" imgH="1476190" progId="">
              <p:embed/>
            </p:oleObj>
          </a:graphicData>
        </a:graphic>
      </p:graphicFrame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Expulsão de massa</a:t>
            </a: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2209800" y="3886200"/>
            <a:ext cx="1524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V="1">
            <a:off x="8077200" y="1143000"/>
            <a:ext cx="1524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0" y="1336675"/>
          <a:ext cx="9144000" cy="5292725"/>
        </p:xfrm>
        <a:graphic>
          <a:graphicData uri="http://schemas.openxmlformats.org/presentationml/2006/ole">
            <p:oleObj spid="_x0000_s6146" name="Photo Editor Photo" r:id="rId3" imgW="2600000" imgH="1504762" progId="">
              <p:embed/>
            </p:oleObj>
          </a:graphicData>
        </a:graphic>
      </p:graphicFrame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Vela solar</a:t>
            </a:r>
            <a:r>
              <a:rPr lang="en-US" sz="2800" u="none"/>
              <a:t> </a:t>
            </a: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3810000" y="25908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3657600" y="27432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3581400" y="28956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3429000" y="30480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276600" y="32004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D:\cda-monitores\Aldo\Fim_do_Mundo\Earth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975"/>
            <a:ext cx="6858000" cy="6794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st15_m31_mw_collision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D:\monitores\Ronaldo\cosmos\di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0"/>
            <a:ext cx="569595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925831" y="2967335"/>
            <a:ext cx="1292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FIM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24128" y="61653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E-mail</a:t>
            </a:r>
            <a:r>
              <a:rPr lang="pt-BR" dirty="0" smtClean="0"/>
              <a:t>:  mr.evandro@yahoo.com.br 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Twitter</a:t>
            </a:r>
            <a:r>
              <a:rPr lang="pt-BR" dirty="0" smtClean="0"/>
              <a:t>: @</a:t>
            </a:r>
            <a:r>
              <a:rPr lang="pt-BR" dirty="0" err="1" smtClean="0"/>
              <a:t>MR_Evandro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47864" y="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Bibliografia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5496" y="-273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Incidente </a:t>
            </a:r>
            <a:r>
              <a:rPr lang="pt-BR" dirty="0" err="1" smtClean="0"/>
              <a:t>Tunguska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tunguska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03"/>
            <a:ext cx="9144000" cy="6738394"/>
          </a:xfrm>
          <a:prstGeom prst="rect">
            <a:avLst/>
          </a:prstGeom>
        </p:spPr>
      </p:pic>
      <p:pic>
        <p:nvPicPr>
          <p:cNvPr id="6" name="Imagem 5" descr="tungus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9807"/>
            <a:ext cx="9144000" cy="667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052736"/>
            <a:ext cx="9144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5787" y="5650136"/>
            <a:ext cx="1279525" cy="2707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1200" b="1" u="none" dirty="0" err="1">
                <a:solidFill>
                  <a:schemeClr val="bg1"/>
                </a:solidFill>
                <a:latin typeface="Tahoma" pitchFamily="34" charset="0"/>
              </a:rPr>
              <a:t>Diâmetro</a:t>
            </a:r>
            <a:r>
              <a:rPr lang="en-US" sz="1200" b="1" u="none" dirty="0">
                <a:solidFill>
                  <a:schemeClr val="bg1"/>
                </a:solidFill>
                <a:latin typeface="Tahoma" pitchFamily="34" charset="0"/>
              </a:rPr>
              <a:t> (km)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5787" y="4978624"/>
            <a:ext cx="1279525" cy="6308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u="none" dirty="0" err="1">
                <a:solidFill>
                  <a:schemeClr val="bg1"/>
                </a:solidFill>
                <a:latin typeface="Tahoma" pitchFamily="34" charset="0"/>
              </a:rPr>
              <a:t>Estructuras</a:t>
            </a:r>
            <a:endParaRPr lang="en-US" sz="1200" b="1" u="none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sz="1200" b="1" u="none" dirty="0">
                <a:solidFill>
                  <a:schemeClr val="bg1"/>
                </a:solidFill>
                <a:latin typeface="Tahoma" pitchFamily="34" charset="0"/>
              </a:rPr>
              <a:t> de </a:t>
            </a:r>
            <a:r>
              <a:rPr lang="en-US" sz="1200" b="1" u="none" dirty="0" err="1">
                <a:solidFill>
                  <a:schemeClr val="bg1"/>
                </a:solidFill>
                <a:latin typeface="Tahoma" pitchFamily="34" charset="0"/>
              </a:rPr>
              <a:t>impacto</a:t>
            </a:r>
            <a:r>
              <a:rPr lang="en-US" sz="1200" b="1" u="none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1200" b="1" u="none" dirty="0" err="1">
                <a:solidFill>
                  <a:schemeClr val="bg1"/>
                </a:solidFill>
                <a:latin typeface="Tahoma" pitchFamily="34" charset="0"/>
              </a:rPr>
              <a:t>reconhecidas</a:t>
            </a:r>
            <a:r>
              <a:rPr lang="en-US" sz="1400" u="none" dirty="0">
                <a:solidFill>
                  <a:schemeClr val="bg1"/>
                </a:solidFill>
                <a:latin typeface="Tahoma" pitchFamily="34" charset="0"/>
              </a:rPr>
              <a:t>      </a:t>
            </a:r>
            <a:r>
              <a:rPr lang="en-US" sz="1400" u="none" dirty="0">
                <a:latin typeface="Tahoma" pitchFamily="34" charset="0"/>
              </a:rPr>
              <a:t>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Estruturas de Impacto Reconhecidas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ldo\NEO\mssso9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9004" y="0"/>
            <a:ext cx="5943356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07504" y="446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é Pessoal</a:t>
            </a:r>
            <a:endParaRPr lang="pt-BR" dirty="0"/>
          </a:p>
        </p:txBody>
      </p:sp>
      <p:pic>
        <p:nvPicPr>
          <p:cNvPr id="6" name="Shoemaker-Levy_9_impact_on_Jupiter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395663"/>
            <a:ext cx="8280920" cy="4761529"/>
          </a:xfrm>
          <a:prstGeom prst="rect">
            <a:avLst/>
          </a:prstGeom>
        </p:spPr>
      </p:pic>
      <p:pic>
        <p:nvPicPr>
          <p:cNvPr id="7" name="Comet_Shoemaker_Levy_colliding_with_Jupiter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76752" y="404664"/>
            <a:ext cx="851572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367</Words>
  <Application>Microsoft Office PowerPoint</Application>
  <PresentationFormat>Apresentação na tela (4:3)</PresentationFormat>
  <Paragraphs>102</Paragraphs>
  <Slides>48</Slides>
  <Notes>6</Notes>
  <HiddenSlides>0</HiddenSlides>
  <MMClips>7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0" baseType="lpstr">
      <vt:lpstr>Tema do Office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Evandro M Ribeiro</dc:creator>
  <cp:lastModifiedBy>Observatório</cp:lastModifiedBy>
  <cp:revision>55</cp:revision>
  <dcterms:created xsi:type="dcterms:W3CDTF">2010-12-03T20:26:09Z</dcterms:created>
  <dcterms:modified xsi:type="dcterms:W3CDTF">2010-12-04T23:54:32Z</dcterms:modified>
</cp:coreProperties>
</file>