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57" r:id="rId3"/>
    <p:sldId id="260" r:id="rId4"/>
    <p:sldId id="261" r:id="rId5"/>
    <p:sldId id="263" r:id="rId6"/>
    <p:sldId id="264" r:id="rId7"/>
    <p:sldId id="266" r:id="rId8"/>
    <p:sldId id="265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88" r:id="rId29"/>
    <p:sldId id="286" r:id="rId30"/>
    <p:sldId id="289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5" autoAdjust="0"/>
    <p:restoredTop sz="94660"/>
  </p:normalViewPr>
  <p:slideViewPr>
    <p:cSldViewPr>
      <p:cViewPr>
        <p:scale>
          <a:sx n="75" d="100"/>
          <a:sy n="75" d="100"/>
        </p:scale>
        <p:origin x="-402" y="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D13E2-BEF6-4BA2-8B06-A76BA47DE83F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D0829-A7BF-4D46-AD0F-E1CF4068566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ab.gov.br/conabweb/download/SIGABRASIL/manuais/conceitos_sm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nautilus.fis.uc.pt/cec/teses/joana/prototipo/estereoscopia.htm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ers.inpe.br/noticias/index.php?cod=not150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mongabay.com/2011/0208-camara_inpe_interview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F42921-F55D-4C72-A9C1-EA111063131D}" type="slidenum">
              <a:rPr lang="pt-BR"/>
              <a:pPr/>
              <a:t>1</a:t>
            </a:fld>
            <a:endParaRPr lang="pt-BR"/>
          </a:p>
        </p:txBody>
      </p:sp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6CF007A-CEE3-41C6-B5D7-949AE886CC76}" type="slidenum">
              <a:rPr lang="pt-BR" sz="12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</a:t>
            </a:fld>
            <a:endParaRPr lang="pt-B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F9165F8E-8F8A-4D03-8491-993F457133B8}" type="slidenum">
              <a:rPr lang="pt-BR" sz="12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</a:t>
            </a:fld>
            <a:endParaRPr lang="pt-B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24B62A77-F365-48D5-9A19-546728CCB78E}" type="slidenum">
              <a:rPr lang="en-GB" sz="12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</a:t>
            </a:fld>
            <a:endParaRPr lang="en-GB" sz="1200">
              <a:solidFill>
                <a:srgbClr val="000000"/>
              </a:solidFill>
              <a:latin typeface="Times New Roman" pitchFamily="16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0FAE976E-7F50-479A-BA63-D49212CDC514}" type="slidenum">
              <a:rPr lang="en-GB" sz="12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</a:t>
            </a:fld>
            <a:endParaRPr lang="en-GB" sz="1200">
              <a:solidFill>
                <a:srgbClr val="000000"/>
              </a:solidFill>
              <a:latin typeface="Times New Roman" pitchFamily="16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654" name="Rectangle 6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51475" cy="41735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Fontes:</a:t>
            </a:r>
            <a:r>
              <a:rPr lang="pt-BR" baseline="0" dirty="0" smtClean="0"/>
              <a:t> http://espacointeressenacional.blogspot.com/2009/04/setor-aeroespacial-cresce-ate-na-crise.html</a:t>
            </a:r>
          </a:p>
          <a:p>
            <a:r>
              <a:rPr lang="pt-BR" dirty="0" smtClean="0"/>
              <a:t>http://www.globalsecurity.org/space/world/china/cz-4c.htm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Fontes:</a:t>
            </a:r>
            <a:r>
              <a:rPr lang="pt-BR" baseline="0" dirty="0" smtClean="0"/>
              <a:t> </a:t>
            </a:r>
            <a:r>
              <a:rPr lang="pt-BR" dirty="0" smtClean="0"/>
              <a:t>http://www.brasil.gov.br/sobre/ciencia-e-tecnologia/inovacao/Cases/cbers/infografico-cbers</a:t>
            </a:r>
          </a:p>
          <a:p>
            <a:r>
              <a:rPr lang="pt-BR" dirty="0" smtClean="0"/>
              <a:t>http://www.apolo11.com/espaco_brasil.</a:t>
            </a:r>
            <a:r>
              <a:rPr lang="pt-BR" dirty="0" err="1" smtClean="0"/>
              <a:t>php</a:t>
            </a:r>
            <a:r>
              <a:rPr lang="pt-BR" dirty="0" smtClean="0"/>
              <a:t>?</a:t>
            </a:r>
            <a:r>
              <a:rPr lang="pt-BR" dirty="0" err="1" smtClean="0"/>
              <a:t>posic</a:t>
            </a:r>
            <a:r>
              <a:rPr lang="pt-BR" dirty="0" smtClean="0"/>
              <a:t>=dat_20081216-093422.</a:t>
            </a:r>
            <a:r>
              <a:rPr lang="pt-BR" dirty="0" err="1" smtClean="0"/>
              <a:t>inc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Fonte:http://geografia.aprendendodireito.com/?p=6</a:t>
            </a:r>
          </a:p>
          <a:p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http://www.conab.gov.br/conabweb/download/SIGABRASIL/manuais/conceitos_sm.pdf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</a:t>
            </a:r>
            <a:r>
              <a:rPr lang="pt-BR" dirty="0" smtClean="0"/>
              <a:t>http://www.cbers.inpe.br/noticias/index.</a:t>
            </a:r>
            <a:r>
              <a:rPr lang="pt-BR" dirty="0" err="1" smtClean="0"/>
              <a:t>php</a:t>
            </a:r>
            <a:r>
              <a:rPr lang="pt-BR" dirty="0" smtClean="0"/>
              <a:t>?</a:t>
            </a:r>
            <a:r>
              <a:rPr lang="pt-BR" dirty="0" err="1" smtClean="0"/>
              <a:t>cod</a:t>
            </a:r>
            <a:r>
              <a:rPr lang="pt-BR" dirty="0" smtClean="0"/>
              <a:t>=not133</a:t>
            </a:r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Fontes:http://www.telespazio.net.br/solucoes.</a:t>
            </a:r>
            <a:r>
              <a:rPr lang="pt-BR" dirty="0" err="1" smtClean="0"/>
              <a:t>php</a:t>
            </a:r>
            <a:endParaRPr lang="pt-BR" dirty="0" smtClean="0"/>
          </a:p>
          <a:p>
            <a:r>
              <a:rPr lang="pt-BR" dirty="0" smtClean="0"/>
              <a:t>http://www.cbers.inpe.br/_fig/cbers1_foto16_high.jpg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Fonte:http://simexweb.wordpress.com/2008/12/page/2/</a:t>
            </a:r>
            <a:endParaRPr lang="pt-BR" dirty="0" smtClean="0"/>
          </a:p>
          <a:p>
            <a:r>
              <a:rPr lang="pt-BR" dirty="0" smtClean="0"/>
              <a:t>http://www.satimagingcorp.com/satellite-sensors/spot-5.html</a:t>
            </a:r>
          </a:p>
          <a:p>
            <a:r>
              <a:rPr lang="pt-BR" dirty="0" smtClean="0"/>
              <a:t>http://www.obt.inpe.br/cbers/cbers%20orbita.</a:t>
            </a:r>
            <a:r>
              <a:rPr lang="pt-BR" dirty="0" err="1" smtClean="0"/>
              <a:t>htm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 da imagem: http://www.conab.gov.br/conabweb/download/SIGABRASIL/manuais/conceitos_sm.pdf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 http://quantasneira.wordpress.com/category/discussoes-inuteis/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 http://www.obt.inpe.br/cbers/cbers%20sensores.</a:t>
            </a:r>
            <a:r>
              <a:rPr lang="pt-BR" dirty="0" err="1" smtClean="0"/>
              <a:t>htm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Fonte:http://www.obt.inpe.br/cbers/cibers%20sensores.</a:t>
            </a:r>
            <a:r>
              <a:rPr lang="pt-BR" dirty="0" err="1" smtClean="0"/>
              <a:t>htm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http://www.nrscc.gov.cn/english/about-mj1.asp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06CD30-B7EB-4DC7-AFB4-E25C9D35FE02}" type="slidenum">
              <a:rPr lang="pt-BR"/>
              <a:pPr/>
              <a:t>2</a:t>
            </a:fld>
            <a:endParaRPr lang="pt-BR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4B1BC173-A12E-4285-831B-49D9ECF6BD14}" type="slidenum">
              <a:rPr lang="pt-BR" sz="12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</a:t>
            </a:fld>
            <a:endParaRPr lang="pt-B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B503B621-A5DE-4F5B-83F3-893AC3F2246E}" type="slidenum">
              <a:rPr lang="pt-BR" sz="12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</a:t>
            </a:fld>
            <a:endParaRPr lang="pt-B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D09D8691-6806-403F-B985-376F9ED2DFA3}" type="slidenum">
              <a:rPr lang="en-GB" sz="12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</a:t>
            </a:fld>
            <a:endParaRPr lang="en-GB" sz="1200">
              <a:solidFill>
                <a:srgbClr val="000000"/>
              </a:solidFill>
              <a:latin typeface="Times New Roman" pitchFamily="16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677" name="Rectangle 5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51475" cy="41735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Fonte:http://www.cbers.inpe.br/?</a:t>
            </a:r>
            <a:r>
              <a:rPr lang="pt-BR" dirty="0" err="1" smtClean="0"/>
              <a:t>content</a:t>
            </a:r>
            <a:r>
              <a:rPr lang="pt-BR" dirty="0" smtClean="0"/>
              <a:t>=</a:t>
            </a:r>
            <a:r>
              <a:rPr lang="pt-BR" dirty="0" err="1" smtClean="0"/>
              <a:t>galeria_imagens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http://nautilus.fis.uc.pt/cec/teses/joana/prototipo/estereoscopia.htm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 http://www.cbers.inpe.br/pt/imprensa/gimagens.htm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http://</a:t>
            </a:r>
            <a:r>
              <a:rPr lang="pt-BR" dirty="0" smtClean="0"/>
              <a:t>regima.dpi.inpe.br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http://www.cbers.inpe.br/noticias/index.</a:t>
            </a:r>
            <a:r>
              <a:rPr lang="pt-BR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php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?</a:t>
            </a:r>
            <a:r>
              <a:rPr lang="pt-BR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cod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=not150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Fonte:http://www.cbers.inpe.br/?</a:t>
            </a:r>
            <a:r>
              <a:rPr lang="pt-BR" dirty="0" err="1" smtClean="0"/>
              <a:t>content</a:t>
            </a:r>
            <a:r>
              <a:rPr lang="pt-BR" dirty="0" smtClean="0"/>
              <a:t>=fotos_lancamento1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 http://www.</a:t>
            </a:r>
            <a:r>
              <a:rPr lang="pt-BR" dirty="0" smtClean="0"/>
              <a:t>apolo11.com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Fonte:http://panoramaespacial.blogspot.com/2009/01/avanos-no-projeto-dos-cbers-3-e-4.html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http://brazilianspace.blogspot.com/2009/07/opto-eletronica-entrega-camera-do-cbers.html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Fonte:http://www.cbers.inpe.br/?</a:t>
            </a:r>
            <a:r>
              <a:rPr lang="pt-BR" dirty="0" err="1" smtClean="0"/>
              <a:t>content</a:t>
            </a:r>
            <a:r>
              <a:rPr lang="pt-BR" dirty="0" smtClean="0"/>
              <a:t>=fotos_lancamento1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Fonte:http://www.cbers.inpe.br/?</a:t>
            </a:r>
            <a:r>
              <a:rPr lang="pt-BR" dirty="0" err="1" smtClean="0"/>
              <a:t>content</a:t>
            </a:r>
            <a:r>
              <a:rPr lang="pt-BR" dirty="0" smtClean="0"/>
              <a:t>=participacao1e2e2b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Fonte:http://www.cbers.inpe.br/?</a:t>
            </a:r>
            <a:r>
              <a:rPr lang="pt-BR" dirty="0" err="1" smtClean="0"/>
              <a:t>content</a:t>
            </a:r>
            <a:r>
              <a:rPr lang="pt-BR" dirty="0" smtClean="0"/>
              <a:t>=participacao1e2e2b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</a:t>
            </a:r>
            <a:r>
              <a:rPr lang="pt-BR" smtClean="0"/>
              <a:t>http://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http://www.cbers.inpe.br/galeria_imagens/149_124.jpg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</a:t>
            </a:r>
            <a:r>
              <a:rPr lang="pt-BR" smtClean="0"/>
              <a:t>http://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Fontes:</a:t>
            </a:r>
            <a:r>
              <a:rPr lang="pt-BR" baseline="0" dirty="0" smtClean="0"/>
              <a:t> </a:t>
            </a:r>
            <a:r>
              <a:rPr lang="pt-BR" baseline="0" dirty="0" smtClean="0"/>
              <a:t>http://</a:t>
            </a:r>
            <a:r>
              <a:rPr lang="pt-BR" baseline="0" dirty="0" smtClean="0"/>
              <a:t>www.desenvolvimento.gov.br/portalmdic/sitio/interna/noticia.</a:t>
            </a:r>
            <a:r>
              <a:rPr lang="pt-BR" baseline="0" dirty="0" err="1" smtClean="0"/>
              <a:t>php</a:t>
            </a:r>
            <a:r>
              <a:rPr lang="pt-BR" baseline="0" dirty="0" smtClean="0"/>
              <a:t>?</a:t>
            </a:r>
            <a:r>
              <a:rPr lang="pt-BR" baseline="0" dirty="0" err="1" smtClean="0"/>
              <a:t>area</a:t>
            </a:r>
            <a:r>
              <a:rPr lang="pt-BR" baseline="0" dirty="0" smtClean="0"/>
              <a:t>=1&amp;noticia=8341</a:t>
            </a:r>
          </a:p>
          <a:p>
            <a:r>
              <a:rPr lang="pt-BR" dirty="0" smtClean="0"/>
              <a:t>http://www.istoe.com.br/reportagens/2616_DE+OLHO+NA+AMAZONIA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</a:t>
            </a:r>
            <a:r>
              <a:rPr lang="pt-BR" baseline="0" dirty="0" smtClean="0"/>
              <a:t>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http://news.mongabay.com/2011/0208-camara_inpe_interview.html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</a:t>
            </a:r>
            <a:r>
              <a:rPr lang="pt-BR" baseline="0" dirty="0" smtClean="0"/>
              <a:t> </a:t>
            </a:r>
            <a:r>
              <a:rPr lang="pt-BR" baseline="0" dirty="0" smtClean="0"/>
              <a:t>http://www.cbers.inpe.br/galeria_imagens/img7.jpg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</a:t>
            </a:r>
            <a:r>
              <a:rPr lang="pt-BR" baseline="0" dirty="0" smtClean="0"/>
              <a:t> </a:t>
            </a:r>
            <a:r>
              <a:rPr lang="pt-BR" baseline="0" dirty="0" smtClean="0"/>
              <a:t>http://www.cbers.inpe.br/galeria_imagens/sao_paulo.jpg</a:t>
            </a:r>
          </a:p>
          <a:p>
            <a:r>
              <a:rPr lang="pt-BR" dirty="0" smtClean="0"/>
              <a:t>http://www.cbers.inpe.br/?</a:t>
            </a:r>
            <a:r>
              <a:rPr lang="pt-BR" dirty="0" err="1" smtClean="0"/>
              <a:t>content</a:t>
            </a:r>
            <a:r>
              <a:rPr lang="pt-BR" dirty="0" smtClean="0"/>
              <a:t>=</a:t>
            </a:r>
            <a:r>
              <a:rPr lang="pt-BR" dirty="0" err="1" smtClean="0"/>
              <a:t>galeria_imagens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</a:t>
            </a:r>
            <a:r>
              <a:rPr lang="pt-BR" baseline="0" dirty="0" smtClean="0"/>
              <a:t> </a:t>
            </a:r>
            <a:r>
              <a:rPr lang="pt-BR" baseline="0" dirty="0" smtClean="0"/>
              <a:t>http://www.cbers.inpe.br/galeria_imagens/148_106.jpg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Fontes:</a:t>
            </a:r>
            <a:r>
              <a:rPr lang="pt-BR" baseline="0" dirty="0" smtClean="0"/>
              <a:t> http://www.daylife.com/photo/0c1v9vn25737T</a:t>
            </a:r>
          </a:p>
          <a:p>
            <a:r>
              <a:rPr lang="pt-BR" dirty="0" smtClean="0"/>
              <a:t>http://www.apolo11.com/espaco_brasil.</a:t>
            </a:r>
            <a:r>
              <a:rPr lang="pt-BR" dirty="0" err="1" smtClean="0"/>
              <a:t>php</a:t>
            </a:r>
            <a:r>
              <a:rPr lang="pt-BR" dirty="0" smtClean="0"/>
              <a:t>?posic=dat_20101212-190755.inc</a:t>
            </a:r>
          </a:p>
          <a:p>
            <a:r>
              <a:rPr lang="pt-BR" dirty="0" smtClean="0"/>
              <a:t>http://www.obt.inpe.br/cbers/cbers.htm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D0829-A7BF-4D46-AD0F-E1CF40685665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v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a liv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0C6EE73-AF97-47D2-95AC-D0474AC8482A}" type="datetimeFigureOut">
              <a:rPr lang="pt-BR" smtClean="0"/>
              <a:pPr/>
              <a:t>29/03/2011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D423BB-1DEC-4CAC-89D5-2DF3C7F46D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cbers.inpe.br/" TargetMode="External"/><Relationship Id="rId7" Type="http://schemas.openxmlformats.org/officeDocument/2006/relationships/hyperlink" Target="http://www.aeb.gov.br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feg.unesp.br/~orbital/sputnik/Capitulo-6.pdf" TargetMode="External"/><Relationship Id="rId5" Type="http://schemas.openxmlformats.org/officeDocument/2006/relationships/hyperlink" Target="http://www.conab.gov.br/conabweb/download/SIGABRASIL/manuais/conceitos_sm.pdf" TargetMode="External"/><Relationship Id="rId4" Type="http://schemas.openxmlformats.org/officeDocument/2006/relationships/hyperlink" Target="http://www.obt.inpe.b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Histórico e Motivações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355976" y="112474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CBERS-1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1124744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CBERS-2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528" y="515719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O investimento foi de U$ 300 000 000, e houve divisão de responsabilidades cuja proporcionalidade correspondia à de tempo de controle dos satélites. A China se responsabilizou por 70% dos investimentos e o Brasil por 30%.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628800"/>
            <a:ext cx="4165427" cy="2938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Histórico e Motivações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95936" y="112474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Módulo mecânico de testes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1124744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CBERS-3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528" y="5157192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Em 2002 foi feito novo acordo, com divisão de responsabilidades de 50% para cada país para o desenvolvimento dos satélites CBERS-3 e CBERS-4.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84784"/>
            <a:ext cx="2664296" cy="3549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484784"/>
            <a:ext cx="2664296" cy="3549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Sensoriamento Remoto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612576" y="472514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solidFill>
                  <a:schemeClr val="bg1"/>
                </a:solidFill>
              </a:rPr>
              <a:t>Pombo-correio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756592" y="1268760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O que é?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528" y="5157192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O sensoriamento remoto é basicamente uma maneira de se obter informações sem contato físico, como, por exemplo, com fotografias da superfície da </a:t>
            </a:r>
            <a:r>
              <a:rPr lang="pt-BR" dirty="0" smtClean="0">
                <a:solidFill>
                  <a:schemeClr val="bg1"/>
                </a:solidFill>
              </a:rPr>
              <a:t>Terra.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Imagem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1911647" cy="2912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772816"/>
            <a:ext cx="2472283" cy="2932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aixaDeTexto 11"/>
          <p:cNvSpPr txBox="1"/>
          <p:nvPr/>
        </p:nvSpPr>
        <p:spPr>
          <a:xfrm>
            <a:off x="2771800" y="47251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Landsat IV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3" name="Imagem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700808"/>
            <a:ext cx="2880320" cy="3024336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ixaDeTexto 13"/>
          <p:cNvSpPr txBox="1"/>
          <p:nvPr/>
        </p:nvSpPr>
        <p:spPr>
          <a:xfrm>
            <a:off x="5436096" y="47251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Imagem de Satélite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Sensoriamento Remoto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756592" y="1268760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Como funciona?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292080" y="2276872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Os satélites para esse tipo de monitoramento dos recursos terrestres funcionam com base no princípio de reflexão de ondas </a:t>
            </a:r>
            <a:r>
              <a:rPr lang="pt-BR" dirty="0" smtClean="0">
                <a:solidFill>
                  <a:schemeClr val="bg1"/>
                </a:solidFill>
              </a:rPr>
              <a:t>eletromagnéticas.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4743353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Sensoriamento Remoto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756592" y="1268760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Como funciona?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9512" y="170080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Os satélites podem ser analisados segundo suas áreas de evolução: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9552" y="2204864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 Sensores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Telemetria ou Transmissão de Dados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Sistemas de Processamento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Lançadores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501008"/>
            <a:ext cx="3251473" cy="205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aixaDeTexto 10"/>
          <p:cNvSpPr txBox="1"/>
          <p:nvPr/>
        </p:nvSpPr>
        <p:spPr>
          <a:xfrm>
            <a:off x="1403648" y="57332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Esquema de Telemetria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2" name="Imagem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564904"/>
            <a:ext cx="2088232" cy="304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aixaDeTexto 12"/>
          <p:cNvSpPr txBox="1"/>
          <p:nvPr/>
        </p:nvSpPr>
        <p:spPr>
          <a:xfrm>
            <a:off x="4860032" y="57332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Longa Marcha 4B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Órbita do Satélite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9512" y="1268760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Os satélites  CBERS possuem órbita heliossíncrona e passam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sobre o mesmo ponto sempre no mesmo horário local, a 778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km de altura e 100 minutos para cada órbita.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11560" y="60932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CBERS em órbita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381000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348880"/>
            <a:ext cx="3593976" cy="3692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ixaDeTexto 13"/>
          <p:cNvSpPr txBox="1"/>
          <p:nvPr/>
        </p:nvSpPr>
        <p:spPr>
          <a:xfrm>
            <a:off x="4932040" y="602128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Esquema da órbita do CBERS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" name="Imagem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764704"/>
            <a:ext cx="978594" cy="1384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Resolução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9512" y="126876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A resolução de uma imagem depende de como ela está sendo analisada, e pode variar segundo os seguintes pontos de vista: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51520" y="2204864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Resolução Espacial</a:t>
            </a:r>
          </a:p>
          <a:p>
            <a:endParaRPr lang="pt-BR" dirty="0" smtClean="0"/>
          </a:p>
          <a:p>
            <a:r>
              <a:rPr lang="pt-BR" dirty="0" smtClean="0">
                <a:solidFill>
                  <a:schemeClr val="bg1"/>
                </a:solidFill>
              </a:rPr>
              <a:t>C</a:t>
            </a:r>
            <a:r>
              <a:rPr lang="pt-BR" dirty="0" smtClean="0">
                <a:solidFill>
                  <a:schemeClr val="bg1"/>
                </a:solidFill>
              </a:rPr>
              <a:t>onsiste </a:t>
            </a:r>
            <a:r>
              <a:rPr lang="pt-BR" dirty="0" smtClean="0">
                <a:solidFill>
                  <a:schemeClr val="bg1"/>
                </a:solidFill>
              </a:rPr>
              <a:t>na capacidade de dividir uma </a:t>
            </a:r>
            <a:r>
              <a:rPr lang="pt-BR" dirty="0" smtClean="0">
                <a:solidFill>
                  <a:schemeClr val="bg1"/>
                </a:solidFill>
              </a:rPr>
              <a:t>região </a:t>
            </a:r>
            <a:r>
              <a:rPr lang="pt-BR" dirty="0" smtClean="0">
                <a:solidFill>
                  <a:schemeClr val="bg1"/>
                </a:solidFill>
              </a:rPr>
              <a:t>em pedaços, sendo que o menor deles é chamado “pixel”. Quanto menor o tamanho do pixel, maior a resolução espacial e mais detalhes são observados;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627784" y="580526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Imagem com pixels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645024"/>
            <a:ext cx="3672408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Resolução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79512" y="1268760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Resolução Espectral</a:t>
            </a:r>
          </a:p>
          <a:p>
            <a:endParaRPr lang="pt-BR" dirty="0" smtClean="0"/>
          </a:p>
          <a:p>
            <a:pPr lvl="0"/>
            <a:r>
              <a:rPr lang="pt-BR" dirty="0" smtClean="0">
                <a:solidFill>
                  <a:schemeClr val="bg1"/>
                </a:solidFill>
              </a:rPr>
              <a:t>Consiste </a:t>
            </a:r>
            <a:r>
              <a:rPr lang="pt-BR" dirty="0" smtClean="0">
                <a:solidFill>
                  <a:schemeClr val="bg1"/>
                </a:solidFill>
              </a:rPr>
              <a:t>na capacidade do sensor de captar várias faixas do espectro;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403648" y="227687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Faixas Espectrais Eletromagnéticas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708920"/>
            <a:ext cx="5636264" cy="2275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467544" y="508518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Resolução Temporal</a:t>
            </a:r>
          </a:p>
          <a:p>
            <a:endParaRPr lang="pt-BR" dirty="0" smtClean="0"/>
          </a:p>
          <a:p>
            <a:pPr lvl="0"/>
            <a:r>
              <a:rPr lang="pt-BR" dirty="0" smtClean="0">
                <a:solidFill>
                  <a:schemeClr val="bg1"/>
                </a:solidFill>
              </a:rPr>
              <a:t>Consiste </a:t>
            </a:r>
            <a:r>
              <a:rPr lang="pt-BR" dirty="0" smtClean="0">
                <a:solidFill>
                  <a:schemeClr val="bg1"/>
                </a:solidFill>
              </a:rPr>
              <a:t>no tempo que leva para o satélite passar novamente por um determinado </a:t>
            </a:r>
            <a:r>
              <a:rPr lang="pt-BR" dirty="0" smtClean="0">
                <a:solidFill>
                  <a:schemeClr val="bg1"/>
                </a:solidFill>
              </a:rPr>
              <a:t>ponto.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Campo de visada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79512" y="2348880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Resolução Espectral</a:t>
            </a:r>
          </a:p>
          <a:p>
            <a:endParaRPr lang="pt-BR" dirty="0" smtClean="0"/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O campo de visada de uma câmera é basicamente as diferentes larguras de imagem que podem ser obtidas; sendo que no caso do CBERS pode variar de 113 km a 890 km.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635896" y="126876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Variação de Campo de visada do CBERS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00808"/>
            <a:ext cx="3528392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Câmeras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51520" y="1340768"/>
            <a:ext cx="7488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Imageador de Campo Amplo de Visada (WFI – </a:t>
            </a:r>
            <a:r>
              <a:rPr lang="pt-BR" dirty="0" err="1" smtClean="0">
                <a:solidFill>
                  <a:schemeClr val="bg1"/>
                </a:solidFill>
              </a:rPr>
              <a:t>Wide</a:t>
            </a:r>
            <a:r>
              <a:rPr lang="pt-BR" dirty="0" smtClean="0">
                <a:solidFill>
                  <a:schemeClr val="bg1"/>
                </a:solidFill>
              </a:rPr>
              <a:t> Field </a:t>
            </a:r>
            <a:r>
              <a:rPr lang="pt-BR" dirty="0" err="1" smtClean="0">
                <a:solidFill>
                  <a:schemeClr val="bg1"/>
                </a:solidFill>
              </a:rPr>
              <a:t>Imager</a:t>
            </a:r>
            <a:r>
              <a:rPr lang="pt-BR" dirty="0" smtClean="0">
                <a:solidFill>
                  <a:schemeClr val="bg1"/>
                </a:solidFill>
              </a:rPr>
              <a:t>).</a:t>
            </a:r>
          </a:p>
          <a:p>
            <a:pPr>
              <a:buFont typeface="Arial" pitchFamily="34" charset="0"/>
              <a:buChar char="•"/>
            </a:pP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Capta imagens com 890 km de largura, resolução espacial de 260 metros e resolução temporal de 5 dias.</a:t>
            </a:r>
          </a:p>
          <a:p>
            <a:pPr>
              <a:buFont typeface="Arial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-180528" y="59492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Imagem do WFI – Represa de Itaipu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3528392" cy="3211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708920"/>
            <a:ext cx="4475903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aixaDeTexto 10"/>
          <p:cNvSpPr txBox="1"/>
          <p:nvPr/>
        </p:nvSpPr>
        <p:spPr>
          <a:xfrm>
            <a:off x="4067944" y="59492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Imagem do WFI – Cordilheira dos Andes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6050"/>
            <a:ext cx="9144000" cy="7031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8000" y="1441450"/>
            <a:ext cx="8124825" cy="3514725"/>
            <a:chOff x="320" y="908"/>
            <a:chExt cx="5118" cy="221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" y="908"/>
              <a:ext cx="5119" cy="2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4" name="Text Box 4"/>
            <p:cNvSpPr txBox="1">
              <a:spLocks noChangeArrowheads="1"/>
            </p:cNvSpPr>
            <p:nvPr/>
          </p:nvSpPr>
          <p:spPr bwMode="auto">
            <a:xfrm>
              <a:off x="320" y="908"/>
              <a:ext cx="5119" cy="2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Câmeras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51520" y="1340768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Câmera Imageadora de Alta Resolução (CCD).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Câmera </a:t>
            </a:r>
            <a:r>
              <a:rPr lang="pt-BR" dirty="0" smtClean="0">
                <a:solidFill>
                  <a:schemeClr val="bg1"/>
                </a:solidFill>
              </a:rPr>
              <a:t>com resolução espacial de 20 metros que capta imagens com 113 km de largura de um mesmo ponto a cada 3 </a:t>
            </a:r>
            <a:r>
              <a:rPr lang="pt-BR" dirty="0" smtClean="0">
                <a:solidFill>
                  <a:schemeClr val="bg1"/>
                </a:solidFill>
              </a:rPr>
              <a:t>dias. Capacidade para obter imagens estereoscópicas.</a:t>
            </a:r>
          </a:p>
          <a:p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-180528" y="58772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Imagem da CCD – Pequim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923928" y="58772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Imagem da CCD - Paris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" name="Imagem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3341082" cy="2691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m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996952"/>
            <a:ext cx="2605316" cy="2691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m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996952"/>
            <a:ext cx="2021185" cy="263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CaixaDeTexto 17"/>
          <p:cNvSpPr txBox="1"/>
          <p:nvPr/>
        </p:nvSpPr>
        <p:spPr>
          <a:xfrm>
            <a:off x="6804248" y="5877272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solidFill>
                  <a:schemeClr val="bg1"/>
                </a:solidFill>
              </a:rPr>
              <a:t>Estereoscopia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Câmeras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51520" y="1340768"/>
            <a:ext cx="8892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Imageador por Varredura de Média Resolução (IRMSS – </a:t>
            </a:r>
            <a:r>
              <a:rPr lang="pt-BR" dirty="0" err="1" smtClean="0">
                <a:solidFill>
                  <a:schemeClr val="bg1"/>
                </a:solidFill>
              </a:rPr>
              <a:t>Infrared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Multispectral</a:t>
            </a:r>
            <a:r>
              <a:rPr lang="pt-BR" dirty="0" smtClean="0">
                <a:solidFill>
                  <a:schemeClr val="bg1"/>
                </a:solidFill>
              </a:rPr>
              <a:t> Scanner).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Câmera </a:t>
            </a:r>
            <a:r>
              <a:rPr lang="pt-BR" dirty="0" smtClean="0">
                <a:solidFill>
                  <a:schemeClr val="bg1"/>
                </a:solidFill>
              </a:rPr>
              <a:t>de 4 faixas espectrais, </a:t>
            </a:r>
            <a:r>
              <a:rPr lang="pt-BR" dirty="0" smtClean="0">
                <a:solidFill>
                  <a:schemeClr val="bg1"/>
                </a:solidFill>
              </a:rPr>
              <a:t>imagens </a:t>
            </a:r>
            <a:r>
              <a:rPr lang="pt-BR" dirty="0" smtClean="0">
                <a:solidFill>
                  <a:schemeClr val="bg1"/>
                </a:solidFill>
              </a:rPr>
              <a:t>com 120 km de largura e resolução espacial de 80 metros. </a:t>
            </a:r>
            <a:r>
              <a:rPr lang="pt-BR" dirty="0" smtClean="0">
                <a:solidFill>
                  <a:schemeClr val="bg1"/>
                </a:solidFill>
              </a:rPr>
              <a:t>Canal de </a:t>
            </a:r>
            <a:r>
              <a:rPr lang="pt-BR" dirty="0" smtClean="0">
                <a:solidFill>
                  <a:schemeClr val="bg1"/>
                </a:solidFill>
              </a:rPr>
              <a:t>infravermelho termal com resolução espacial de 160 metros</a:t>
            </a:r>
            <a:r>
              <a:rPr lang="pt-BR" dirty="0" smtClean="0">
                <a:solidFill>
                  <a:schemeClr val="bg1"/>
                </a:solidFill>
              </a:rPr>
              <a:t>.</a:t>
            </a:r>
          </a:p>
          <a:p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0" y="59492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Imagem da IRMSS - Composição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716016" y="594928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Angra dos Reis - RJ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2" name="Imagem 11" descr="http://regima.dpi.inpe.br/examples/cbers_4mo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96952"/>
            <a:ext cx="273630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 descr="http://www.obt.inpe.br/cbers/download/img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996952"/>
            <a:ext cx="316835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Câmeras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51520" y="1340768"/>
            <a:ext cx="889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Câmera Pancromática de Alta Resolução (HRC – High Resolution </a:t>
            </a:r>
            <a:r>
              <a:rPr lang="pt-BR" dirty="0" err="1" smtClean="0">
                <a:solidFill>
                  <a:schemeClr val="bg1"/>
                </a:solidFill>
              </a:rPr>
              <a:t>Camera</a:t>
            </a:r>
            <a:r>
              <a:rPr lang="pt-BR" dirty="0" smtClean="0">
                <a:solidFill>
                  <a:schemeClr val="bg1"/>
                </a:solidFill>
              </a:rPr>
              <a:t>).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Câmera </a:t>
            </a:r>
            <a:r>
              <a:rPr lang="pt-BR" dirty="0" smtClean="0">
                <a:solidFill>
                  <a:schemeClr val="bg1"/>
                </a:solidFill>
              </a:rPr>
              <a:t>de apenas uma faixa espectral, que capta imagens de 27 km de largura e precisa de 5 ciclos de 26 </a:t>
            </a:r>
            <a:r>
              <a:rPr lang="pt-BR" dirty="0" smtClean="0">
                <a:solidFill>
                  <a:schemeClr val="bg1"/>
                </a:solidFill>
              </a:rPr>
              <a:t>dias quando comparada com a CCD.</a:t>
            </a:r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0" y="59492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São Paulo-SP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716016" y="594928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Mato Grosso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9" name="Imagem 8" descr="http://mundogeo.com/wp-content/uploads/2000/portugues/news/Cbers2B_HRC_SAO_PAUL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52936"/>
            <a:ext cx="3090644" cy="2987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m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852936"/>
            <a:ext cx="2819946" cy="295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CBERS-1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419872" y="1628800"/>
            <a:ext cx="48245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Horário: 1h15min </a:t>
            </a:r>
            <a:r>
              <a:rPr lang="pt-BR" dirty="0" smtClean="0">
                <a:solidFill>
                  <a:schemeClr val="bg1"/>
                </a:solidFill>
              </a:rPr>
              <a:t>da </a:t>
            </a:r>
            <a:r>
              <a:rPr lang="pt-BR" dirty="0" smtClean="0">
                <a:solidFill>
                  <a:schemeClr val="bg1"/>
                </a:solidFill>
              </a:rPr>
              <a:t>madrugada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Data: </a:t>
            </a:r>
            <a:r>
              <a:rPr lang="pt-BR" dirty="0" smtClean="0">
                <a:solidFill>
                  <a:schemeClr val="bg1"/>
                </a:solidFill>
              </a:rPr>
              <a:t>14 de outubro de </a:t>
            </a:r>
            <a:r>
              <a:rPr lang="pt-BR" dirty="0" smtClean="0">
                <a:solidFill>
                  <a:schemeClr val="bg1"/>
                </a:solidFill>
              </a:rPr>
              <a:t>1999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Local: Centro </a:t>
            </a:r>
            <a:r>
              <a:rPr lang="pt-BR" dirty="0" smtClean="0">
                <a:solidFill>
                  <a:schemeClr val="bg1"/>
                </a:solidFill>
              </a:rPr>
              <a:t>de Lançamento de </a:t>
            </a:r>
            <a:r>
              <a:rPr lang="pt-BR" dirty="0" smtClean="0">
                <a:solidFill>
                  <a:schemeClr val="bg1"/>
                </a:solidFill>
              </a:rPr>
              <a:t>Taiyuan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República Popular da China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Tempo para entrar em órbita: 13 minutos</a:t>
            </a:r>
          </a:p>
          <a:p>
            <a:pPr>
              <a:buFont typeface="Arial" pitchFamily="34" charset="0"/>
              <a:buChar char="•"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2001 – Desvios de órbita (instabilidade)</a:t>
            </a:r>
            <a:endParaRPr lang="pt-B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2003 – Problemas com sistema de controle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2005 – Perda de transmissão</a:t>
            </a:r>
          </a:p>
          <a:p>
            <a:pPr>
              <a:buFont typeface="Arial" pitchFamily="34" charset="0"/>
              <a:buChar char="•"/>
            </a:pPr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9512" y="594928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Lançamento do CBERS-1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2520280" cy="4527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CBERS-2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191672" y="1268760"/>
            <a:ext cx="29523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 Data: </a:t>
            </a:r>
            <a:r>
              <a:rPr lang="pt-BR" dirty="0" smtClean="0">
                <a:solidFill>
                  <a:schemeClr val="bg1"/>
                </a:solidFill>
              </a:rPr>
              <a:t>14 de outubro de </a:t>
            </a:r>
            <a:r>
              <a:rPr lang="pt-BR" dirty="0" smtClean="0">
                <a:solidFill>
                  <a:schemeClr val="bg1"/>
                </a:solidFill>
              </a:rPr>
              <a:t>1999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Local: Centro </a:t>
            </a:r>
            <a:r>
              <a:rPr lang="pt-BR" dirty="0" smtClean="0">
                <a:solidFill>
                  <a:schemeClr val="bg1"/>
                </a:solidFill>
              </a:rPr>
              <a:t>de Lançamento 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de Taiyuan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República Popular da China</a:t>
            </a:r>
          </a:p>
          <a:p>
            <a:pPr algn="ctr"/>
            <a:endParaRPr lang="pt-BR" dirty="0" smtClean="0">
              <a:solidFill>
                <a:schemeClr val="bg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Controle alternado de 3 em 3 meses</a:t>
            </a:r>
          </a:p>
          <a:p>
            <a:pPr algn="ctr">
              <a:buFont typeface="Arial" pitchFamily="34" charset="0"/>
              <a:buChar char="•"/>
            </a:pPr>
            <a:endParaRPr lang="pt-BR" dirty="0" smtClean="0">
              <a:solidFill>
                <a:schemeClr val="bg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2005 – Perda de uma bateria </a:t>
            </a:r>
            <a:r>
              <a:rPr lang="pt-BR" dirty="0" err="1" smtClean="0">
                <a:solidFill>
                  <a:schemeClr val="bg1"/>
                </a:solidFill>
              </a:rPr>
              <a:t>Ni</a:t>
            </a:r>
            <a:r>
              <a:rPr lang="pt-BR" dirty="0" smtClean="0">
                <a:solidFill>
                  <a:schemeClr val="bg1"/>
                </a:solidFill>
              </a:rPr>
              <a:t>-Cd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9512" y="594928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Esquema de Lançamento CBERS-2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5917267" cy="4288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CBERS-2B, 3 e 4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23528" y="1340768"/>
            <a:ext cx="7812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CBERS 2B –  Lançamento em 2007 para substituição do CBERS-1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R</a:t>
            </a:r>
            <a:r>
              <a:rPr lang="pt-BR" dirty="0" smtClean="0">
                <a:solidFill>
                  <a:schemeClr val="bg1"/>
                </a:solidFill>
              </a:rPr>
              <a:t>éplica do CBERS-2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 IRMSS substituída por HRC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2002 – Acordo para construção de CBERS-3 e CBERS-4, com divisão de 50% de responsabilidades</a:t>
            </a:r>
          </a:p>
          <a:p>
            <a:pPr>
              <a:buFont typeface="Arial" pitchFamily="34" charset="0"/>
              <a:buChar char="•"/>
            </a:pPr>
            <a:endParaRPr lang="pt-B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Previsão: CBERS-3 em 2011 e CBERS-4 em 2013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0" y="6165304"/>
            <a:ext cx="370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Desenvolvimento CBERS-3 e 4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89040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ixaDeTexto 8"/>
          <p:cNvSpPr txBox="1"/>
          <p:nvPr/>
        </p:nvSpPr>
        <p:spPr>
          <a:xfrm>
            <a:off x="4067944" y="616530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Câmera MUX entregue pela OPTO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Participação Brasileira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23528" y="1340768"/>
            <a:ext cx="7812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Estendida </a:t>
            </a:r>
            <a:r>
              <a:rPr lang="pt-BR" dirty="0" smtClean="0">
                <a:solidFill>
                  <a:schemeClr val="bg1"/>
                </a:solidFill>
              </a:rPr>
              <a:t>ao desenvolvimento de sistemas </a:t>
            </a:r>
            <a:r>
              <a:rPr lang="pt-BR" dirty="0" smtClean="0">
                <a:solidFill>
                  <a:schemeClr val="bg1"/>
                </a:solidFill>
              </a:rPr>
              <a:t>do </a:t>
            </a:r>
            <a:r>
              <a:rPr lang="pt-BR" dirty="0" smtClean="0">
                <a:solidFill>
                  <a:schemeClr val="bg1"/>
                </a:solidFill>
              </a:rPr>
              <a:t>módulo de serviço, com função de controle, telecomunicações e suprimento de energia; ou o módulo de carga útil, </a:t>
            </a:r>
            <a:r>
              <a:rPr lang="pt-BR" dirty="0" smtClean="0">
                <a:solidFill>
                  <a:schemeClr val="bg1"/>
                </a:solidFill>
              </a:rPr>
              <a:t>com câmeras </a:t>
            </a:r>
            <a:r>
              <a:rPr lang="pt-BR" dirty="0" smtClean="0">
                <a:solidFill>
                  <a:schemeClr val="bg1"/>
                </a:solidFill>
              </a:rPr>
              <a:t>e </a:t>
            </a:r>
            <a:r>
              <a:rPr lang="pt-BR" dirty="0" smtClean="0">
                <a:solidFill>
                  <a:schemeClr val="bg1"/>
                </a:solidFill>
              </a:rPr>
              <a:t>gravadores: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2"/>
            <a:ext cx="676875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Participação Brasileira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691276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Participação Brasileira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6660460" cy="500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Participação Brasileira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23528" y="1340768"/>
            <a:ext cx="7812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dirty="0" smtClean="0">
                <a:solidFill>
                  <a:schemeClr val="bg1"/>
                </a:solidFill>
              </a:rPr>
              <a:t>FUNCATE (Fundação de Ciência, Aplicações e Tecnologia Espaciais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DIGICON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ESCA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ELEBRA S/A ELETRÔNICA BRASILEIRA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OPTO ELETRÔNICA S/A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TECTELCOM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TECNASA GESTÃO DE EMPRESAS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AKROS TUBOS E CONEXÕES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LEG ASSESSORIA E GESTÃO EMPRESARIAL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COMPSIS SOLUÇÕES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53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292080" y="3356992"/>
            <a:ext cx="2553136" cy="81152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5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CBERS</a:t>
            </a:r>
            <a:endParaRPr lang="pt-BR" sz="5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63952" y="4365104"/>
            <a:ext cx="6480048" cy="528464"/>
          </a:xfrm>
        </p:spPr>
        <p:txBody>
          <a:bodyPr/>
          <a:lstStyle/>
          <a:p>
            <a:r>
              <a:rPr lang="pt-BR" dirty="0" smtClean="0">
                <a:solidFill>
                  <a:schemeClr val="accent3">
                    <a:lumMod val="25000"/>
                    <a:lumOff val="75000"/>
                  </a:schemeClr>
                </a:solidFill>
              </a:rPr>
              <a:t>Um projeto sino-brasileiro</a:t>
            </a:r>
            <a:endParaRPr lang="pt-BR" dirty="0">
              <a:solidFill>
                <a:schemeClr val="accent3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550223"/>
            <a:ext cx="637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Litoral do Rio de Janeiro, próximo a Campo dos </a:t>
            </a:r>
            <a:r>
              <a:rPr lang="pt-BR" sz="1400" dirty="0" err="1" smtClean="0">
                <a:solidFill>
                  <a:schemeClr val="bg1"/>
                </a:solidFill>
              </a:rPr>
              <a:t>Goytacazes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Referências Bibliográficas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23528" y="1340768"/>
            <a:ext cx="7812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7544" y="1556792"/>
            <a:ext cx="6912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 smtClean="0">
                <a:solidFill>
                  <a:schemeClr val="bg1"/>
                </a:solidFill>
                <a:hlinkClick r:id="rId3"/>
              </a:rPr>
              <a:t>http://</a:t>
            </a:r>
            <a:r>
              <a:rPr lang="pt-BR" dirty="0" smtClean="0">
                <a:solidFill>
                  <a:schemeClr val="bg1"/>
                </a:solidFill>
                <a:hlinkClick r:id="rId3"/>
              </a:rPr>
              <a:t>www.cbers.inpe.br</a:t>
            </a:r>
            <a:endParaRPr lang="pt-BR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t-BR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dirty="0" smtClean="0">
                <a:solidFill>
                  <a:schemeClr val="bg1"/>
                </a:solidFill>
                <a:hlinkClick r:id="rId4"/>
              </a:rPr>
              <a:t>http://</a:t>
            </a:r>
            <a:r>
              <a:rPr lang="pt-BR" dirty="0" smtClean="0">
                <a:solidFill>
                  <a:schemeClr val="bg1"/>
                </a:solidFill>
                <a:hlinkClick r:id="rId4"/>
              </a:rPr>
              <a:t>www.obt.inpe.br</a:t>
            </a:r>
            <a:endParaRPr lang="pt-BR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t-BR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u="sng" dirty="0" smtClean="0">
                <a:solidFill>
                  <a:schemeClr val="bg1"/>
                </a:solidFill>
                <a:hlinkClick r:id="rId5"/>
              </a:rPr>
              <a:t>http://</a:t>
            </a:r>
            <a:r>
              <a:rPr lang="pt-BR" u="sng" dirty="0" smtClean="0">
                <a:solidFill>
                  <a:schemeClr val="bg1"/>
                </a:solidFill>
                <a:hlinkClick r:id="rId5"/>
              </a:rPr>
              <a:t>www.conab.gov.br/conabweb/download/SIGABRASIL/manuais/conceitos_sm.pdf</a:t>
            </a:r>
            <a:endParaRPr lang="pt-BR" u="sng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t-BR" u="sng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u="sng" dirty="0" smtClean="0">
                <a:solidFill>
                  <a:schemeClr val="bg1"/>
                </a:solidFill>
                <a:hlinkClick r:id="rId6"/>
              </a:rPr>
              <a:t>http://</a:t>
            </a:r>
            <a:r>
              <a:rPr lang="pt-BR" dirty="0" smtClean="0">
                <a:hlinkClick r:id="rId6"/>
              </a:rPr>
              <a:t>www.feg.unesp.br/~</a:t>
            </a:r>
            <a:r>
              <a:rPr lang="pt-BR" dirty="0" smtClean="0">
                <a:hlinkClick r:id="rId6"/>
              </a:rPr>
              <a:t>orbital/sputnik/</a:t>
            </a:r>
            <a:r>
              <a:rPr lang="pt-BR" b="1" dirty="0" smtClean="0">
                <a:hlinkClick r:id="rId6"/>
              </a:rPr>
              <a:t>Capitulo</a:t>
            </a:r>
            <a:r>
              <a:rPr lang="pt-BR" dirty="0" smtClean="0">
                <a:hlinkClick r:id="rId6"/>
              </a:rPr>
              <a:t>-</a:t>
            </a:r>
            <a:r>
              <a:rPr lang="pt-BR" b="1" dirty="0" smtClean="0">
                <a:hlinkClick r:id="rId6"/>
              </a:rPr>
              <a:t>6</a:t>
            </a:r>
            <a:r>
              <a:rPr lang="pt-BR" dirty="0" smtClean="0">
                <a:hlinkClick r:id="rId6"/>
              </a:rPr>
              <a:t>.pdf</a:t>
            </a:r>
            <a:endParaRPr lang="pt-BR" dirty="0" smtClean="0"/>
          </a:p>
          <a:p>
            <a:pPr marL="342900" indent="-342900">
              <a:buFont typeface="+mj-lt"/>
              <a:buAutoNum type="arabicPeriod"/>
            </a:pPr>
            <a:endParaRPr lang="pt-BR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dirty="0" smtClean="0">
                <a:solidFill>
                  <a:schemeClr val="bg1"/>
                </a:solidFill>
                <a:hlinkClick r:id="rId7"/>
              </a:rPr>
              <a:t>http://www.aeb.gov.br</a:t>
            </a:r>
            <a:endParaRPr lang="pt-BR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t-BR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953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51520" y="1124744"/>
            <a:ext cx="8424936" cy="811520"/>
          </a:xfrm>
          <a:prstGeom prst="rect">
            <a:avLst/>
          </a:prstGeom>
        </p:spPr>
        <p:txBody>
          <a:bodyPr vert="horz" lIns="45720" rIns="4572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PERGUNTAS?</a:t>
            </a:r>
            <a:endParaRPr kumimoji="0" lang="pt-BR" sz="8000" b="0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CBERS – O Programa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2710026" cy="4104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3563888" y="1484784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O  programa CBERS, assinado em 1988, consiste em uma aliança entre o Brasil e a China para o desenvolvimento de satélites para ‘vigiar’ a superfície terrestre.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140968"/>
            <a:ext cx="2880321" cy="2370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CBERS – O Programa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148064" y="141277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Possibilidades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372200" y="2348880"/>
            <a:ext cx="1872208" cy="147732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dirty="0" smtClean="0">
                <a:solidFill>
                  <a:schemeClr val="bg1"/>
                </a:solidFill>
              </a:rPr>
              <a:t>Monitorar o desmatamento e queimadas em regiões florestais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601216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CBERS – O Programa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148064" y="141277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Possibilidades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372200" y="2348880"/>
            <a:ext cx="1872208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dirty="0" smtClean="0">
                <a:solidFill>
                  <a:schemeClr val="bg1"/>
                </a:solidFill>
              </a:rPr>
              <a:t>Monitorar os recursos hídricos disponíveis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5880704" cy="3409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ixaDeTexto 8"/>
          <p:cNvSpPr txBox="1"/>
          <p:nvPr/>
        </p:nvSpPr>
        <p:spPr>
          <a:xfrm>
            <a:off x="179512" y="148478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SERRA DO MAR E DA MANTIQUEIRA– WFI CBERS-1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 rot="10800000">
            <a:off x="2267744" y="4221088"/>
            <a:ext cx="2088232" cy="15121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4499992" y="57332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Serras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4684671" cy="4618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CBERS – O Programa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44008" y="119675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Possibilidades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940152" y="1772816"/>
            <a:ext cx="1872208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dirty="0" smtClean="0">
                <a:solidFill>
                  <a:schemeClr val="bg1"/>
                </a:solidFill>
              </a:rPr>
              <a:t>Monitorar o crescimento urbano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23528" y="119675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SÃO PAULO – SP CCD CBERS-2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140968"/>
            <a:ext cx="324036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4860032" y="27809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PARIS – FRANÇA CCD CBERS-1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CBERS – O Programa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148064" y="141277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Possibilidades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372200" y="2348880"/>
            <a:ext cx="1872208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Auxiliar atividades do setor primário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51520" y="119675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Litoral do Rio Grande do Norte IRM CBERS-2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4896544" cy="4726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1" name="Conector de seta reta 10"/>
          <p:cNvCxnSpPr/>
          <p:nvPr/>
        </p:nvCxnSpPr>
        <p:spPr>
          <a:xfrm rot="10800000">
            <a:off x="3059832" y="2276872"/>
            <a:ext cx="3024336" cy="21602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10800000">
            <a:off x="1331640" y="2636912"/>
            <a:ext cx="4608512" cy="23042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6156176" y="429309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Mangue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012160" y="49411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Salinas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Histórico e Motivações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37112"/>
            <a:ext cx="1909564" cy="1900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556792"/>
            <a:ext cx="3964714" cy="2736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4355976" y="112474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Nave espacial tripulada </a:t>
            </a:r>
            <a:r>
              <a:rPr lang="pt-BR" dirty="0" err="1" smtClean="0">
                <a:solidFill>
                  <a:schemeClr val="bg1"/>
                </a:solidFill>
              </a:rPr>
              <a:t>Shenzhou</a:t>
            </a:r>
            <a:r>
              <a:rPr lang="pt-BR" dirty="0" smtClean="0">
                <a:solidFill>
                  <a:schemeClr val="bg1"/>
                </a:solidFill>
              </a:rPr>
              <a:t>-7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556792"/>
            <a:ext cx="3896121" cy="275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0" y="1124744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Centro de Lançamento de Alcântara (MA)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483768" y="4581128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Em fins da década de 80, a China e o Brasil desejavam avanços no setor aeroespacial, o qual sempre possuiu como barreira o sigilo dos países dominantes.  Fizeram então uma parceria benéfica a ambos os lados, para o desenvolvimento de satélites de sensoriamento remoto de qualidade.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écnica">
  <a:themeElements>
    <a:clrScheme name="Personalizada 19">
      <a:dk1>
        <a:srgbClr val="FFFFFF"/>
      </a:dk1>
      <a:lt1>
        <a:srgbClr val="003760"/>
      </a:lt1>
      <a:dk2>
        <a:srgbClr val="005390"/>
      </a:dk2>
      <a:lt2>
        <a:srgbClr val="0070C0"/>
      </a:lt2>
      <a:accent1>
        <a:srgbClr val="FFFFFF"/>
      </a:accent1>
      <a:accent2>
        <a:srgbClr val="005390"/>
      </a:accent2>
      <a:accent3>
        <a:srgbClr val="002060"/>
      </a:accent3>
      <a:accent4>
        <a:srgbClr val="000000"/>
      </a:accent4>
      <a:accent5>
        <a:srgbClr val="003760"/>
      </a:accent5>
      <a:accent6>
        <a:srgbClr val="0070C0"/>
      </a:accent6>
      <a:hlink>
        <a:srgbClr val="00B0F0"/>
      </a:hlink>
      <a:folHlink>
        <a:srgbClr val="C00000"/>
      </a:folHlink>
    </a:clrScheme>
    <a:fontScheme name="Técnic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193</TotalTime>
  <Words>1044</Words>
  <Application>Microsoft Office PowerPoint</Application>
  <PresentationFormat>Apresentação na tela (4:3)</PresentationFormat>
  <Paragraphs>230</Paragraphs>
  <Slides>30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Técnica</vt:lpstr>
      <vt:lpstr>Slide 1</vt:lpstr>
      <vt:lpstr>Slide 2</vt:lpstr>
      <vt:lpstr>CBERS</vt:lpstr>
      <vt:lpstr>CBERS – O Programa</vt:lpstr>
      <vt:lpstr>CBERS – O Programa</vt:lpstr>
      <vt:lpstr>CBERS – O Programa</vt:lpstr>
      <vt:lpstr>CBERS – O Programa</vt:lpstr>
      <vt:lpstr>CBERS – O Programa</vt:lpstr>
      <vt:lpstr>Histórico e Motivações</vt:lpstr>
      <vt:lpstr>Histórico e Motivações</vt:lpstr>
      <vt:lpstr>Histórico e Motivações</vt:lpstr>
      <vt:lpstr>Sensoriamento Remoto</vt:lpstr>
      <vt:lpstr>Sensoriamento Remoto</vt:lpstr>
      <vt:lpstr>Sensoriamento Remoto</vt:lpstr>
      <vt:lpstr>Órbita do Satélite</vt:lpstr>
      <vt:lpstr>Resolução</vt:lpstr>
      <vt:lpstr>Resolução</vt:lpstr>
      <vt:lpstr>Campo de visada</vt:lpstr>
      <vt:lpstr>Câmeras</vt:lpstr>
      <vt:lpstr>Câmeras</vt:lpstr>
      <vt:lpstr>Câmeras</vt:lpstr>
      <vt:lpstr>Câmeras</vt:lpstr>
      <vt:lpstr>CBERS-1</vt:lpstr>
      <vt:lpstr>CBERS-2</vt:lpstr>
      <vt:lpstr>CBERS-2B, 3 e 4</vt:lpstr>
      <vt:lpstr>Participação Brasileira</vt:lpstr>
      <vt:lpstr>Participação Brasileira</vt:lpstr>
      <vt:lpstr>Participação Brasileira</vt:lpstr>
      <vt:lpstr>Participação Brasileira</vt:lpstr>
      <vt:lpstr>Referências Bibliográficas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Julio</dc:creator>
  <cp:lastModifiedBy>Julio</cp:lastModifiedBy>
  <cp:revision>99</cp:revision>
  <dcterms:created xsi:type="dcterms:W3CDTF">2011-03-19T11:51:21Z</dcterms:created>
  <dcterms:modified xsi:type="dcterms:W3CDTF">2011-03-30T04:45:01Z</dcterms:modified>
</cp:coreProperties>
</file>