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64" r:id="rId2"/>
    <p:sldId id="288" r:id="rId3"/>
    <p:sldId id="256" r:id="rId4"/>
    <p:sldId id="257" r:id="rId5"/>
    <p:sldId id="258" r:id="rId6"/>
    <p:sldId id="289" r:id="rId7"/>
    <p:sldId id="260" r:id="rId8"/>
    <p:sldId id="324" r:id="rId9"/>
    <p:sldId id="293" r:id="rId10"/>
    <p:sldId id="294" r:id="rId11"/>
    <p:sldId id="325" r:id="rId12"/>
    <p:sldId id="386" r:id="rId13"/>
    <p:sldId id="296" r:id="rId14"/>
    <p:sldId id="297" r:id="rId15"/>
    <p:sldId id="326" r:id="rId16"/>
    <p:sldId id="327" r:id="rId17"/>
    <p:sldId id="328" r:id="rId18"/>
    <p:sldId id="375" r:id="rId19"/>
    <p:sldId id="379" r:id="rId20"/>
    <p:sldId id="390" r:id="rId21"/>
    <p:sldId id="372" r:id="rId22"/>
    <p:sldId id="385" r:id="rId23"/>
    <p:sldId id="373" r:id="rId24"/>
    <p:sldId id="380" r:id="rId25"/>
    <p:sldId id="334" r:id="rId26"/>
    <p:sldId id="332" r:id="rId27"/>
    <p:sldId id="341" r:id="rId28"/>
    <p:sldId id="381" r:id="rId29"/>
    <p:sldId id="300" r:id="rId30"/>
    <p:sldId id="340" r:id="rId31"/>
    <p:sldId id="348" r:id="rId32"/>
    <p:sldId id="349" r:id="rId33"/>
    <p:sldId id="351" r:id="rId34"/>
    <p:sldId id="365" r:id="rId35"/>
    <p:sldId id="335" r:id="rId36"/>
    <p:sldId id="366" r:id="rId37"/>
    <p:sldId id="336" r:id="rId38"/>
    <p:sldId id="356" r:id="rId39"/>
    <p:sldId id="367" r:id="rId40"/>
    <p:sldId id="345" r:id="rId41"/>
    <p:sldId id="343" r:id="rId42"/>
    <p:sldId id="361" r:id="rId43"/>
    <p:sldId id="355" r:id="rId44"/>
    <p:sldId id="362" r:id="rId45"/>
    <p:sldId id="357" r:id="rId46"/>
    <p:sldId id="382" r:id="rId47"/>
    <p:sldId id="368" r:id="rId48"/>
    <p:sldId id="358" r:id="rId49"/>
    <p:sldId id="387" r:id="rId50"/>
    <p:sldId id="342" r:id="rId51"/>
    <p:sldId id="350" r:id="rId52"/>
    <p:sldId id="302" r:id="rId53"/>
    <p:sldId id="370" r:id="rId54"/>
    <p:sldId id="369" r:id="rId55"/>
    <p:sldId id="359" r:id="rId56"/>
    <p:sldId id="371" r:id="rId57"/>
    <p:sldId id="363" r:id="rId58"/>
    <p:sldId id="383" r:id="rId59"/>
    <p:sldId id="303" r:id="rId60"/>
    <p:sldId id="389" r:id="rId61"/>
    <p:sldId id="304" r:id="rId62"/>
    <p:sldId id="329" r:id="rId63"/>
    <p:sldId id="330" r:id="rId64"/>
    <p:sldId id="305" r:id="rId65"/>
    <p:sldId id="331" r:id="rId66"/>
    <p:sldId id="307" r:id="rId67"/>
    <p:sldId id="306" r:id="rId68"/>
    <p:sldId id="376" r:id="rId69"/>
    <p:sldId id="374" r:id="rId70"/>
    <p:sldId id="377" r:id="rId71"/>
    <p:sldId id="378" r:id="rId7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5A33E-34D9-4999-A6B3-63CA0CBB67EA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09264-E59E-4F5A-A55B-607B645DAD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3132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0AC93A-93F2-4DD5-95A1-1109DAD76BA9}" type="slidenum">
              <a:rPr lang="en-US"/>
              <a:pPr/>
              <a:t>9</a:t>
            </a:fld>
            <a:endParaRPr 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583D0D-89C7-4CC9-ADCA-F0FE388905B5}" type="slidenum">
              <a:rPr lang="en-US"/>
              <a:pPr/>
              <a:t>40</a:t>
            </a:fld>
            <a:endParaRPr lang="en-U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583D0D-89C7-4CC9-ADCA-F0FE388905B5}" type="slidenum">
              <a:rPr lang="en-US"/>
              <a:pPr/>
              <a:t>41</a:t>
            </a:fld>
            <a:endParaRPr lang="en-U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583D0D-89C7-4CC9-ADCA-F0FE388905B5}" type="slidenum">
              <a:rPr lang="en-US"/>
              <a:pPr/>
              <a:t>50</a:t>
            </a:fld>
            <a:endParaRPr lang="en-U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8751BE-27EC-4AA8-A71F-49A32A4A187A}" type="slidenum">
              <a:rPr lang="en-US"/>
              <a:pPr/>
              <a:t>52</a:t>
            </a:fld>
            <a:endParaRPr 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8751BE-27EC-4AA8-A71F-49A32A4A187A}" type="slidenum">
              <a:rPr lang="en-US"/>
              <a:pPr/>
              <a:t>53</a:t>
            </a:fld>
            <a:endParaRPr 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8751BE-27EC-4AA8-A71F-49A32A4A187A}" type="slidenum">
              <a:rPr lang="en-US"/>
              <a:pPr/>
              <a:t>55</a:t>
            </a:fld>
            <a:endParaRPr 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702841-2AFC-4615-8A57-45388A973B3B}" type="slidenum">
              <a:rPr lang="en-US"/>
              <a:pPr/>
              <a:t>57</a:t>
            </a:fld>
            <a:endParaRPr lang="en-US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702841-2AFC-4615-8A57-45388A973B3B}" type="slidenum">
              <a:rPr lang="en-US"/>
              <a:pPr/>
              <a:t>58</a:t>
            </a:fld>
            <a:endParaRPr lang="en-US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702841-2AFC-4615-8A57-45388A973B3B}" type="slidenum">
              <a:rPr lang="en-US"/>
              <a:pPr/>
              <a:t>59</a:t>
            </a:fld>
            <a:endParaRPr lang="en-US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702841-2AFC-4615-8A57-45388A973B3B}" type="slidenum">
              <a:rPr lang="en-US"/>
              <a:pPr/>
              <a:t>60</a:t>
            </a:fld>
            <a:endParaRPr lang="en-US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5806C6-F851-4058-91CD-71FBD04C349F}" type="slidenum">
              <a:rPr lang="en-US"/>
              <a:pPr/>
              <a:t>10</a:t>
            </a:fld>
            <a:endParaRPr lang="en-US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8825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355B8C-36CD-48AC-A602-0F9B454C9BCE}" type="slidenum">
              <a:rPr lang="en-US"/>
              <a:pPr/>
              <a:t>61</a:t>
            </a:fld>
            <a:endParaRPr lang="en-US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248E1C-CD9D-4B07-86B8-D20A02894563}" type="slidenum">
              <a:rPr lang="en-US"/>
              <a:pPr/>
              <a:t>62</a:t>
            </a:fld>
            <a:endParaRPr lang="en-US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77C7F4-638A-4962-9ABB-C46EC93650A8}" type="slidenum">
              <a:rPr lang="en-US"/>
              <a:pPr/>
              <a:t>63</a:t>
            </a:fld>
            <a:endParaRPr lang="en-US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8825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2007CB-72F2-4EF0-81D9-2944D7951A22}" type="slidenum">
              <a:rPr lang="en-US"/>
              <a:pPr/>
              <a:t>64</a:t>
            </a:fld>
            <a:endParaRPr lang="en-US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2007CB-72F2-4EF0-81D9-2944D7951A22}" type="slidenum">
              <a:rPr lang="en-US"/>
              <a:pPr/>
              <a:t>65</a:t>
            </a:fld>
            <a:endParaRPr lang="en-US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EDF939-A97D-4A51-AD62-B240DAEC9E21}" type="slidenum">
              <a:rPr lang="en-US"/>
              <a:pPr/>
              <a:t>66</a:t>
            </a:fld>
            <a:endParaRPr lang="en-US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5F30FD-A644-4D6F-9EC9-65A6E18D8A41}" type="slidenum">
              <a:rPr lang="en-US"/>
              <a:pPr/>
              <a:t>67</a:t>
            </a:fld>
            <a:endParaRPr lang="en-US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5F30FD-A644-4D6F-9EC9-65A6E18D8A41}" type="slidenum">
              <a:rPr lang="en-US"/>
              <a:pPr/>
              <a:t>69</a:t>
            </a:fld>
            <a:endParaRPr lang="en-US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5F30FD-A644-4D6F-9EC9-65A6E18D8A41}" type="slidenum">
              <a:rPr lang="en-US"/>
              <a:pPr/>
              <a:t>70</a:t>
            </a:fld>
            <a:endParaRPr lang="en-US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80C9FA-DEA2-4F06-9E56-E33BA051907C}" type="slidenum">
              <a:rPr lang="en-US"/>
              <a:pPr/>
              <a:t>13</a:t>
            </a:fld>
            <a:endParaRPr lang="en-US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8825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16A2CC-C448-4BA7-AAE5-7EA7B0F93F4B}" type="slidenum">
              <a:rPr lang="en-US"/>
              <a:pPr/>
              <a:t>14</a:t>
            </a:fld>
            <a:endParaRPr 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624AA7-FFD4-49EA-AEB5-5380D7B6F976}" type="slidenum">
              <a:rPr lang="en-US"/>
              <a:pPr/>
              <a:t>24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624AA7-FFD4-49EA-AEB5-5380D7B6F976}" type="slidenum">
              <a:rPr lang="en-US"/>
              <a:pPr/>
              <a:t>25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624AA7-FFD4-49EA-AEB5-5380D7B6F976}" type="slidenum">
              <a:rPr lang="en-US"/>
              <a:pPr/>
              <a:t>26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624AA7-FFD4-49EA-AEB5-5380D7B6F976}" type="slidenum">
              <a:rPr lang="en-US"/>
              <a:pPr/>
              <a:t>29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624AA7-FFD4-49EA-AEB5-5380D7B6F976}" type="slidenum">
              <a:rPr lang="en-US"/>
              <a:pPr/>
              <a:t>30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0131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679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386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3956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2526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17196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5596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10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7243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3617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4512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02578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31251-5A9A-4F84-B7E5-769801083D7F}" type="datetimeFigureOut">
              <a:rPr lang="pt-BR" smtClean="0"/>
              <a:pPr/>
              <a:t>28/05/2011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B30E0-0D09-4C2F-A36A-1529C43024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7232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odutos-observatorio-02\sessao-astronomia-2011\05282011-Juliane-Hubble-Uma%20vis&#227;o-al&#233;m-do-horizonte\videos\video01.avi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untitled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creating_galaxy_ngc3982_1280x720.avi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mars.avi" TargetMode="Externa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shoem.av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odutos-observatorio-02\sessao-astronomia-2011\05282011-Juliane-Hubble-Uma%20vis&#227;o-al&#233;m-do-horizonte\videos\video_part1.avi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crebb.avi" TargetMode="Externa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star.avi" TargetMode="Externa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Lente%20gravitacional%20galaxias%20%20.avi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low3_mpeg.mpg" TargetMode="Externa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gif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video_part1_4.avi" TargetMode="External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dutos-observatorio-02\sessao-astronomia-2011\05282011-Juliane-Hubble-Uma%20vis&#227;o-al&#233;m-do-horizonte\videos\video_part1_5.avi" TargetMode="Externa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0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796136" y="332656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telescópio Espacial</a:t>
            </a:r>
          </a:p>
          <a:p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HUBBLE</a:t>
            </a:r>
          </a:p>
          <a:p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32349" y="629239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Juliane </a:t>
            </a:r>
            <a:r>
              <a:rPr lang="pt-BR" dirty="0" err="1" smtClean="0">
                <a:solidFill>
                  <a:schemeClr val="bg1"/>
                </a:solidFill>
              </a:rPr>
              <a:t>Sempionatto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Picture 2" descr="untitled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9126"/>
            <a:ext cx="2644648" cy="118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47937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Um Olhar </a:t>
            </a:r>
            <a:r>
              <a:rPr lang="pt-BR" sz="4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pt-BR" sz="4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lém do Horizonte              </a:t>
            </a:r>
            <a:endParaRPr lang="pt-BR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85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16" y="131018"/>
            <a:ext cx="2857500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04864"/>
            <a:ext cx="4800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 telescópio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378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Mandando Informações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 telescópio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untitle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0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200" y="2469089"/>
            <a:ext cx="7593232" cy="412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Dados Gerados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268760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Observações;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Medidas experimentais;</a:t>
            </a:r>
          </a:p>
        </p:txBody>
      </p:sp>
    </p:spTree>
    <p:extLst>
      <p:ext uri="{BB962C8B-B14F-4D97-AF65-F5344CB8AC3E}">
        <p14:creationId xmlns:p14="http://schemas.microsoft.com/office/powerpoint/2010/main" xmlns="" val="1986602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977099"/>
            <a:ext cx="5014259" cy="565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Dados Gerados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77099"/>
            <a:ext cx="4197350" cy="565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456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Primeira Imagem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opo9404b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26844"/>
            <a:ext cx="5328592" cy="514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69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Defeito no Espelho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costar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019" y="1520110"/>
            <a:ext cx="4213461" cy="450117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ostar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8554"/>
            <a:ext cx="3888432" cy="448273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64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Defeito no Espelho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268760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rimeira missão 1993;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993" y="-46145"/>
            <a:ext cx="45608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162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ostarbeforeafter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43844"/>
            <a:ext cx="835292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Defeito no Espelho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08637"/>
            <a:ext cx="637894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68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993" y="-46145"/>
            <a:ext cx="45608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51520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Defeito no Espelho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268760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Primeira missão 1993;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Troca de aparelhos.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Missão de 2002.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62347" y="3140968"/>
            <a:ext cx="4553669" cy="2250812"/>
            <a:chOff x="-297711" y="1700808"/>
            <a:chExt cx="9451048" cy="4752867"/>
          </a:xfrm>
        </p:grpSpPr>
        <p:pic>
          <p:nvPicPr>
            <p:cNvPr id="9" name="Picture 1" descr="D:\Documents\CDCC\CDA\sessao astronomia\Hublle\hs-1994-01-a-large_we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68" t="30450" r="51896" b="5305"/>
            <a:stretch/>
          </p:blipFill>
          <p:spPr bwMode="auto">
            <a:xfrm>
              <a:off x="-297711" y="1700808"/>
              <a:ext cx="4678326" cy="4699592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" descr="D:\Documents\CDCC\CDA\sessao astronomia\Hublle\hs-1994-01-a-large_we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139" t="30450" r="1591" b="5305"/>
            <a:stretch/>
          </p:blipFill>
          <p:spPr bwMode="auto">
            <a:xfrm>
              <a:off x="4380615" y="1754083"/>
              <a:ext cx="4772722" cy="4699592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39282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\CDCC\CDA\sessao astronomia\Hublle\astronau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3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Telescópio Espacial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D:\Documents\CDCC\CDA\sessao astronomia\Hublle\luneta_pinzon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50000"/>
          <a:stretch/>
        </p:blipFill>
        <p:spPr bwMode="auto">
          <a:xfrm>
            <a:off x="5220072" y="2924944"/>
            <a:ext cx="2619375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52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02212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Colorindo Imagens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827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02212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Colorindo Imagens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creating_galaxy_ngc3982_1280x72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9672" y="1484784"/>
            <a:ext cx="614468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2827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_viputHRpZ2A/TL3CluUGk7I/AAAAAAAAEIM/zpBN9e-EgwM/s1600/hs-2010-36-a-web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9720"/>
            <a:ext cx="5414624" cy="67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102212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Colorindo Imagens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162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38808"/>
            <a:ext cx="2382192" cy="253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1105" y="737161"/>
            <a:ext cx="2877319" cy="276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5" t="5342" r="5253" b="4784"/>
          <a:stretch/>
        </p:blipFill>
        <p:spPr bwMode="auto">
          <a:xfrm>
            <a:off x="1324743" y="3717032"/>
            <a:ext cx="2743201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2241" y="3919339"/>
            <a:ext cx="292417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102212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Forma de degraus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5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astronomia.blog.br/wp-content/uploads/2009/10/665px-Mars_Hub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483" y="27384"/>
            <a:ext cx="7600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Sistema Solar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11560" y="80227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Marte</a:t>
            </a:r>
            <a:endParaRPr lang="pt-B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735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9595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http://www.observatorio.ufmg.br/Hubble%20monitors%20Jupiter%20in%20support%20of%20the%20New%20Horizons%20Flyb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1955"/>
            <a:ext cx="6800309" cy="66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Sistema Solar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11560" y="80227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Júpiter</a:t>
            </a:r>
            <a:endParaRPr lang="pt-B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764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imgsrc.hubblesite.org/hu/db/images/hs-2004-30-a-pr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008" y="1124252"/>
            <a:ext cx="4378480" cy="54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imgsrc.hubblesite.org/hu/db/images/hs-1999-29-a-pr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672" y="1401013"/>
            <a:ext cx="4124296" cy="515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Sistema Solar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1560" y="80227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Júpiter</a:t>
            </a:r>
            <a:endParaRPr lang="pt-B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7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oe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560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Sistema Solar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1" name="Picture 5" descr="[aurora+em+Saturno+capturados+pelo+telescopio+Hubble.jpg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5" y="802269"/>
            <a:ext cx="6294324" cy="63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7" name="Picture 1" descr="D:\Documents\CDCC\CDA\sessao astronomia\Hublle\hs-2009-12-i-xlarge_web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7811"/>
            <a:ext cx="2901157" cy="68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11560" y="80227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Saturno</a:t>
            </a:r>
            <a:endParaRPr lang="pt-B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83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_XkPqDK8gQyY/S9ZOCWqUNeI/AAAAAAAAAWM/HF1UHEW6THw/s1600/Hubble-de-novo-em-ac%C3%A7%C3%A3o_Telesc%C3%B3pio-Espacial-Hubb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4" t="6842" r="5116" b="13798"/>
          <a:stretch/>
        </p:blipFill>
        <p:spPr bwMode="auto">
          <a:xfrm>
            <a:off x="-36512" y="4700832"/>
            <a:ext cx="2743200" cy="218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Telescópio Espacial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1268760"/>
            <a:ext cx="5379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570 Km acima da atmosfera;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Período orbital: 97 mim.</a:t>
            </a:r>
          </a:p>
          <a:p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www.achetudoeregiao.com.br/animais/gerais.gif/atmosf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504" y="2910771"/>
            <a:ext cx="5256936" cy="3038509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520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Sistema Solar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0" name="Picture 2" descr="http://imgsrc.hubblesite.org/hu/db/images/hs-2005-29-g-full_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5090277" cy="55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Crater Copernicus on Earth's M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48716" y="2181580"/>
            <a:ext cx="55191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11560" y="80227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Lua</a:t>
            </a:r>
            <a:endParaRPr lang="pt-B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://clientes.netvisao.pt/luisgouv/mare_crisi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6" name="Picture 4" descr="http://clientes.netvisao.pt/luisgouv/mare_cris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0472" y="3849719"/>
            <a:ext cx="2595664" cy="259566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5743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pitzer and Hubble Create Colorful Masterpie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88" b="27274"/>
          <a:stretch/>
        </p:blipFill>
        <p:spPr bwMode="auto">
          <a:xfrm>
            <a:off x="0" y="24237"/>
            <a:ext cx="9144000" cy="68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370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Órion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clientes.netvisao.pt/luisgouv/nebulosaor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74" t="13434" r="5977" b="18332"/>
          <a:stretch/>
        </p:blipFill>
        <p:spPr bwMode="auto">
          <a:xfrm>
            <a:off x="6300192" y="4351671"/>
            <a:ext cx="2501584" cy="221542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4.bp.blogspot.com/_RF2dskXwFZ0/S-wkV7yOGAI/AAAAAAAAFUs/FOMd5yx75cM/s1600/IC434-Nebulosa-Cabeca-do-Cava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624"/>
            <a:ext cx="4143772" cy="4143773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39552" y="1268760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Descoberta em 1610;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Aglomerado Trapézio;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Parte de coleção de nebulosas;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Nebulosa Cabeça de Cavalo.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67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pic>
        <p:nvPicPr>
          <p:cNvPr id="12289" name="Picture 1" descr="C:\Users\Juliane Sempionatto\Desktop\stellarium-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93"/>
          <a:stretch/>
        </p:blipFill>
        <p:spPr bwMode="auto">
          <a:xfrm>
            <a:off x="0" y="1268760"/>
            <a:ext cx="9144000" cy="50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512" y="18370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Órion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6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src.hubblesite.org/hu/db/images/hs-2010-13-a-pr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6" t="15073" r="2871" b="29483"/>
          <a:stretch/>
        </p:blipFill>
        <p:spPr bwMode="auto">
          <a:xfrm>
            <a:off x="29478" y="44624"/>
            <a:ext cx="9114522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3703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Pilar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Juliane Sempionatto\Desktop\eso092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497" y="1700807"/>
            <a:ext cx="5006999" cy="500699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h6.ggpht.com/_lcSuAYr9RWo/TPmMuDRkUsI/AAAAAAAAUnA/cZeGqcTBjOw/nebulosas%20pilares%20da%20criacao_thumb%5B2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786" y="2492896"/>
            <a:ext cx="3867150" cy="381952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23528" y="620688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Constelação Serpente;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 ano-luz.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6283412" y="4869160"/>
            <a:ext cx="376820" cy="7200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873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ane Sempionatto\Desktop\stellarium-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34"/>
          <a:stretch/>
        </p:blipFill>
        <p:spPr bwMode="auto">
          <a:xfrm>
            <a:off x="0" y="1111672"/>
            <a:ext cx="9144000" cy="512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9512" y="183703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Pilar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10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src.hubblesite.org/hu/db/images/hs-2008-14-a-pr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0" r="5439" b="7787"/>
          <a:stretch/>
        </p:blipFill>
        <p:spPr bwMode="auto">
          <a:xfrm>
            <a:off x="395536" y="-27384"/>
            <a:ext cx="8496944" cy="70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39552" y="1268760"/>
            <a:ext cx="5832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Descoberta em 1677;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Orbita a Via </a:t>
            </a:r>
            <a:r>
              <a:rPr lang="pt-BR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Lactea</a:t>
            </a:r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pt-BR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Visível a olho nu;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12 bilhões de anos;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Núcleo galáxia anã.</a:t>
            </a:r>
          </a:p>
        </p:txBody>
      </p:sp>
    </p:spTree>
    <p:extLst>
      <p:ext uri="{BB962C8B-B14F-4D97-AF65-F5344CB8AC3E}">
        <p14:creationId xmlns:p14="http://schemas.microsoft.com/office/powerpoint/2010/main" xmlns="" val="39990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src.hubblesite.org/hu/db/images/hs-2008-14-a-pr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0" r="5439" b="7787"/>
          <a:stretch/>
        </p:blipFill>
        <p:spPr bwMode="auto">
          <a:xfrm>
            <a:off x="395536" y="-27384"/>
            <a:ext cx="8496944" cy="70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724128" y="4293096"/>
            <a:ext cx="3034979" cy="22322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2" descr="http://imgsrc.hubblesite.org/hu/db/images/hs-2008-14-a-pri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12" t="58769" r="8073" b="16735"/>
          <a:stretch/>
        </p:blipFill>
        <p:spPr bwMode="auto">
          <a:xfrm>
            <a:off x="179512" y="804188"/>
            <a:ext cx="8768937" cy="550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pic>
        <p:nvPicPr>
          <p:cNvPr id="1026" name="Picture 2" descr="http://www.nasa.gov/images/content/384602main_ero_omega_centauri_4x3_946-7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9286"/>
            <a:ext cx="7461452" cy="560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icheiro:07-0325 omega centauri martinez fal vcastro IMG 52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1622" y="4293097"/>
            <a:ext cx="3177485" cy="225204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211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ntertainment\pictures\Stellarium\stellarium-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49"/>
          <a:stretch/>
        </p:blipFill>
        <p:spPr bwMode="auto">
          <a:xfrm>
            <a:off x="0" y="1376788"/>
            <a:ext cx="9144000" cy="507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26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src.hubblesite.org/hu/db/images/hs-2004-27-a-full_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46" t="25381" r="17306" b="238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Olho de Gato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1268760"/>
            <a:ext cx="5832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Descoberta em 1786;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Constelação de Dragão;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Semelhante ao Sol;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 mil vezes mais luminosa;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Sistema binário.</a:t>
            </a:r>
          </a:p>
        </p:txBody>
      </p:sp>
    </p:spTree>
    <p:extLst>
      <p:ext uri="{BB962C8B-B14F-4D97-AF65-F5344CB8AC3E}">
        <p14:creationId xmlns:p14="http://schemas.microsoft.com/office/powerpoint/2010/main" xmlns="" val="31389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liane Sempionatto\Desktop\stellarium-0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19"/>
          <a:stretch/>
        </p:blipFill>
        <p:spPr bwMode="auto">
          <a:xfrm>
            <a:off x="35496" y="1547939"/>
            <a:ext cx="9108504" cy="45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Olho de Gato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3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Telescópio Espacial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1268760"/>
            <a:ext cx="5379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Baixa atmosfera;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Distorção e bloqueio.</a:t>
            </a:r>
          </a:p>
        </p:txBody>
      </p:sp>
      <p:pic>
        <p:nvPicPr>
          <p:cNvPr id="2050" name="Picture 2" descr="http://4.bp.blogspot.com/_IGimMYABMrY/SmY1FivNs5I/AAAAAAAAAqI/hMmCH_0QNsY/s320/neblina+SDC102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65" y="2708920"/>
            <a:ext cx="37444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_part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88024" y="2420888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585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src.hubblesite.org/hu/db/images/hs-1994-09-a-full_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9" t="11344" r="2089" b="1841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</a:t>
            </a:r>
            <a:r>
              <a:rPr lang="pt-BR" dirty="0" err="1" smtClean="0">
                <a:solidFill>
                  <a:schemeClr val="bg1"/>
                </a:solidFill>
              </a:rPr>
              <a:t>Eta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Carinae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268760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Descoberta em 1677;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500 vezes o Sistema Solar;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Estrela variável;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strela 3 vezes maior que a outra;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Pode virar </a:t>
            </a:r>
            <a:r>
              <a:rPr lang="pt-BR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Nova.</a:t>
            </a:r>
          </a:p>
        </p:txBody>
      </p:sp>
    </p:spTree>
    <p:extLst>
      <p:ext uri="{BB962C8B-B14F-4D97-AF65-F5344CB8AC3E}">
        <p14:creationId xmlns:p14="http://schemas.microsoft.com/office/powerpoint/2010/main" xmlns="" val="2761044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src.hubblesite.org/hu/db/images/hs-1996-23-a-full_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39" b="8761"/>
          <a:stretch/>
        </p:blipFill>
        <p:spPr bwMode="auto">
          <a:xfrm>
            <a:off x="299379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</a:t>
            </a:r>
            <a:r>
              <a:rPr lang="pt-BR" dirty="0" err="1" smtClean="0">
                <a:solidFill>
                  <a:schemeClr val="bg1"/>
                </a:solidFill>
              </a:rPr>
              <a:t>Eta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Carinae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 descr="A nebulosa Eta Carinae foi fotografada por Thomas Davis, nos EUA  Foto: Royal Greenwich Observatory/Reproduçã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66" t="13810"/>
          <a:stretch/>
        </p:blipFill>
        <p:spPr bwMode="auto">
          <a:xfrm>
            <a:off x="5220072" y="4005064"/>
            <a:ext cx="3230545" cy="254739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7671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</a:t>
            </a:r>
            <a:r>
              <a:rPr lang="pt-BR" dirty="0" err="1" smtClean="0">
                <a:solidFill>
                  <a:schemeClr val="bg1"/>
                </a:solidFill>
              </a:rPr>
              <a:t>Eta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Carinae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Juliane Sempionatto\Desktop\stellarium-0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26" b="6117"/>
          <a:stretch/>
        </p:blipFill>
        <p:spPr bwMode="auto">
          <a:xfrm>
            <a:off x="0" y="1556792"/>
            <a:ext cx="9144000" cy="466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93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utterfly Emerges from Stellar Demise in Planetary Nebula NGC 63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85"/>
          <a:stretch/>
        </p:blipFill>
        <p:spPr bwMode="auto">
          <a:xfrm rot="16200000">
            <a:off x="1245307" y="-1221221"/>
            <a:ext cx="6823645" cy="933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9512" y="18370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Borboleta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268760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binário;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Constelação de Escorpião.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://www.utahskies.org/image_library/deepsky/ngc/ngc6302buglrgb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80" t="17722" b="22954"/>
          <a:stretch/>
        </p:blipFill>
        <p:spPr bwMode="auto">
          <a:xfrm>
            <a:off x="5727388" y="3858843"/>
            <a:ext cx="3194720" cy="272171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913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8370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Borboleta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Juliane Sempionatto\Desktop\stellarium-0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75"/>
          <a:stretch/>
        </p:blipFill>
        <p:spPr bwMode="auto">
          <a:xfrm>
            <a:off x="5786" y="1514847"/>
            <a:ext cx="9246734" cy="46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842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src.hubblesite.org/hu/db/images/hs-2005-37-a-pr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" t="9291" r="4351" b="21005"/>
          <a:stretch/>
        </p:blipFill>
        <p:spPr bwMode="auto">
          <a:xfrm>
            <a:off x="35496" y="0"/>
            <a:ext cx="9030416" cy="682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8370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Caranguejo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268760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400 milhões de sóis;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Relatada pelos chineses em 1054.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Pulsar no centro.</a:t>
            </a:r>
          </a:p>
        </p:txBody>
      </p:sp>
    </p:spTree>
    <p:extLst>
      <p:ext uri="{BB962C8B-B14F-4D97-AF65-F5344CB8AC3E}">
        <p14:creationId xmlns:p14="http://schemas.microsoft.com/office/powerpoint/2010/main" xmlns="" val="131764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src.hubblesite.org/hu/db/images/hs-2005-37-a-pr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" t="9291" r="4351" b="21005"/>
          <a:stretch/>
        </p:blipFill>
        <p:spPr bwMode="auto">
          <a:xfrm>
            <a:off x="35496" y="0"/>
            <a:ext cx="9030416" cy="682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8370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Caranguejo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268760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400 milhões de sóis;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Relatada pelos chineses em 1054.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Pulsar no centro.</a:t>
            </a:r>
          </a:p>
        </p:txBody>
      </p:sp>
      <p:pic>
        <p:nvPicPr>
          <p:cNvPr id="8" name="crebb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851920" y="2852936"/>
            <a:ext cx="4841776" cy="363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45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src.hubblesite.org/hu/db/images/hs-2005-37-a-pr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" t="9291" r="4351" b="21005"/>
          <a:stretch/>
        </p:blipFill>
        <p:spPr bwMode="auto">
          <a:xfrm>
            <a:off x="35496" y="0"/>
            <a:ext cx="9030416" cy="682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8370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Caranguejo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1506" name="Picture 2" descr="http://www.uranometrianova.pro.br/astronomia/AA004/M1_Neb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39552" y="1268760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400 milhões de sóis;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Relatada pelos chineses em 1054.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Pulsar no centro.</a:t>
            </a:r>
          </a:p>
        </p:txBody>
      </p:sp>
    </p:spTree>
    <p:extLst>
      <p:ext uri="{BB962C8B-B14F-4D97-AF65-F5344CB8AC3E}">
        <p14:creationId xmlns:p14="http://schemas.microsoft.com/office/powerpoint/2010/main" xmlns="" val="28281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uliane Sempionatto\Desktop\stellarium-00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19"/>
          <a:stretch/>
        </p:blipFill>
        <p:spPr bwMode="auto">
          <a:xfrm>
            <a:off x="4689" y="1772816"/>
            <a:ext cx="9144000" cy="45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9512" y="18370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  Caranguejo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8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Explosão de Estrela</a:t>
            </a:r>
            <a:endParaRPr lang="pt-BR" sz="32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iagram demonstrating how the Earth's atmosphere aborbs different wavelengths of ligh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687" y="692696"/>
            <a:ext cx="6799697" cy="601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Telescópio Espacial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3275856" y="1628800"/>
            <a:ext cx="1944216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9585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3500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lanetary Nebulae -- A More Artistic Arran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83390" cy="68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Estrelas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Nebulosas Planetárias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290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src.hubblesite.org/hu/db/images/hs-2003-15-f-full_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97" b="16609"/>
          <a:stretch/>
        </p:blipFill>
        <p:spPr bwMode="auto">
          <a:xfrm>
            <a:off x="35496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Galáxias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Andrômeda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9552" y="1268760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Constelação Andrômeda;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Maior que a Via </a:t>
            </a:r>
            <a:r>
              <a:rPr lang="pt-BR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Lactea</a:t>
            </a: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Visível a olho nu;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Colisão entre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galáxias.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://www.sbf1.sbfisica.org.br/eventos/enfpc/xx/procs/res297/img1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13" t="11098" r="12329"/>
          <a:stretch/>
        </p:blipFill>
        <p:spPr bwMode="auto">
          <a:xfrm>
            <a:off x="4995446" y="2906692"/>
            <a:ext cx="3926662" cy="374441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128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src.hubblesite.org/hu/db/images/hs-2003-15-f-full_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97" b="16609"/>
          <a:stretch/>
        </p:blipFill>
        <p:spPr bwMode="auto">
          <a:xfrm>
            <a:off x="35496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lientes.netvisao.pt/luisgouv/andromeda_20_10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80696"/>
            <a:ext cx="2530252" cy="253025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Galáxias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Andromeda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9552" y="1268760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Constelação Andrômeda;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Maior que a Via </a:t>
            </a:r>
            <a:r>
              <a:rPr lang="pt-BR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Lactea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Visível a olho nu;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Colisão entre galáxias (4,5 bi anos).</a:t>
            </a:r>
          </a:p>
        </p:txBody>
      </p:sp>
    </p:spTree>
    <p:extLst>
      <p:ext uri="{BB962C8B-B14F-4D97-AF65-F5344CB8AC3E}">
        <p14:creationId xmlns:p14="http://schemas.microsoft.com/office/powerpoint/2010/main" xmlns="" val="3865816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uliane Sempionatto\Desktop\stellarium-00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19"/>
          <a:stretch/>
        </p:blipFill>
        <p:spPr bwMode="auto">
          <a:xfrm>
            <a:off x="0" y="1619947"/>
            <a:ext cx="9108504" cy="45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Galáxias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Andromeda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1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src.hubblesite.org/hu/db/images/hs-2003-28-a-pri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38" t="14771" r="17139" b="19728"/>
          <a:stretch/>
        </p:blipFill>
        <p:spPr bwMode="auto">
          <a:xfrm>
            <a:off x="1" y="24839"/>
            <a:ext cx="9144000" cy="68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clientes.netvisao.pt/luisgouv/m104_sombrero_galax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clientes.netvisao.pt/luisgouv/m104_sombrero_galax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2" name="Picture 6" descr="http://clientes.netvisao.pt/luisgouv/m104_sombrero_galax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17" t="21511" r="21852" b="25582"/>
          <a:stretch/>
        </p:blipFill>
        <p:spPr bwMode="auto">
          <a:xfrm>
            <a:off x="5508104" y="4581128"/>
            <a:ext cx="3229640" cy="193512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Galáxias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Sombrero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9552" y="1268760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Descoberta em 1912;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Aglomerados globulares.</a:t>
            </a:r>
          </a:p>
        </p:txBody>
      </p:sp>
    </p:spTree>
    <p:extLst>
      <p:ext uri="{BB962C8B-B14F-4D97-AF65-F5344CB8AC3E}">
        <p14:creationId xmlns:p14="http://schemas.microsoft.com/office/powerpoint/2010/main" xmlns="" val="995550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uliane Sempionatto\Desktop\stellarium-0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19"/>
          <a:stretch/>
        </p:blipFill>
        <p:spPr bwMode="auto">
          <a:xfrm>
            <a:off x="-1" y="1556792"/>
            <a:ext cx="9180513" cy="458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Galáxias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Sombrero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src.hubblesite.org/hu/db/images/hs-1996-10-a-full_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436" y="0"/>
            <a:ext cx="6861076" cy="686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Objetos Celestes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Lentes Gravitacionais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268760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Desvio da trajetória da luz;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Imagens repetidas;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Campo gravitacional = lente.</a:t>
            </a:r>
          </a:p>
        </p:txBody>
      </p:sp>
    </p:spTree>
    <p:extLst>
      <p:ext uri="{BB962C8B-B14F-4D97-AF65-F5344CB8AC3E}">
        <p14:creationId xmlns:p14="http://schemas.microsoft.com/office/powerpoint/2010/main" xmlns="" val="26370716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src.hubblesite.org/hu/db/images/hs-1996-10-a-full_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436" y="0"/>
            <a:ext cx="6861076" cy="686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Objetos Celestes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Lentes Gravitacionais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268760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Desvio da trajetória da luz;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Imagens repetidas;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Campo gravitacional = lente.</a:t>
            </a:r>
          </a:p>
        </p:txBody>
      </p:sp>
      <p:pic>
        <p:nvPicPr>
          <p:cNvPr id="8" name="Lente gravitacional galaxias  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11560" y="2924944"/>
            <a:ext cx="4896545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261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src.hubblesite.org/hu/db/images/hs-2010-26-a-pr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57"/>
          <a:stretch/>
        </p:blipFill>
        <p:spPr bwMode="auto">
          <a:xfrm>
            <a:off x="3563888" y="467521"/>
            <a:ext cx="5588396" cy="634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Objetos Celestes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3528" y="1268760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 massa </a:t>
            </a: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niverso;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assa comum: 15%.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Invisível;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Lente gravitacional.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Matéria Escura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290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://www.spacetelescope.org/static/archives/images/screen/hubble_shutt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40" r="910"/>
          <a:stretch/>
        </p:blipFill>
        <p:spPr bwMode="auto">
          <a:xfrm rot="16200000" flipH="1">
            <a:off x="3681029" y="1395028"/>
            <a:ext cx="6857999" cy="40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9552" y="1268760"/>
            <a:ext cx="5379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Lançado 24 Abril 1990;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Ô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nibus Espacial, Discovery.</a:t>
            </a:r>
          </a:p>
        </p:txBody>
      </p:sp>
      <p:pic>
        <p:nvPicPr>
          <p:cNvPr id="5122" name="Picture 2" descr="D:\Documents\CDCC\CDA\sessao astronomia\Hublle\telescope_essentials_workbegins3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9817"/>
            <a:ext cx="3073127" cy="38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Telescópio Espacial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80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src.hubblesite.org/hu/db/images/hs-2010-26-a-prin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57"/>
          <a:stretch/>
        </p:blipFill>
        <p:spPr bwMode="auto">
          <a:xfrm>
            <a:off x="3563888" y="467521"/>
            <a:ext cx="5588396" cy="634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Objetos Celestes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3528" y="1268760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 massa </a:t>
            </a: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niverso;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assa comum: 15%.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Invisível;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Lente gravitacional.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837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Matéria Escura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low3_mpe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3509628"/>
            <a:ext cx="4464497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0290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Astrofotografia – Observatório CDCC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Documents\CDCC\CDA\sessao astronomia\Hublle\astrofotografia cdcc\ima0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925386" cy="251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CDCC\CDA\sessao astronomia\Hublle\astrofotografia cdcc\red0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598" y="1160748"/>
            <a:ext cx="2674013" cy="22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cuments\CDCC\CDA\sessao astronomia\Hublle\astrofotografia cdcc\lua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199" y="3570138"/>
            <a:ext cx="2674012" cy="28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cuments\CDCC\CDA\sessao astronomia\Hublle\astrofotografia cdcc\lua07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9352" y="4155055"/>
            <a:ext cx="3050801" cy="216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Documents\CDCC\CDA\sessao astronomia\Hublle\astrofotografia cdcc\ima00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43408"/>
            <a:ext cx="18288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Documents\CDCC\CDA\sessao astronomia\Hublle\astrofotografia cdcc\ima000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2426" y="1340768"/>
            <a:ext cx="18288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0462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33"/>
          <a:stretch/>
        </p:blipFill>
        <p:spPr bwMode="auto">
          <a:xfrm>
            <a:off x="0" y="310852"/>
            <a:ext cx="54864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Contribuição mais importante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364088" y="1092498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Região vazia;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Longa exposição;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Galáxias mais distantes;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300192" y="429309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</a:rPr>
              <a:t>VIDEO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101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1371600"/>
            <a:ext cx="2971800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FFFFFF"/>
                </a:solidFill>
                <a:ea typeface="Droid Sans Fallback" charset="0"/>
                <a:cs typeface="Droid Sans Fallback" charset="0"/>
              </a:rPr>
              <a:t>* Observações;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FFFFFF"/>
                </a:solidFill>
                <a:ea typeface="Droid Sans Fallback" charset="0"/>
                <a:cs typeface="Droid Sans Fallback" charset="0"/>
              </a:rPr>
              <a:t>* Medidas;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048" y="840060"/>
            <a:ext cx="77724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Contribuição mais importante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208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Hubble Desativado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video_part1_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267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Ativação James </a:t>
            </a:r>
            <a:r>
              <a:rPr lang="pt-BR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Webb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video_part1_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4896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979" y="939731"/>
            <a:ext cx="6858000" cy="177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James </a:t>
            </a:r>
            <a:r>
              <a:rPr lang="pt-BR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Webb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0292" y="2924944"/>
            <a:ext cx="4777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Lançamento 2013;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Ariane 5;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Vida útil 5 a 10 anos;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Administrador NASA;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(1906-1992)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1489" y="1484784"/>
            <a:ext cx="1612809" cy="504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www.thepoliticalguide.com/Images/reps/jamesweb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067" y="2957254"/>
            <a:ext cx="2822745" cy="357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6095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James </a:t>
            </a:r>
            <a:r>
              <a:rPr lang="pt-BR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Webb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644" y="3767256"/>
            <a:ext cx="39624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87708" y="1196752"/>
            <a:ext cx="52644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Capta mais luz;</a:t>
            </a:r>
          </a:p>
          <a:p>
            <a:pPr marL="342900" lvl="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Radiação 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infravermelha</a:t>
            </a:r>
          </a:p>
          <a:p>
            <a:pPr marL="342900" lvl="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Escudo 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Solar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lvl="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Vênus e 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Mercúrio.</a:t>
            </a:r>
            <a:endParaRPr lang="pt-BR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55"/>
          <a:stretch/>
        </p:blipFill>
        <p:spPr bwMode="auto">
          <a:xfrm>
            <a:off x="4482347" y="1465226"/>
            <a:ext cx="4554149" cy="376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4737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James </a:t>
            </a:r>
            <a:r>
              <a:rPr lang="pt-BR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Webb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87708" y="1196752"/>
            <a:ext cx="52644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Afastamento das galáxias;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Através das nuvens escuras;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Emissão no infravermelho.</a:t>
            </a:r>
            <a:endParaRPr lang="pt-BR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3942" y="1196752"/>
            <a:ext cx="190669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http://biosafety-level.wikispaces.com/file/view/Cao_visto_com_infravermelho.jpg/105753781/Cao_visto_com_infravermelh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162"/>
          <a:stretch/>
        </p:blipFill>
        <p:spPr bwMode="auto">
          <a:xfrm>
            <a:off x="817395" y="3227313"/>
            <a:ext cx="1970622" cy="16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3.bp.blogspot.com/_Y-LVZqZDXpo/S7uuhCFxiqI/AAAAAAAAA6g/GSjcif6Shiw/s400/infravermelho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1912" y="2951078"/>
            <a:ext cx="1894846" cy="20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postmania.org/wp-content/uploads/2008/03/img_tec_0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05998"/>
            <a:ext cx="3980298" cy="161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325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alileu.globo.com/edic/155/imagens/cosmos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398778"/>
            <a:ext cx="6588224" cy="527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James </a:t>
            </a:r>
            <a:r>
              <a:rPr lang="pt-BR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Webb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47470" y="881797"/>
            <a:ext cx="5060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Formação primeiras galáxias;</a:t>
            </a:r>
          </a:p>
          <a:p>
            <a:pPr marL="342900" lvl="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Galáxias mais distantes;</a:t>
            </a:r>
          </a:p>
        </p:txBody>
      </p:sp>
    </p:spTree>
    <p:extLst>
      <p:ext uri="{BB962C8B-B14F-4D97-AF65-F5344CB8AC3E}">
        <p14:creationId xmlns:p14="http://schemas.microsoft.com/office/powerpoint/2010/main" xmlns="" val="2177795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História do Hubble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1268760"/>
            <a:ext cx="5379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Astrônomo Edwin Hubble;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Afastamento das galáxias;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Trombose cerebral (1889-1953).</a:t>
            </a:r>
          </a:p>
        </p:txBody>
      </p:sp>
      <p:pic>
        <p:nvPicPr>
          <p:cNvPr id="5127" name="Picture 7" descr="http://4.bp.blogspot.com/_Nk9_ZM-I7bg/S9Or3dnBJNI/AAAAAAAAErA/D7DuZScrKHw/s1600/Edwin_Hubble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8962" y="908720"/>
            <a:ext cx="3000652" cy="34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eternosaprendizes.com/wp-content/uploads/2008/09/EdwinHubb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802" y="2932082"/>
            <a:ext cx="33337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://www.fisica.ufmg.br/~dsoares/reino/hubbl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7114" y="292478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585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187624" y="260648"/>
            <a:ext cx="7734484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James </a:t>
            </a:r>
            <a:r>
              <a:rPr lang="pt-BR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Webb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7504" y="1817285"/>
            <a:ext cx="8889206" cy="4564043"/>
            <a:chOff x="198080" y="1438011"/>
            <a:chExt cx="8889206" cy="456404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965" t="10148" r="21701" b="2148"/>
            <a:stretch/>
          </p:blipFill>
          <p:spPr bwMode="auto">
            <a:xfrm>
              <a:off x="198080" y="1438011"/>
              <a:ext cx="5180806" cy="4564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 descr="http://www.jb.man.ac.uk/booklet/assets/HubbleDeepField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555" y="1438011"/>
              <a:ext cx="4476731" cy="456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aixaDeTexto 3"/>
          <p:cNvSpPr txBox="1"/>
          <p:nvPr/>
        </p:nvSpPr>
        <p:spPr>
          <a:xfrm>
            <a:off x="899592" y="126876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/>
                </a:solidFill>
                <a:latin typeface="Copperplate Gothic Light" pitchFamily="34" charset="0"/>
              </a:rPr>
              <a:t>Webb</a:t>
            </a:r>
            <a:r>
              <a:rPr lang="pt-BR" sz="2400" b="1" dirty="0" smtClean="0">
                <a:solidFill>
                  <a:schemeClr val="bg1"/>
                </a:solidFill>
                <a:latin typeface="Copperplate Gothic Light" pitchFamily="34" charset="0"/>
              </a:rPr>
              <a:t> </a:t>
            </a:r>
            <a:r>
              <a:rPr lang="pt-BR" sz="2400" b="1" dirty="0" err="1" smtClean="0">
                <a:solidFill>
                  <a:schemeClr val="bg1"/>
                </a:solidFill>
                <a:latin typeface="Copperplate Gothic Light" pitchFamily="34" charset="0"/>
              </a:rPr>
              <a:t>Deep</a:t>
            </a:r>
            <a:r>
              <a:rPr lang="pt-BR" sz="2400" b="1" dirty="0" smtClean="0">
                <a:solidFill>
                  <a:schemeClr val="bg1"/>
                </a:solidFill>
                <a:latin typeface="Copperplate Gothic Light" pitchFamily="34" charset="0"/>
              </a:rPr>
              <a:t> Field</a:t>
            </a:r>
            <a:endParaRPr lang="pt-BR" sz="2400" b="1" dirty="0">
              <a:solidFill>
                <a:schemeClr val="bg1"/>
              </a:solidFill>
              <a:latin typeface="Copperplate Gothic Light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288310" y="1262335"/>
            <a:ext cx="346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Copperplate Gothic Light" pitchFamily="34" charset="0"/>
              </a:rPr>
              <a:t>Hubble </a:t>
            </a:r>
            <a:r>
              <a:rPr lang="pt-BR" sz="2400" b="1" dirty="0" err="1" smtClean="0">
                <a:solidFill>
                  <a:schemeClr val="bg1"/>
                </a:solidFill>
                <a:latin typeface="Copperplate Gothic Light" pitchFamily="34" charset="0"/>
              </a:rPr>
              <a:t>Deep</a:t>
            </a:r>
            <a:r>
              <a:rPr lang="pt-BR" sz="2400" b="1" dirty="0" smtClean="0">
                <a:solidFill>
                  <a:schemeClr val="bg1"/>
                </a:solidFill>
                <a:latin typeface="Copperplate Gothic Light" pitchFamily="34" charset="0"/>
              </a:rPr>
              <a:t> Field</a:t>
            </a:r>
            <a:endParaRPr lang="pt-BR" sz="2400" b="1" dirty="0">
              <a:solidFill>
                <a:schemeClr val="bg1"/>
              </a:solidFill>
              <a:latin typeface="Copperplate Gothic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782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mail.google.com/mail/?ui=2&amp;ik=140730aa79&amp;view=att&amp;th=13034c85a9dd4c02&amp;attid=0.1&amp;disp=inline&amp;realattid=f_go81go3w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s://mail.google.com/mail/?ui=2&amp;ik=140730aa79&amp;view=att&amp;th=13034c85a9dd4c02&amp;attid=0.1&amp;disp=inline&amp;realattid=f_go81go3w0&amp;z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3" name="Picture 5" descr="D:\Entertainment\pictures\l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84" y="7936"/>
            <a:ext cx="9166998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4.bp.blogspot.com/_qGzOSrrsy3k/TNl2YVNgweI/AAAAAAAAADI/1TqWZnLejyw/s1600/fim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67" t="19570" r="12399" b="17022"/>
          <a:stretch/>
        </p:blipFill>
        <p:spPr bwMode="auto">
          <a:xfrm>
            <a:off x="5594559" y="5030769"/>
            <a:ext cx="3606800" cy="18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480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stronomy.ro/forum/files/messier_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573"/>
            <a:ext cx="8734383" cy="655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História do Hubble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1268760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Vida útil: 20 anos;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Mais de 20 TB descarregados.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Objetos observados: mais de 20 mil;</a:t>
            </a:r>
          </a:p>
        </p:txBody>
      </p:sp>
    </p:spTree>
    <p:extLst>
      <p:ext uri="{BB962C8B-B14F-4D97-AF65-F5344CB8AC3E}">
        <p14:creationId xmlns:p14="http://schemas.microsoft.com/office/powerpoint/2010/main" xmlns="" val="6510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42863"/>
            <a:ext cx="8570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15816" y="260648"/>
            <a:ext cx="6006292" cy="5847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 telescópio</a:t>
            </a:r>
            <a:endParaRPr lang="pt-BR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Conector de seta reta 2"/>
          <p:cNvCxnSpPr/>
          <p:nvPr/>
        </p:nvCxnSpPr>
        <p:spPr>
          <a:xfrm>
            <a:off x="2123728" y="2420888"/>
            <a:ext cx="40324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915816" y="184482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2,4 m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xmlns="" val="582775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688</Words>
  <Application>Microsoft Office PowerPoint</Application>
  <PresentationFormat>Apresentação na tela (4:3)</PresentationFormat>
  <Paragraphs>225</Paragraphs>
  <Slides>71</Slides>
  <Notes>28</Notes>
  <HiddenSlides>2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7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Juliane Sempionatto</dc:creator>
  <cp:lastModifiedBy>Observatório</cp:lastModifiedBy>
  <cp:revision>128</cp:revision>
  <dcterms:created xsi:type="dcterms:W3CDTF">2011-05-22T20:54:48Z</dcterms:created>
  <dcterms:modified xsi:type="dcterms:W3CDTF">2011-05-29T00:51:13Z</dcterms:modified>
</cp:coreProperties>
</file>