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1024" r:id="rId2"/>
    <p:sldId id="1027" r:id="rId3"/>
    <p:sldId id="1061" r:id="rId4"/>
    <p:sldId id="1062" r:id="rId5"/>
    <p:sldId id="1073" r:id="rId6"/>
    <p:sldId id="1063" r:id="rId7"/>
    <p:sldId id="1074" r:id="rId8"/>
    <p:sldId id="1064" r:id="rId9"/>
    <p:sldId id="1067" r:id="rId10"/>
    <p:sldId id="1068" r:id="rId11"/>
    <p:sldId id="1065" r:id="rId12"/>
    <p:sldId id="1092" r:id="rId13"/>
    <p:sldId id="1066" r:id="rId14"/>
    <p:sldId id="1055" r:id="rId15"/>
    <p:sldId id="1042" r:id="rId16"/>
    <p:sldId id="1043" r:id="rId17"/>
    <p:sldId id="1045" r:id="rId18"/>
    <p:sldId id="1056" r:id="rId19"/>
    <p:sldId id="985" r:id="rId20"/>
    <p:sldId id="991" r:id="rId21"/>
    <p:sldId id="992" r:id="rId22"/>
    <p:sldId id="1019" r:id="rId23"/>
    <p:sldId id="1070" r:id="rId24"/>
    <p:sldId id="1069" r:id="rId25"/>
    <p:sldId id="1097" r:id="rId26"/>
    <p:sldId id="1072" r:id="rId27"/>
    <p:sldId id="1052" r:id="rId28"/>
    <p:sldId id="1048" r:id="rId29"/>
    <p:sldId id="1089" r:id="rId30"/>
    <p:sldId id="1090" r:id="rId31"/>
    <p:sldId id="1053" r:id="rId32"/>
    <p:sldId id="1054" r:id="rId33"/>
    <p:sldId id="1076" r:id="rId34"/>
    <p:sldId id="1077" r:id="rId35"/>
    <p:sldId id="1081" r:id="rId36"/>
    <p:sldId id="1091" r:id="rId37"/>
    <p:sldId id="1079" r:id="rId38"/>
    <p:sldId id="1060" r:id="rId39"/>
    <p:sldId id="1057" r:id="rId40"/>
    <p:sldId id="1058" r:id="rId41"/>
    <p:sldId id="1082" r:id="rId42"/>
    <p:sldId id="1083" r:id="rId43"/>
    <p:sldId id="1084" r:id="rId44"/>
    <p:sldId id="1087" r:id="rId45"/>
    <p:sldId id="1080" r:id="rId46"/>
    <p:sldId id="1095" r:id="rId47"/>
    <p:sldId id="1096" r:id="rId48"/>
    <p:sldId id="1094" r:id="rId49"/>
    <p:sldId id="1093" r:id="rId50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69"/>
    <a:srgbClr val="FFE38B"/>
    <a:srgbClr val="0066FF"/>
    <a:srgbClr val="0000FF"/>
    <a:srgbClr val="6699FF"/>
    <a:srgbClr val="00CC99"/>
    <a:srgbClr val="143C2B"/>
    <a:srgbClr val="005392"/>
    <a:srgbClr val="FFFFCC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81" autoAdjust="0"/>
    <p:restoredTop sz="97816" autoAdjust="0"/>
  </p:normalViewPr>
  <p:slideViewPr>
    <p:cSldViewPr>
      <p:cViewPr>
        <p:scale>
          <a:sx n="91" d="100"/>
          <a:sy n="91" d="100"/>
        </p:scale>
        <p:origin x="-2130" y="-510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D341A13-8482-4FAF-8002-3EE1133248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70BA4C4-0D03-47D0-9FB9-68CB8D538B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apod.nasa.gov/apod/ap980107.html" TargetMode="External"/><Relationship Id="rId3" Type="http://schemas.openxmlformats.org/officeDocument/2006/relationships/hyperlink" Target="http://www.astro.keele.ac.uk/~rdj/pages/cluster.html" TargetMode="External"/><Relationship Id="rId7" Type="http://schemas.openxmlformats.org/officeDocument/2006/relationships/hyperlink" Target="http://astro.gmu.edu/classes/a113/constellations/SCO1.HTM" TargetMode="External"/><Relationship Id="rId12" Type="http://schemas.openxmlformats.org/officeDocument/2006/relationships/hyperlink" Target="http://www.sciam.com/specialissues/0398cosmos/0398freedman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astro.wisc.edu/~dolan/constellations/extra/constellations.html" TargetMode="External"/><Relationship Id="rId11" Type="http://schemas.openxmlformats.org/officeDocument/2006/relationships/hyperlink" Target="http://adsbit.harvard.edu/cgi-bin/nph-iarticle_query?1977ApJ...218..105W" TargetMode="External"/><Relationship Id="rId5" Type="http://schemas.openxmlformats.org/officeDocument/2006/relationships/hyperlink" Target="http://www.noao.edu/image_gallery/html/im0379.html" TargetMode="External"/><Relationship Id="rId10" Type="http://schemas.openxmlformats.org/officeDocument/2006/relationships/hyperlink" Target="http://apod.nasa.gov/apod/ap981025.html" TargetMode="External"/><Relationship Id="rId4" Type="http://schemas.openxmlformats.org/officeDocument/2006/relationships/hyperlink" Target="http://www.seds.org/messier/m/m006.html" TargetMode="External"/><Relationship Id="rId9" Type="http://schemas.openxmlformats.org/officeDocument/2006/relationships/hyperlink" Target="http://apod.nasa.gov/apod/ap970128.html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34BD0-7347-4F98-8CA7-B3865A42940B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F2D85-9333-4A77-B2A1-CECD336883E8}" type="slidenum">
              <a:rPr lang="pt-BR" smtClean="0"/>
              <a:pPr/>
              <a:t>3</a:t>
            </a:fld>
            <a:endParaRPr lang="pt-BR" smtClean="0"/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Explanation: </a:t>
            </a:r>
            <a:r>
              <a:rPr lang="en-US" dirty="0" smtClean="0"/>
              <a:t>To some, the outline of the </a:t>
            </a:r>
            <a:r>
              <a:rPr lang="en-US" dirty="0" smtClean="0">
                <a:hlinkClick r:id="rId3"/>
              </a:rPr>
              <a:t>open cluster</a:t>
            </a:r>
            <a:r>
              <a:rPr lang="en-US" dirty="0" smtClean="0"/>
              <a:t> of stars M6 resembles a butterfly. </a:t>
            </a:r>
            <a:r>
              <a:rPr lang="en-US" dirty="0" smtClean="0">
                <a:hlinkClick r:id="rId4"/>
              </a:rPr>
              <a:t>M6</a:t>
            </a:r>
            <a:r>
              <a:rPr lang="en-US" dirty="0" smtClean="0"/>
              <a:t>, also known as NGC 6405, spans about 20 light-years and lies about 2,000 light years distant. </a:t>
            </a:r>
            <a:r>
              <a:rPr lang="en-US" dirty="0" smtClean="0">
                <a:hlinkClick r:id="rId5"/>
              </a:rPr>
              <a:t>M6</a:t>
            </a:r>
            <a:r>
              <a:rPr lang="en-US" dirty="0" smtClean="0"/>
              <a:t> can best be seen in a dark sky with binoculars towards the </a:t>
            </a:r>
            <a:r>
              <a:rPr lang="en-US" dirty="0" smtClean="0">
                <a:hlinkClick r:id="rId6"/>
              </a:rPr>
              <a:t>constellation</a:t>
            </a:r>
            <a:r>
              <a:rPr lang="en-US" dirty="0" smtClean="0"/>
              <a:t> of </a:t>
            </a:r>
            <a:r>
              <a:rPr lang="en-US" dirty="0" err="1" smtClean="0">
                <a:hlinkClick r:id="rId7"/>
              </a:rPr>
              <a:t>Scorpius</a:t>
            </a:r>
            <a:r>
              <a:rPr lang="en-US" dirty="0" smtClean="0"/>
              <a:t>, coving about as much of the sky as the </a:t>
            </a:r>
            <a:r>
              <a:rPr lang="en-US" dirty="0" smtClean="0">
                <a:hlinkClick r:id="rId8"/>
              </a:rPr>
              <a:t>full moon</a:t>
            </a:r>
            <a:r>
              <a:rPr lang="en-US" dirty="0" smtClean="0"/>
              <a:t>. Like other </a:t>
            </a:r>
            <a:r>
              <a:rPr lang="en-US" dirty="0" smtClean="0">
                <a:hlinkClick r:id="rId9"/>
              </a:rPr>
              <a:t>open clusters</a:t>
            </a:r>
            <a:r>
              <a:rPr lang="en-US" dirty="0" smtClean="0"/>
              <a:t>, M6 is composed predominantly of </a:t>
            </a:r>
            <a:r>
              <a:rPr lang="en-US" dirty="0" smtClean="0">
                <a:hlinkClick r:id="rId10"/>
              </a:rPr>
              <a:t>young blue stars</a:t>
            </a:r>
            <a:r>
              <a:rPr lang="en-US" dirty="0" smtClean="0"/>
              <a:t>, although the brightest star is nearly orange. </a:t>
            </a:r>
            <a:r>
              <a:rPr lang="en-US" dirty="0" smtClean="0">
                <a:hlinkClick r:id="rId11"/>
              </a:rPr>
              <a:t>M6</a:t>
            </a:r>
            <a:r>
              <a:rPr lang="en-US" dirty="0" smtClean="0"/>
              <a:t> is estimated to be about 100 million years old. Determining the distance to clusters like M6 helps astronomers calibrate the </a:t>
            </a:r>
            <a:r>
              <a:rPr lang="en-US" dirty="0" smtClean="0">
                <a:hlinkClick r:id="rId12"/>
              </a:rPr>
              <a:t>distance scale</a:t>
            </a:r>
            <a:r>
              <a:rPr lang="en-US" dirty="0" smtClean="0"/>
              <a:t> of the universe.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F2D85-9333-4A77-B2A1-CECD336883E8}" type="slidenum">
              <a:rPr lang="pt-BR" smtClean="0"/>
              <a:pPr/>
              <a:t>14</a:t>
            </a:fld>
            <a:endParaRPr lang="pt-BR" smtClean="0"/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F2D85-9333-4A77-B2A1-CECD336883E8}" type="slidenum">
              <a:rPr lang="pt-BR" smtClean="0"/>
              <a:pPr/>
              <a:t>18</a:t>
            </a:fld>
            <a:endParaRPr lang="pt-BR" smtClean="0"/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112AEC-4411-4BDC-A180-40E765311BC7}" type="slidenum">
              <a:rPr lang="pt-BR" smtClean="0"/>
              <a:pPr/>
              <a:t>19</a:t>
            </a:fld>
            <a:endParaRPr lang="pt-B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650875"/>
            <a:ext cx="4343400" cy="32575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F2D85-9333-4A77-B2A1-CECD336883E8}" type="slidenum">
              <a:rPr lang="pt-BR" smtClean="0"/>
              <a:pPr/>
              <a:t>20</a:t>
            </a:fld>
            <a:endParaRPr lang="pt-BR" smtClean="0"/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550F26-7FF1-41B7-98BC-92DBBD38DD64}" type="slidenum">
              <a:rPr lang="pt-BR" smtClean="0"/>
              <a:pPr/>
              <a:t>21</a:t>
            </a:fld>
            <a:endParaRPr lang="pt-B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657225"/>
            <a:ext cx="4327525" cy="3244850"/>
          </a:xfrm>
          <a:ln cap="flat"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F2D85-9333-4A77-B2A1-CECD336883E8}" type="slidenum">
              <a:rPr lang="pt-BR" smtClean="0"/>
              <a:pPr/>
              <a:t>23</a:t>
            </a:fld>
            <a:endParaRPr lang="pt-BR" smtClean="0"/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8CAD3-4044-4BE4-8FFC-CE5CC9D5A1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416B7-14CD-4856-B1DB-193A0AFF49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47AC3-A298-4130-864F-AA69841EED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86FA0-AE5E-4EEA-87DF-A325035522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60CA8-1E4C-4861-B69B-83450422E18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46F95-CA7B-47FF-A649-225CEA54C1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ED462-9E70-4298-8803-B7B986DDB3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7C77-B3D2-4F25-BA53-DE448FCEF3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FB460-A035-43A2-A06C-837E95980A5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53C3D-ACC6-47C1-AAC7-9DE86365B69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D2715-17DB-4F7C-8AA3-188EBDA88A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47D5D55-3E18-4CE9-A4D4-16E195049B8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NDRE\Documents\OBSERVAT&#211;RIO\Atividades_do_Observatorio\Sess&#245;es%20Astronomia\Arquivados_SA\SAs-Andre\SA-aglomerados-estelares\Aglomerados-estelares\Abertura%20CDA%20NEW.mp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tamanhos_estelares.avi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 rot="16200000">
            <a:off x="3474193" y="-729776"/>
            <a:ext cx="3203848" cy="475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lum contrast="36000"/>
          </a:blip>
          <a:srcRect/>
          <a:stretch>
            <a:fillRect/>
          </a:stretch>
        </p:blipFill>
        <p:spPr bwMode="auto">
          <a:xfrm>
            <a:off x="146332" y="4070710"/>
            <a:ext cx="3705588" cy="267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Subtítulo 3"/>
          <p:cNvSpPr>
            <a:spLocks noGrp="1"/>
          </p:cNvSpPr>
          <p:nvPr>
            <p:ph type="subTitle" idx="1"/>
          </p:nvPr>
        </p:nvSpPr>
        <p:spPr>
          <a:xfrm>
            <a:off x="0" y="2276872"/>
            <a:ext cx="9144000" cy="1752600"/>
          </a:xfrm>
          <a:noFill/>
        </p:spPr>
        <p:txBody>
          <a:bodyPr/>
          <a:lstStyle/>
          <a:p>
            <a:r>
              <a:rPr lang="pt-BR" sz="8000" dirty="0" smtClean="0">
                <a:ln w="28575">
                  <a:solidFill>
                    <a:srgbClr val="00B0F0"/>
                  </a:solidFill>
                </a:ln>
                <a:noFill/>
                <a:effectLst>
                  <a:outerShdw blurRad="152400" dist="38100" dir="16200000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Century Gothic" pitchFamily="34" charset="0"/>
              </a:rPr>
              <a:t>Aglomerados estelares</a:t>
            </a:r>
            <a:r>
              <a:rPr lang="pt-BR" sz="60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16200000" rotWithShape="0">
                    <a:schemeClr val="bg1"/>
                  </a:outerShdw>
                </a:effectLst>
                <a:latin typeface="Century Gothic" pitchFamily="34" charset="0"/>
              </a:rPr>
              <a:t/>
            </a:r>
            <a:br>
              <a:rPr lang="pt-BR" sz="60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16200000" rotWithShape="0">
                    <a:schemeClr val="bg1"/>
                  </a:outerShdw>
                </a:effectLst>
                <a:latin typeface="Century Gothic" pitchFamily="34" charset="0"/>
              </a:rPr>
            </a:br>
            <a:endParaRPr lang="pt-BR" sz="60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50800" dist="38100" dir="16200000" rotWithShape="0">
                  <a:schemeClr val="bg1"/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474822"/>
            <a:ext cx="9144000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BR" sz="800" dirty="0" smtClean="0">
                <a:solidFill>
                  <a:srgbClr val="00B0F0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800" dirty="0" err="1" smtClean="0">
                <a:solidFill>
                  <a:srgbClr val="00B0F0"/>
                </a:solidFill>
                <a:latin typeface="Century Gothic" pitchFamily="34" charset="0"/>
              </a:rPr>
              <a:t>Schiel</a:t>
            </a:r>
            <a:r>
              <a:rPr lang="pt-BR" sz="800" dirty="0" smtClean="0">
                <a:solidFill>
                  <a:srgbClr val="00B0F0"/>
                </a:solidFill>
                <a:latin typeface="Century Gothic" pitchFamily="34" charset="0"/>
              </a:rPr>
              <a:t> (10/04/86, 20:00 TL) crédito: </a:t>
            </a:r>
            <a:r>
              <a:rPr lang="pt-BR" sz="800" dirty="0" err="1" smtClean="0">
                <a:solidFill>
                  <a:srgbClr val="00B0F0"/>
                </a:solidFill>
                <a:latin typeface="Century Gothic" pitchFamily="34" charset="0"/>
              </a:rPr>
              <a:t>Stellarium</a:t>
            </a:r>
            <a:endParaRPr lang="pt-BR" sz="80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>
              <a:defRPr/>
            </a:pPr>
            <a:r>
              <a:rPr lang="pt-BR" sz="800" dirty="0" smtClean="0">
                <a:solidFill>
                  <a:srgbClr val="00B0F0"/>
                </a:solidFill>
                <a:latin typeface="Century Gothic" pitchFamily="34" charset="0"/>
              </a:rPr>
              <a:t>Imagens em primeiro plano: à esquerda, aglomerado das Plêiades, à direita, aglomerado Omega </a:t>
            </a:r>
            <a:r>
              <a:rPr lang="pt-BR" sz="800" dirty="0" err="1" smtClean="0">
                <a:solidFill>
                  <a:srgbClr val="00B0F0"/>
                </a:solidFill>
                <a:latin typeface="Century Gothic" pitchFamily="34" charset="0"/>
              </a:rPr>
              <a:t>Centauri</a:t>
            </a:r>
            <a:r>
              <a:rPr lang="pt-BR" sz="800" dirty="0" smtClean="0">
                <a:solidFill>
                  <a:srgbClr val="00B0F0"/>
                </a:solidFill>
                <a:latin typeface="Century Gothic" pitchFamily="34" charset="0"/>
              </a:rPr>
              <a:t>. Crédito das imagens: Telescópio Espacial Hubble.</a:t>
            </a:r>
            <a:endParaRPr lang="pt-BR" sz="800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5076056" y="5665167"/>
            <a:ext cx="4055214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B0F0"/>
                </a:solidFill>
                <a:latin typeface="Century Gothic" pitchFamily="34" charset="0"/>
              </a:rPr>
              <a:t>André Luiz da Silva</a:t>
            </a:r>
          </a:p>
          <a:p>
            <a:pPr algn="ctr"/>
            <a:r>
              <a:rPr lang="pt-BR" sz="1050" b="1" dirty="0" smtClean="0">
                <a:solidFill>
                  <a:srgbClr val="00B0F0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rgbClr val="00B0F0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371600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Caixinha de </a:t>
            </a:r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Joias</a:t>
            </a:r>
            <a:endParaRPr lang="en-US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450" b="6649"/>
          <a:stretch>
            <a:fillRect/>
          </a:stretch>
        </p:blipFill>
        <p:spPr bwMode="auto">
          <a:xfrm>
            <a:off x="0" y="1219763"/>
            <a:ext cx="9144000" cy="467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http://astronomy.swin.edu.au/sao/guest/bessell/Jewelbo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573016"/>
            <a:ext cx="3276872" cy="218458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6" name="Retângulo 5"/>
          <p:cNvSpPr>
            <a:spLocks noChangeAspect="1"/>
          </p:cNvSpPr>
          <p:nvPr/>
        </p:nvSpPr>
        <p:spPr bwMode="auto">
          <a:xfrm>
            <a:off x="3462039" y="3140968"/>
            <a:ext cx="173857" cy="121700"/>
          </a:xfrm>
          <a:prstGeom prst="rect">
            <a:avLst/>
          </a:prstGeom>
          <a:noFill/>
          <a:ln w="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611779"/>
            <a:ext cx="9144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das imagens: mapa: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Stellarium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, aglomerado: M.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Bessell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, MSSSO,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Swinburne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 Centre for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Astrophysics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 &amp; Supercomputing</a:t>
            </a:r>
            <a:endParaRPr lang="pt-BR" sz="1000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sp>
        <p:nvSpPr>
          <p:cNvPr id="11" name="Seta para a esquerda 10">
            <a:hlinkClick r:id="rId4" action="ppaction://hlinksldjump"/>
          </p:cNvPr>
          <p:cNvSpPr/>
          <p:nvPr/>
        </p:nvSpPr>
        <p:spPr bwMode="auto">
          <a:xfrm>
            <a:off x="8820472" y="6597352"/>
            <a:ext cx="288032" cy="216024"/>
          </a:xfrm>
          <a:prstGeom prst="leftArrow">
            <a:avLst/>
          </a:prstGeom>
          <a:solidFill>
            <a:srgbClr val="00B0F0">
              <a:alpha val="48000"/>
            </a:srgbClr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371600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Omega Centauri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2450" b="6299"/>
          <a:stretch>
            <a:fillRect/>
          </a:stretch>
        </p:blipFill>
        <p:spPr bwMode="auto">
          <a:xfrm>
            <a:off x="0" y="1412776"/>
            <a:ext cx="9152410" cy="469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l="472" t="20381" b="12420"/>
          <a:stretch>
            <a:fillRect/>
          </a:stretch>
        </p:blipFill>
        <p:spPr bwMode="auto">
          <a:xfrm rot="16200000">
            <a:off x="6540965" y="3789652"/>
            <a:ext cx="1922182" cy="19251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7" name="Retângulo 6"/>
          <p:cNvSpPr>
            <a:spLocks noChangeAspect="1"/>
          </p:cNvSpPr>
          <p:nvPr/>
        </p:nvSpPr>
        <p:spPr bwMode="auto">
          <a:xfrm>
            <a:off x="4422841" y="3356992"/>
            <a:ext cx="77151" cy="72008"/>
          </a:xfrm>
          <a:prstGeom prst="rect">
            <a:avLst/>
          </a:prstGeom>
          <a:noFill/>
          <a:ln w="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das imagens: mapa: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Stellarium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, aglomerado: Telescópio Espacial Hubble</a:t>
            </a:r>
            <a:endParaRPr lang="pt-BR" sz="1000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sp>
        <p:nvSpPr>
          <p:cNvPr id="11" name="Seta para a esquerda 10">
            <a:hlinkClick r:id="rId4" action="ppaction://hlinksldjump"/>
          </p:cNvPr>
          <p:cNvSpPr/>
          <p:nvPr/>
        </p:nvSpPr>
        <p:spPr bwMode="auto">
          <a:xfrm>
            <a:off x="8820472" y="6597352"/>
            <a:ext cx="288032" cy="216024"/>
          </a:xfrm>
          <a:prstGeom prst="leftArrow">
            <a:avLst/>
          </a:prstGeom>
          <a:solidFill>
            <a:srgbClr val="00B0F0">
              <a:alpha val="48000"/>
            </a:srgbClr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 rot="16200000">
            <a:off x="1645807" y="-701590"/>
            <a:ext cx="5768439" cy="855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371600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Omega Centauri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371600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47 </a:t>
            </a:r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Tucanae</a:t>
            </a:r>
            <a:endParaRPr lang="en-US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9144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das imagens: mapa: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Stellarium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, aglomerado: http://en.wikipedia.org/wiki/Globular_cluster</a:t>
            </a:r>
            <a:endParaRPr lang="pt-BR" sz="1000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450" b="6299"/>
          <a:stretch>
            <a:fillRect/>
          </a:stretch>
        </p:blipFill>
        <p:spPr bwMode="auto">
          <a:xfrm>
            <a:off x="0" y="1124744"/>
            <a:ext cx="9144000" cy="469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File:47tuc salt.jpg"/>
          <p:cNvPicPr>
            <a:picLocks noChangeAspect="1" noChangeArrowheads="1"/>
          </p:cNvPicPr>
          <p:nvPr/>
        </p:nvPicPr>
        <p:blipFill>
          <a:blip r:embed="rId3" cstate="print">
            <a:lum bright="-21000" contrast="19000"/>
          </a:blip>
          <a:srcRect/>
          <a:stretch>
            <a:fillRect/>
          </a:stretch>
        </p:blipFill>
        <p:spPr bwMode="auto">
          <a:xfrm>
            <a:off x="6012160" y="1484784"/>
            <a:ext cx="2366063" cy="18038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6" name="Retângulo 5"/>
          <p:cNvSpPr>
            <a:spLocks noChangeAspect="1"/>
          </p:cNvSpPr>
          <p:nvPr/>
        </p:nvSpPr>
        <p:spPr bwMode="auto">
          <a:xfrm>
            <a:off x="4494849" y="3501008"/>
            <a:ext cx="77151" cy="72008"/>
          </a:xfrm>
          <a:prstGeom prst="rect">
            <a:avLst/>
          </a:prstGeom>
          <a:noFill/>
          <a:ln w="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" name="Seta para a esquerda 8">
            <a:hlinkClick r:id="rId4" action="ppaction://hlinksldjump"/>
          </p:cNvPr>
          <p:cNvSpPr/>
          <p:nvPr/>
        </p:nvSpPr>
        <p:spPr bwMode="auto">
          <a:xfrm>
            <a:off x="8820472" y="6597352"/>
            <a:ext cx="288032" cy="216024"/>
          </a:xfrm>
          <a:prstGeom prst="leftArrow">
            <a:avLst/>
          </a:prstGeom>
          <a:solidFill>
            <a:srgbClr val="00B0F0">
              <a:alpha val="48000"/>
            </a:srgbClr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3125087"/>
            <a:ext cx="7162800" cy="628463"/>
          </a:xfrm>
        </p:spPr>
        <p:txBody>
          <a:bodyPr lIns="92160" tIns="46080" rIns="92160" bIns="46080">
            <a:spAutoFit/>
          </a:bodyPr>
          <a:lstStyle/>
          <a:p>
            <a:pPr>
              <a:lnSpc>
                <a:spcPct val="72000"/>
              </a:lnSpc>
            </a:pPr>
            <a:r>
              <a:rPr lang="pt-BR" sz="4800" b="0" dirty="0" smtClean="0">
                <a:solidFill>
                  <a:srgbClr val="00B0F0"/>
                </a:solidFill>
                <a:latin typeface="Century Gothic" pitchFamily="34" charset="0"/>
              </a:rPr>
              <a:t>As estrelas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Oval 3"/>
          <p:cNvSpPr>
            <a:spLocks noChangeArrowheads="1"/>
          </p:cNvSpPr>
          <p:nvPr/>
        </p:nvSpPr>
        <p:spPr bwMode="auto">
          <a:xfrm>
            <a:off x="5111253" y="357758"/>
            <a:ext cx="3205163" cy="31432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2000">
                <a:schemeClr val="accent2">
                  <a:lumMod val="20000"/>
                  <a:lumOff val="80000"/>
                </a:schemeClr>
              </a:gs>
              <a:gs pos="85001">
                <a:srgbClr val="6699FF"/>
              </a:gs>
              <a:gs pos="100000">
                <a:srgbClr val="7030A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57188" y="3717032"/>
            <a:ext cx="8358187" cy="286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just" defTabSz="762000">
              <a:defRPr/>
            </a:pP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São </a:t>
            </a:r>
            <a:r>
              <a:rPr lang="en-US" sz="3600" b="0" dirty="0" err="1">
                <a:solidFill>
                  <a:srgbClr val="00B0F0"/>
                </a:solidFill>
                <a:latin typeface="Century Gothic" pitchFamily="34" charset="0"/>
              </a:rPr>
              <a:t>corpos</a:t>
            </a: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600" b="0" dirty="0" err="1">
                <a:solidFill>
                  <a:srgbClr val="00B0F0"/>
                </a:solidFill>
                <a:latin typeface="Century Gothic" pitchFamily="34" charset="0"/>
              </a:rPr>
              <a:t>gasosos</a:t>
            </a: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 no interior dos </a:t>
            </a:r>
            <a:r>
              <a:rPr lang="en-US" sz="3600" b="0" dirty="0" err="1" smtClean="0">
                <a:solidFill>
                  <a:srgbClr val="00B0F0"/>
                </a:solidFill>
                <a:latin typeface="Century Gothic" pitchFamily="34" charset="0"/>
              </a:rPr>
              <a:t>quais</a:t>
            </a:r>
            <a:r>
              <a:rPr lang="en-US" sz="36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600" b="0" dirty="0" err="1" smtClean="0">
                <a:solidFill>
                  <a:srgbClr val="00B0F0"/>
                </a:solidFill>
                <a:latin typeface="Century Gothic" pitchFamily="34" charset="0"/>
              </a:rPr>
              <a:t>ocorrem</a:t>
            </a: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, </a:t>
            </a:r>
            <a:r>
              <a:rPr lang="en-US" sz="3600" b="0" dirty="0" err="1">
                <a:solidFill>
                  <a:srgbClr val="00B0F0"/>
                </a:solidFill>
                <a:latin typeface="Century Gothic" pitchFamily="34" charset="0"/>
              </a:rPr>
              <a:t>ou</a:t>
            </a: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600" b="0" dirty="0" err="1">
                <a:solidFill>
                  <a:srgbClr val="00B0F0"/>
                </a:solidFill>
                <a:latin typeface="Century Gothic" pitchFamily="34" charset="0"/>
              </a:rPr>
              <a:t>ocorreram</a:t>
            </a: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, </a:t>
            </a:r>
            <a:r>
              <a:rPr lang="en-US" sz="3600" b="0" dirty="0" err="1">
                <a:solidFill>
                  <a:srgbClr val="00B0F0"/>
                </a:solidFill>
                <a:latin typeface="Century Gothic" pitchFamily="34" charset="0"/>
              </a:rPr>
              <a:t>reações</a:t>
            </a: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 de </a:t>
            </a:r>
            <a:r>
              <a:rPr lang="en-US" sz="3600" b="0" dirty="0" err="1">
                <a:solidFill>
                  <a:srgbClr val="00B0F0"/>
                </a:solidFill>
                <a:latin typeface="Century Gothic" pitchFamily="34" charset="0"/>
              </a:rPr>
              <a:t>fusão</a:t>
            </a: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 nuclear </a:t>
            </a:r>
            <a:r>
              <a:rPr lang="en-US" sz="3600" b="0" dirty="0" err="1">
                <a:solidFill>
                  <a:srgbClr val="00B0F0"/>
                </a:solidFill>
                <a:latin typeface="Century Gothic" pitchFamily="34" charset="0"/>
              </a:rPr>
              <a:t>sustentáveis</a:t>
            </a: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600" b="0" dirty="0" err="1">
                <a:solidFill>
                  <a:srgbClr val="00B0F0"/>
                </a:solidFill>
                <a:latin typeface="Century Gothic" pitchFamily="34" charset="0"/>
              </a:rPr>
              <a:t>formando</a:t>
            </a: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600" b="0" dirty="0" err="1">
                <a:solidFill>
                  <a:srgbClr val="00B0F0"/>
                </a:solidFill>
                <a:latin typeface="Century Gothic" pitchFamily="34" charset="0"/>
              </a:rPr>
              <a:t>elementos</a:t>
            </a: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600" b="0" dirty="0" err="1">
                <a:solidFill>
                  <a:srgbClr val="00B0F0"/>
                </a:solidFill>
                <a:latin typeface="Century Gothic" pitchFamily="34" charset="0"/>
              </a:rPr>
              <a:t>mais</a:t>
            </a:r>
            <a:r>
              <a:rPr lang="en-US" sz="3600" b="0" dirty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600" b="0" dirty="0" err="1">
                <a:solidFill>
                  <a:srgbClr val="00B0F0"/>
                </a:solidFill>
                <a:latin typeface="Century Gothic" pitchFamily="34" charset="0"/>
              </a:rPr>
              <a:t>pesados</a:t>
            </a:r>
            <a:r>
              <a:rPr lang="en-US" sz="3600" dirty="0">
                <a:solidFill>
                  <a:srgbClr val="00B0F0"/>
                </a:solidFill>
                <a:latin typeface="Century Gothic" pitchFamily="34" charset="0"/>
              </a:rPr>
              <a:t>.</a:t>
            </a:r>
          </a:p>
        </p:txBody>
      </p:sp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>
          <a:xfrm>
            <a:off x="499492" y="44624"/>
            <a:ext cx="4000500" cy="1371600"/>
          </a:xfrm>
          <a:noFill/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Estrelas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304800"/>
            <a:ext cx="5713413" cy="1143000"/>
          </a:xfrm>
          <a:noFill/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Nascimento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 de </a:t>
            </a:r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uma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estrela</a:t>
            </a:r>
            <a:endParaRPr lang="en-US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07904" y="2996952"/>
            <a:ext cx="1828800" cy="1828800"/>
            <a:chOff x="2064" y="1584"/>
            <a:chExt cx="1152" cy="1152"/>
          </a:xfrm>
          <a:gradFill>
            <a:gsLst>
              <a:gs pos="36000">
                <a:srgbClr val="FF0000"/>
              </a:gs>
              <a:gs pos="36000">
                <a:srgbClr val="FF0000"/>
              </a:gs>
              <a:gs pos="70000">
                <a:schemeClr val="bg1">
                  <a:lumMod val="85000"/>
                  <a:alpha val="0"/>
                </a:schemeClr>
              </a:gs>
              <a:gs pos="61000">
                <a:srgbClr val="420000"/>
              </a:gs>
            </a:gsLst>
            <a:path path="shape">
              <a:fillToRect l="50000" t="50000" r="50000" b="50000"/>
            </a:path>
          </a:gradFill>
        </p:grpSpPr>
        <p:sp>
          <p:nvSpPr>
            <p:cNvPr id="35856" name="Oval 4" descr="75%"/>
            <p:cNvSpPr>
              <a:spLocks noChangeArrowheads="1"/>
            </p:cNvSpPr>
            <p:nvPr/>
          </p:nvSpPr>
          <p:spPr bwMode="auto">
            <a:xfrm>
              <a:off x="2064" y="1584"/>
              <a:ext cx="1152" cy="115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35857" name="Oval 5"/>
            <p:cNvSpPr>
              <a:spLocks noChangeArrowheads="1"/>
            </p:cNvSpPr>
            <p:nvPr/>
          </p:nvSpPr>
          <p:spPr bwMode="auto">
            <a:xfrm>
              <a:off x="2352" y="1872"/>
              <a:ext cx="576" cy="576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652120" y="4437112"/>
            <a:ext cx="914400" cy="914400"/>
            <a:chOff x="3408" y="2592"/>
            <a:chExt cx="576" cy="576"/>
          </a:xfrm>
          <a:gradFill>
            <a:gsLst>
              <a:gs pos="25000">
                <a:schemeClr val="bg2">
                  <a:lumMod val="40000"/>
                  <a:lumOff val="60000"/>
                </a:schemeClr>
              </a:gs>
              <a:gs pos="72000">
                <a:schemeClr val="bg1">
                  <a:lumMod val="85000"/>
                  <a:alpha val="0"/>
                </a:schemeClr>
              </a:gs>
              <a:gs pos="51000">
                <a:srgbClr val="FF0000"/>
              </a:gs>
            </a:gsLst>
            <a:path path="shape">
              <a:fillToRect l="50000" t="50000" r="50000" b="50000"/>
            </a:path>
          </a:gradFill>
        </p:grpSpPr>
        <p:sp>
          <p:nvSpPr>
            <p:cNvPr id="35854" name="Oval 8" descr="70%"/>
            <p:cNvSpPr>
              <a:spLocks noChangeArrowheads="1"/>
            </p:cNvSpPr>
            <p:nvPr/>
          </p:nvSpPr>
          <p:spPr bwMode="auto">
            <a:xfrm>
              <a:off x="3408" y="2592"/>
              <a:ext cx="576" cy="576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35855" name="Oval 9"/>
            <p:cNvSpPr>
              <a:spLocks noChangeArrowheads="1"/>
            </p:cNvSpPr>
            <p:nvPr/>
          </p:nvSpPr>
          <p:spPr bwMode="auto">
            <a:xfrm>
              <a:off x="3552" y="2736"/>
              <a:ext cx="288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35851" name="Rectangle 14"/>
          <p:cNvSpPr>
            <a:spLocks noChangeArrowheads="1"/>
          </p:cNvSpPr>
          <p:nvPr/>
        </p:nvSpPr>
        <p:spPr bwMode="auto">
          <a:xfrm>
            <a:off x="6588224" y="3429000"/>
            <a:ext cx="2306637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2400" dirty="0" err="1">
                <a:solidFill>
                  <a:srgbClr val="00B0F0"/>
                </a:solidFill>
                <a:latin typeface="Century Gothic" pitchFamily="34" charset="0"/>
              </a:rPr>
              <a:t>Início</a:t>
            </a:r>
            <a:r>
              <a:rPr lang="en-US" sz="2400" dirty="0">
                <a:solidFill>
                  <a:srgbClr val="00B0F0"/>
                </a:solidFill>
                <a:latin typeface="Century Gothic" pitchFamily="34" charset="0"/>
              </a:rPr>
              <a:t> das</a:t>
            </a:r>
          </a:p>
          <a:p>
            <a:pPr defTabSz="762000">
              <a:defRPr/>
            </a:pPr>
            <a:r>
              <a:rPr lang="en-US" sz="2400" dirty="0" err="1">
                <a:solidFill>
                  <a:srgbClr val="00B0F0"/>
                </a:solidFill>
                <a:latin typeface="Century Gothic" pitchFamily="34" charset="0"/>
              </a:rPr>
              <a:t>reações</a:t>
            </a:r>
            <a:r>
              <a:rPr lang="en-US" sz="2400" dirty="0">
                <a:solidFill>
                  <a:srgbClr val="00B0F0"/>
                </a:solidFill>
                <a:latin typeface="Century Gothic" pitchFamily="34" charset="0"/>
              </a:rPr>
              <a:t> de</a:t>
            </a:r>
          </a:p>
          <a:p>
            <a:pPr defTabSz="762000">
              <a:defRPr/>
            </a:pPr>
            <a:r>
              <a:rPr lang="en-US" sz="2400" dirty="0" err="1">
                <a:solidFill>
                  <a:srgbClr val="00B0F0"/>
                </a:solidFill>
                <a:latin typeface="Century Gothic" pitchFamily="34" charset="0"/>
              </a:rPr>
              <a:t>Fusão</a:t>
            </a:r>
            <a:r>
              <a:rPr lang="en-US" sz="2400" dirty="0">
                <a:solidFill>
                  <a:srgbClr val="00B0F0"/>
                </a:solidFill>
                <a:latin typeface="Century Gothic" pitchFamily="34" charset="0"/>
              </a:rPr>
              <a:t> Nuclear</a:t>
            </a:r>
          </a:p>
        </p:txBody>
      </p:sp>
      <p:sp>
        <p:nvSpPr>
          <p:cNvPr id="673807" name="Rectangle 15"/>
          <p:cNvSpPr>
            <a:spLocks noChangeArrowheads="1"/>
          </p:cNvSpPr>
          <p:nvPr/>
        </p:nvSpPr>
        <p:spPr bwMode="auto">
          <a:xfrm>
            <a:off x="5334000" y="5949280"/>
            <a:ext cx="358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/>
            <a:r>
              <a:rPr lang="en-US" sz="2800" dirty="0" err="1">
                <a:solidFill>
                  <a:schemeClr val="bg1"/>
                </a:solidFill>
                <a:latin typeface="Century Gothic" pitchFamily="34" charset="0"/>
              </a:rPr>
              <a:t>Nasceu</a:t>
            </a:r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Century Gothic" pitchFamily="34" charset="0"/>
              </a:rPr>
              <a:t>estrela</a:t>
            </a:r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 !</a:t>
            </a:r>
          </a:p>
        </p:txBody>
      </p:sp>
      <p:sp>
        <p:nvSpPr>
          <p:cNvPr id="19" name="Oval 3"/>
          <p:cNvSpPr>
            <a:spLocks noChangeArrowheads="1"/>
          </p:cNvSpPr>
          <p:nvPr/>
        </p:nvSpPr>
        <p:spPr bwMode="auto">
          <a:xfrm>
            <a:off x="7215206" y="5143512"/>
            <a:ext cx="571504" cy="571504"/>
          </a:xfrm>
          <a:prstGeom prst="ellipse">
            <a:avLst/>
          </a:prstGeom>
          <a:gradFill flip="none" rotWithShape="1">
            <a:gsLst>
              <a:gs pos="100000">
                <a:srgbClr val="7030A0">
                  <a:alpha val="10000"/>
                </a:srgbClr>
              </a:gs>
              <a:gs pos="32000">
                <a:schemeClr val="bg1"/>
              </a:gs>
              <a:gs pos="57000">
                <a:srgbClr val="7030A0">
                  <a:alpha val="95000"/>
                </a:srgb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5" name="Text Box 141"/>
          <p:cNvSpPr txBox="1">
            <a:spLocks noChangeArrowheads="1"/>
          </p:cNvSpPr>
          <p:nvPr/>
        </p:nvSpPr>
        <p:spPr bwMode="auto">
          <a:xfrm>
            <a:off x="0" y="6525344"/>
            <a:ext cx="637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imagem: Prof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. Roberto </a:t>
            </a:r>
            <a:r>
              <a:rPr lang="pt-BR" sz="1000" dirty="0" err="1">
                <a:solidFill>
                  <a:srgbClr val="00B0F0"/>
                </a:solidFill>
                <a:latin typeface="Century Gothic" pitchFamily="34" charset="0"/>
              </a:rPr>
              <a:t>Boczko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, 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com 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adaptações</a:t>
            </a:r>
          </a:p>
        </p:txBody>
      </p:sp>
      <p:sp>
        <p:nvSpPr>
          <p:cNvPr id="34" name="Elipse 2"/>
          <p:cNvSpPr/>
          <p:nvPr/>
        </p:nvSpPr>
        <p:spPr bwMode="auto">
          <a:xfrm rot="8279474">
            <a:off x="298528" y="-254030"/>
            <a:ext cx="3246481" cy="4614849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88000">
                <a:srgbClr val="7030A0">
                  <a:alpha val="12000"/>
                </a:srgbClr>
              </a:gs>
              <a:gs pos="30000">
                <a:srgbClr val="FF0000">
                  <a:alpha val="7100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42"/>
            <a:endParaRPr lang="pt-BR" dirty="0" smtClean="0"/>
          </a:p>
        </p:txBody>
      </p:sp>
      <p:sp>
        <p:nvSpPr>
          <p:cNvPr id="47" name="Rectangle 18"/>
          <p:cNvSpPr>
            <a:spLocks noChangeArrowheads="1"/>
          </p:cNvSpPr>
          <p:nvPr/>
        </p:nvSpPr>
        <p:spPr bwMode="auto">
          <a:xfrm>
            <a:off x="755576" y="3821286"/>
            <a:ext cx="16081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2400" dirty="0" err="1">
                <a:solidFill>
                  <a:srgbClr val="00B0F0"/>
                </a:solidFill>
                <a:latin typeface="Century Gothic" pitchFamily="34" charset="0"/>
              </a:rPr>
              <a:t>Nebulosa</a:t>
            </a:r>
            <a:endParaRPr lang="en-US" sz="2400" dirty="0">
              <a:solidFill>
                <a:srgbClr val="00B0F0"/>
              </a:solidFill>
              <a:latin typeface="Century Gothic" pitchFamily="34" charset="0"/>
            </a:endParaRPr>
          </a:p>
          <a:p>
            <a:pPr defTabSz="762000">
              <a:defRPr/>
            </a:pPr>
            <a:r>
              <a:rPr lang="en-US" sz="2400" dirty="0" err="1">
                <a:solidFill>
                  <a:srgbClr val="00B0F0"/>
                </a:solidFill>
                <a:latin typeface="Century Gothic" pitchFamily="34" charset="0"/>
              </a:rPr>
              <a:t>inicial</a:t>
            </a:r>
            <a:endParaRPr lang="en-US" sz="240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7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/>
      <p:bldP spid="673807" grpId="0"/>
      <p:bldP spid="34" grpId="0" animBg="1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C:\Documents and Settings\andre silva\Meus documentos\CONCURSO_CDCC\apresentações\Imagens\EE\M42_OIII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390475" y="0"/>
            <a:ext cx="8429997" cy="2214563"/>
          </a:xfrm>
        </p:spPr>
        <p:txBody>
          <a:bodyPr/>
          <a:lstStyle/>
          <a:p>
            <a:pPr algn="l"/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Exemplo de berçário estelar: nebulosa de </a:t>
            </a:r>
            <a:r>
              <a:rPr lang="pt-BR" sz="4000" dirty="0" err="1" smtClean="0">
                <a:solidFill>
                  <a:schemeClr val="bg1"/>
                </a:solidFill>
                <a:latin typeface="Century Gothic" pitchFamily="34" charset="0"/>
              </a:rPr>
              <a:t>Orion</a:t>
            </a:r>
            <a:endParaRPr lang="pt-BR" sz="4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36471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imagem:http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://www.ruppel.darkhorizons.org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061463"/>
            <a:ext cx="7162800" cy="2755712"/>
          </a:xfrm>
        </p:spPr>
        <p:txBody>
          <a:bodyPr lIns="92160" tIns="46080" rIns="92160" bIns="46080">
            <a:spAutoFit/>
          </a:bodyPr>
          <a:lstStyle/>
          <a:p>
            <a:pPr>
              <a:lnSpc>
                <a:spcPct val="72000"/>
              </a:lnSpc>
            </a:pPr>
            <a:r>
              <a:rPr lang="pt-BR" sz="4800" b="0" dirty="0" smtClean="0">
                <a:solidFill>
                  <a:srgbClr val="00B0F0"/>
                </a:solidFill>
                <a:latin typeface="Century Gothic" pitchFamily="34" charset="0"/>
              </a:rPr>
              <a:t>Por que as estrelas parecem tão diferentes do Sol?</a:t>
            </a:r>
            <a:br>
              <a:rPr lang="pt-BR" sz="4800" b="0" dirty="0" smtClean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pt-BR" sz="4800" b="0" dirty="0" smtClean="0">
                <a:solidFill>
                  <a:srgbClr val="00B0F0"/>
                </a:solidFill>
                <a:latin typeface="Century Gothic" pitchFamily="34" charset="0"/>
              </a:rPr>
              <a:t/>
            </a:r>
            <a:br>
              <a:rPr lang="pt-BR" sz="4800" b="0" dirty="0" smtClean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pt-BR" sz="4800" b="0" dirty="0" smtClean="0">
                <a:solidFill>
                  <a:srgbClr val="00B0F0"/>
                </a:solidFill>
                <a:latin typeface="Century Gothic" pitchFamily="34" charset="0"/>
              </a:rPr>
              <a:t>Distâncias estelares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448731"/>
          </a:xfrm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CC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>
                <a:solidFill>
                  <a:schemeClr val="bg1"/>
                </a:solidFill>
                <a:latin typeface="Century Gothic" pitchFamily="34" charset="0"/>
              </a:rPr>
              <a:t>Unidade</a:t>
            </a:r>
            <a:r>
              <a:rPr lang="en-GB" dirty="0" smtClean="0">
                <a:solidFill>
                  <a:schemeClr val="bg1"/>
                </a:solidFill>
                <a:latin typeface="Century Gothic" pitchFamily="34" charset="0"/>
              </a:rPr>
              <a:t> de </a:t>
            </a:r>
            <a:r>
              <a:rPr lang="en-GB" dirty="0" err="1" smtClean="0">
                <a:solidFill>
                  <a:schemeClr val="bg1"/>
                </a:solidFill>
                <a:latin typeface="Century Gothic" pitchFamily="34" charset="0"/>
              </a:rPr>
              <a:t>distância</a:t>
            </a:r>
            <a:r>
              <a:rPr lang="en-GB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Century Gothic" pitchFamily="34" charset="0"/>
              </a:rPr>
              <a:t>mais</a:t>
            </a:r>
            <a:r>
              <a:rPr lang="en-GB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Century Gothic" pitchFamily="34" charset="0"/>
              </a:rPr>
              <a:t>apropriada</a:t>
            </a:r>
            <a:r>
              <a:rPr lang="en-GB" dirty="0" smtClean="0">
                <a:solidFill>
                  <a:schemeClr val="bg1"/>
                </a:solidFill>
                <a:latin typeface="Century Gothic" pitchFamily="34" charset="0"/>
              </a:rPr>
              <a:t>: o </a:t>
            </a:r>
            <a:r>
              <a:rPr lang="en-GB" dirty="0" err="1" smtClean="0">
                <a:solidFill>
                  <a:schemeClr val="bg1"/>
                </a:solidFill>
                <a:latin typeface="Century Gothic" pitchFamily="34" charset="0"/>
              </a:rPr>
              <a:t>ano-luz</a:t>
            </a:r>
            <a:endParaRPr lang="en-GB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1590675" y="2681288"/>
            <a:ext cx="758825" cy="2136775"/>
            <a:chOff x="1002" y="1689"/>
            <a:chExt cx="478" cy="1346"/>
          </a:xfrm>
        </p:grpSpPr>
        <p:sp>
          <p:nvSpPr>
            <p:cNvPr id="9240" name="AutoShape 4"/>
            <p:cNvSpPr>
              <a:spLocks noChangeArrowheads="1"/>
            </p:cNvSpPr>
            <p:nvPr/>
          </p:nvSpPr>
          <p:spPr bwMode="auto">
            <a:xfrm flipH="1">
              <a:off x="1033" y="2321"/>
              <a:ext cx="448" cy="715"/>
            </a:xfrm>
            <a:prstGeom prst="can">
              <a:avLst>
                <a:gd name="adj" fmla="val 39900"/>
              </a:avLst>
            </a:prstGeom>
            <a:solidFill>
              <a:srgbClr val="FF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7190" name="Freeform 5"/>
            <p:cNvSpPr>
              <a:spLocks noChangeArrowheads="1"/>
            </p:cNvSpPr>
            <p:nvPr/>
          </p:nvSpPr>
          <p:spPr bwMode="auto">
            <a:xfrm flipH="1">
              <a:off x="1002" y="1689"/>
              <a:ext cx="473" cy="760"/>
            </a:xfrm>
            <a:custGeom>
              <a:avLst/>
              <a:gdLst>
                <a:gd name="T0" fmla="*/ 208 w 744"/>
                <a:gd name="T1" fmla="*/ 1136 h 1200"/>
                <a:gd name="T2" fmla="*/ 16 w 744"/>
                <a:gd name="T3" fmla="*/ 752 h 1200"/>
                <a:gd name="T4" fmla="*/ 304 w 744"/>
                <a:gd name="T5" fmla="*/ 464 h 1200"/>
                <a:gd name="T6" fmla="*/ 448 w 744"/>
                <a:gd name="T7" fmla="*/ 32 h 1200"/>
                <a:gd name="T8" fmla="*/ 736 w 744"/>
                <a:gd name="T9" fmla="*/ 656 h 1200"/>
                <a:gd name="T10" fmla="*/ 496 w 744"/>
                <a:gd name="T11" fmla="*/ 1088 h 1200"/>
                <a:gd name="T12" fmla="*/ 448 w 744"/>
                <a:gd name="T13" fmla="*/ 1184 h 1200"/>
                <a:gd name="T14" fmla="*/ 208 w 744"/>
                <a:gd name="T15" fmla="*/ 1184 h 12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4"/>
                <a:gd name="T25" fmla="*/ 0 h 1200"/>
                <a:gd name="T26" fmla="*/ 744 w 744"/>
                <a:gd name="T27" fmla="*/ 1200 h 12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4" h="1200">
                  <a:moveTo>
                    <a:pt x="208" y="1136"/>
                  </a:moveTo>
                  <a:cubicBezTo>
                    <a:pt x="104" y="1000"/>
                    <a:pt x="0" y="864"/>
                    <a:pt x="16" y="752"/>
                  </a:cubicBezTo>
                  <a:cubicBezTo>
                    <a:pt x="32" y="640"/>
                    <a:pt x="232" y="584"/>
                    <a:pt x="304" y="464"/>
                  </a:cubicBezTo>
                  <a:cubicBezTo>
                    <a:pt x="376" y="344"/>
                    <a:pt x="376" y="0"/>
                    <a:pt x="448" y="32"/>
                  </a:cubicBezTo>
                  <a:cubicBezTo>
                    <a:pt x="520" y="64"/>
                    <a:pt x="728" y="480"/>
                    <a:pt x="736" y="656"/>
                  </a:cubicBezTo>
                  <a:cubicBezTo>
                    <a:pt x="744" y="832"/>
                    <a:pt x="544" y="1000"/>
                    <a:pt x="496" y="1088"/>
                  </a:cubicBezTo>
                  <a:cubicBezTo>
                    <a:pt x="448" y="1176"/>
                    <a:pt x="496" y="1168"/>
                    <a:pt x="448" y="1184"/>
                  </a:cubicBezTo>
                  <a:cubicBezTo>
                    <a:pt x="400" y="1200"/>
                    <a:pt x="304" y="1192"/>
                    <a:pt x="208" y="1184"/>
                  </a:cubicBezTo>
                </a:path>
              </a:pathLst>
            </a:custGeom>
            <a:gradFill flip="none" rotWithShape="1">
              <a:gsLst>
                <a:gs pos="100000">
                  <a:srgbClr val="FF3300">
                    <a:alpha val="83000"/>
                  </a:srgbClr>
                </a:gs>
                <a:gs pos="33000">
                  <a:srgbClr val="FFFF00"/>
                </a:gs>
                <a:gs pos="33000">
                  <a:srgbClr val="FFFF00"/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9220" name="Line 6"/>
          <p:cNvSpPr>
            <a:spLocks noChangeShapeType="1"/>
          </p:cNvSpPr>
          <p:nvPr/>
        </p:nvSpPr>
        <p:spPr bwMode="auto">
          <a:xfrm flipH="1">
            <a:off x="2644775" y="3460750"/>
            <a:ext cx="5087938" cy="1588"/>
          </a:xfrm>
          <a:prstGeom prst="line">
            <a:avLst/>
          </a:prstGeom>
          <a:noFill/>
          <a:ln w="38160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221" name="AutoShape 7"/>
          <p:cNvSpPr>
            <a:spLocks noChangeArrowheads="1"/>
          </p:cNvSpPr>
          <p:nvPr/>
        </p:nvSpPr>
        <p:spPr bwMode="auto">
          <a:xfrm>
            <a:off x="534988" y="1882775"/>
            <a:ext cx="3017837" cy="30718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222" name="AutoShape 8"/>
          <p:cNvSpPr>
            <a:spLocks noChangeArrowheads="1"/>
          </p:cNvSpPr>
          <p:nvPr/>
        </p:nvSpPr>
        <p:spPr bwMode="auto">
          <a:xfrm>
            <a:off x="762000" y="2203450"/>
            <a:ext cx="2311400" cy="23606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223" name="AutoShape 9"/>
          <p:cNvSpPr>
            <a:spLocks noChangeArrowheads="1"/>
          </p:cNvSpPr>
          <p:nvPr/>
        </p:nvSpPr>
        <p:spPr bwMode="auto">
          <a:xfrm>
            <a:off x="931863" y="2557463"/>
            <a:ext cx="1682750" cy="17208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224" name="AutoShape 10"/>
          <p:cNvSpPr>
            <a:spLocks noChangeArrowheads="1"/>
          </p:cNvSpPr>
          <p:nvPr/>
        </p:nvSpPr>
        <p:spPr bwMode="auto">
          <a:xfrm>
            <a:off x="114300" y="1414463"/>
            <a:ext cx="3857625" cy="39370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5" name="AutoShape 11"/>
          <p:cNvSpPr>
            <a:spLocks noChangeArrowheads="1"/>
          </p:cNvSpPr>
          <p:nvPr/>
        </p:nvSpPr>
        <p:spPr bwMode="auto">
          <a:xfrm>
            <a:off x="-796925" y="692150"/>
            <a:ext cx="5314950" cy="542766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8" name="Oval 12"/>
          <p:cNvSpPr>
            <a:spLocks noChangeArrowheads="1"/>
          </p:cNvSpPr>
          <p:nvPr/>
        </p:nvSpPr>
        <p:spPr bwMode="auto">
          <a:xfrm flipH="1">
            <a:off x="4395788" y="3309938"/>
            <a:ext cx="301625" cy="301625"/>
          </a:xfrm>
          <a:prstGeom prst="ellipse">
            <a:avLst/>
          </a:prstGeom>
          <a:gradFill>
            <a:gsLst>
              <a:gs pos="100000">
                <a:srgbClr val="FF3300">
                  <a:alpha val="83000"/>
                </a:srgbClr>
              </a:gs>
              <a:gs pos="33000">
                <a:srgbClr val="FFFF00"/>
              </a:gs>
              <a:gs pos="33000">
                <a:srgbClr val="FFFF00"/>
              </a:gs>
              <a:gs pos="0">
                <a:schemeClr val="bg1"/>
              </a:gs>
            </a:gsLst>
            <a:path path="shape">
              <a:fillToRect l="50000" t="50000" r="50000" b="50000"/>
            </a:path>
          </a:gra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7179" name="Text Box 13"/>
          <p:cNvSpPr txBox="1">
            <a:spLocks noChangeArrowheads="1"/>
          </p:cNvSpPr>
          <p:nvPr/>
        </p:nvSpPr>
        <p:spPr bwMode="auto">
          <a:xfrm flipH="1">
            <a:off x="4605338" y="3519488"/>
            <a:ext cx="750887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FF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err="1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Fóton</a:t>
            </a:r>
            <a:endParaRPr lang="en-GB" dirty="0">
              <a:solidFill>
                <a:srgbClr val="00B0F0"/>
              </a:solidFill>
              <a:latin typeface="Century Gothic" pitchFamily="34" charset="0"/>
              <a:cs typeface="MS Shell Dlg" charset="0"/>
            </a:endParaRP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 flipH="1">
            <a:off x="2286000" y="2263775"/>
            <a:ext cx="1062038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FFFF"/>
                </a:solidFill>
                <a:latin typeface="Century Gothic" pitchFamily="34" charset="0"/>
                <a:cs typeface="MS Shell Dlg" charset="0"/>
              </a:rPr>
              <a:t>Ondas</a:t>
            </a:r>
          </a:p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FFFF"/>
                </a:solidFill>
                <a:latin typeface="Century Gothic" pitchFamily="34" charset="0"/>
                <a:cs typeface="MS Shell Dlg" charset="0"/>
              </a:rPr>
              <a:t>luminosas</a:t>
            </a:r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 flipH="1">
            <a:off x="5510213" y="3303588"/>
            <a:ext cx="603250" cy="30162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BBE0E3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 flipH="1">
            <a:off x="5617213" y="3295650"/>
            <a:ext cx="297175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entury Gothic" pitchFamily="34" charset="0"/>
                <a:cs typeface="MS Shell Dlg" charset="0"/>
              </a:rPr>
              <a:t>c</a:t>
            </a:r>
          </a:p>
        </p:txBody>
      </p:sp>
      <p:sp>
        <p:nvSpPr>
          <p:cNvPr id="2" name="Text Box 17"/>
          <p:cNvSpPr txBox="1">
            <a:spLocks noChangeArrowheads="1"/>
          </p:cNvSpPr>
          <p:nvPr/>
        </p:nvSpPr>
        <p:spPr bwMode="auto">
          <a:xfrm flipH="1">
            <a:off x="5353000" y="2792413"/>
            <a:ext cx="931963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FF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chemeClr val="bg1"/>
                </a:solidFill>
                <a:latin typeface="Century Gothic" pitchFamily="34" charset="0"/>
                <a:cs typeface="MS Shell Dlg" charset="0"/>
              </a:rPr>
              <a:t>300.000</a:t>
            </a:r>
          </a:p>
          <a:p>
            <a:pPr defTabSz="449263">
              <a:buClr>
                <a:srgbClr val="00FF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chemeClr val="bg1"/>
                </a:solidFill>
                <a:latin typeface="Century Gothic" pitchFamily="34" charset="0"/>
                <a:cs typeface="MS Shell Dlg" charset="0"/>
              </a:rPr>
              <a:t>km/s</a:t>
            </a: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>
            <a:off x="2043113" y="5272088"/>
            <a:ext cx="5729287" cy="1587"/>
          </a:xfrm>
          <a:prstGeom prst="line">
            <a:avLst/>
          </a:prstGeom>
          <a:noFill/>
          <a:ln w="5724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 b="0">
              <a:solidFill>
                <a:schemeClr val="accent1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185" name="Text Box 19"/>
          <p:cNvSpPr txBox="1">
            <a:spLocks noChangeArrowheads="1"/>
          </p:cNvSpPr>
          <p:nvPr/>
        </p:nvSpPr>
        <p:spPr bwMode="auto">
          <a:xfrm flipH="1">
            <a:off x="3091079" y="4868863"/>
            <a:ext cx="3503181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FF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0" dirty="0" err="1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Percurso</a:t>
            </a:r>
            <a:r>
              <a:rPr lang="en-GB" sz="1800" b="0" dirty="0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 </a:t>
            </a:r>
            <a:r>
              <a:rPr lang="en-GB" sz="1800" b="0" dirty="0" err="1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da</a:t>
            </a:r>
            <a:r>
              <a:rPr lang="en-GB" sz="1800" b="0" dirty="0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 </a:t>
            </a:r>
            <a:r>
              <a:rPr lang="en-GB" sz="1800" b="0" dirty="0" err="1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luz</a:t>
            </a:r>
            <a:r>
              <a:rPr lang="en-GB" sz="1800" b="0" dirty="0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 </a:t>
            </a:r>
            <a:r>
              <a:rPr lang="en-GB" sz="1800" b="0" dirty="0" err="1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durante</a:t>
            </a:r>
            <a:r>
              <a:rPr lang="en-GB" sz="1800" b="0" dirty="0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 1 </a:t>
            </a:r>
            <a:r>
              <a:rPr lang="en-GB" sz="1800" b="0" dirty="0" err="1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ano</a:t>
            </a:r>
            <a:endParaRPr lang="en-GB" sz="1800" b="0" dirty="0">
              <a:solidFill>
                <a:srgbClr val="00B0F0"/>
              </a:solidFill>
              <a:latin typeface="Century Gothic" pitchFamily="34" charset="0"/>
              <a:cs typeface="MS Shell Dlg" charset="0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 flipH="1">
            <a:off x="3984436" y="5219700"/>
            <a:ext cx="178155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b="0" dirty="0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1 </a:t>
            </a:r>
            <a:r>
              <a:rPr lang="en-GB" sz="2800" b="0" dirty="0" err="1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ano-luz</a:t>
            </a:r>
            <a:endParaRPr lang="en-GB" sz="2800" b="0" dirty="0">
              <a:solidFill>
                <a:srgbClr val="00B0F0"/>
              </a:solidFill>
              <a:latin typeface="Century Gothic" pitchFamily="34" charset="0"/>
              <a:cs typeface="MS Shell Dlg" charset="0"/>
            </a:endParaRPr>
          </a:p>
        </p:txBody>
      </p:sp>
      <p:sp>
        <p:nvSpPr>
          <p:cNvPr id="7187" name="Text Box 21"/>
          <p:cNvSpPr txBox="1">
            <a:spLocks noChangeArrowheads="1"/>
          </p:cNvSpPr>
          <p:nvPr/>
        </p:nvSpPr>
        <p:spPr bwMode="auto">
          <a:xfrm>
            <a:off x="3771900" y="5851525"/>
            <a:ext cx="2344738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FF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b="0" dirty="0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9,5 </a:t>
            </a:r>
            <a:r>
              <a:rPr lang="en-GB" sz="2000" b="0" dirty="0" err="1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trilhões</a:t>
            </a:r>
            <a:r>
              <a:rPr lang="en-GB" sz="2000" b="0" dirty="0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 de km</a:t>
            </a:r>
          </a:p>
        </p:txBody>
      </p:sp>
      <p:sp>
        <p:nvSpPr>
          <p:cNvPr id="23" name="Text Box 141"/>
          <p:cNvSpPr txBox="1">
            <a:spLocks noChangeArrowheads="1"/>
          </p:cNvSpPr>
          <p:nvPr/>
        </p:nvSpPr>
        <p:spPr bwMode="auto">
          <a:xfrm>
            <a:off x="0" y="6567155"/>
            <a:ext cx="9144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: Prof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. Roberto </a:t>
            </a:r>
            <a:r>
              <a:rPr lang="pt-BR" sz="1000" dirty="0" err="1">
                <a:solidFill>
                  <a:srgbClr val="00B0F0"/>
                </a:solidFill>
                <a:latin typeface="Century Gothic" pitchFamily="34" charset="0"/>
              </a:rPr>
              <a:t>Boczko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, com 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adaptações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ertura CDA NEW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857500"/>
            <a:ext cx="7162800" cy="1163638"/>
          </a:xfrm>
        </p:spPr>
        <p:txBody>
          <a:bodyPr lIns="92160" tIns="46080" rIns="92160" bIns="46080">
            <a:spAutoFit/>
          </a:bodyPr>
          <a:lstStyle/>
          <a:p>
            <a:pPr>
              <a:lnSpc>
                <a:spcPct val="72000"/>
              </a:lnSpc>
            </a:pPr>
            <a:r>
              <a:rPr lang="pt-BR" sz="4800" b="0" dirty="0" smtClean="0">
                <a:solidFill>
                  <a:srgbClr val="00B0F0"/>
                </a:solidFill>
                <a:latin typeface="Century Gothic" pitchFamily="34" charset="0"/>
              </a:rPr>
              <a:t>As cores e tamanhos das estrelas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838200"/>
          </a:xfrm>
          <a:noFill/>
        </p:spPr>
        <p:txBody>
          <a:bodyPr/>
          <a:lstStyle/>
          <a:p>
            <a:r>
              <a:rPr lang="pt-BR" sz="3600" smtClean="0">
                <a:solidFill>
                  <a:schemeClr val="bg1"/>
                </a:solidFill>
                <a:latin typeface="Century Gothic" pitchFamily="34" charset="0"/>
              </a:rPr>
              <a:t>As cores e as temperaturas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397375" y="1081088"/>
            <a:ext cx="3032125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l" defTabSz="762000"/>
            <a:r>
              <a:rPr lang="pt-BR" sz="4800" dirty="0">
                <a:solidFill>
                  <a:srgbClr val="3333FF"/>
                </a:solidFill>
                <a:latin typeface="Century Gothic" pitchFamily="34" charset="0"/>
              </a:rPr>
              <a:t>60.000 °C</a:t>
            </a:r>
          </a:p>
          <a:p>
            <a:pPr algn="l" defTabSz="762000"/>
            <a:r>
              <a:rPr lang="pt-BR" sz="4800" dirty="0">
                <a:solidFill>
                  <a:schemeClr val="hlink"/>
                </a:solidFill>
                <a:latin typeface="Century Gothic" pitchFamily="34" charset="0"/>
              </a:rPr>
              <a:t>30.000 °C</a:t>
            </a:r>
          </a:p>
          <a:p>
            <a:pPr algn="l" defTabSz="762000"/>
            <a:r>
              <a:rPr lang="pt-BR" sz="4800" dirty="0">
                <a:solidFill>
                  <a:schemeClr val="bg1"/>
                </a:solidFill>
                <a:latin typeface="Century Gothic" pitchFamily="34" charset="0"/>
              </a:rPr>
              <a:t>  9.500 °C</a:t>
            </a:r>
          </a:p>
          <a:p>
            <a:pPr algn="l" defTabSz="762000"/>
            <a:r>
              <a:rPr lang="pt-BR" sz="4800" dirty="0">
                <a:solidFill>
                  <a:srgbClr val="FFFFCC"/>
                </a:solidFill>
                <a:latin typeface="Century Gothic" pitchFamily="34" charset="0"/>
              </a:rPr>
              <a:t>  7.200 °C</a:t>
            </a:r>
          </a:p>
          <a:p>
            <a:pPr algn="l" defTabSz="762000"/>
            <a:r>
              <a:rPr lang="pt-BR" sz="4800" dirty="0">
                <a:solidFill>
                  <a:srgbClr val="FFFF00"/>
                </a:solidFill>
                <a:latin typeface="Century Gothic" pitchFamily="34" charset="0"/>
              </a:rPr>
              <a:t>  6.000 °C</a:t>
            </a:r>
          </a:p>
          <a:p>
            <a:pPr algn="l" defTabSz="762000"/>
            <a:r>
              <a:rPr lang="pt-BR" sz="4800" dirty="0">
                <a:solidFill>
                  <a:srgbClr val="FF9900"/>
                </a:solidFill>
                <a:latin typeface="Century Gothic" pitchFamily="34" charset="0"/>
              </a:rPr>
              <a:t>  5.000 °C</a:t>
            </a:r>
          </a:p>
          <a:p>
            <a:pPr algn="l" defTabSz="762000"/>
            <a:r>
              <a:rPr lang="pt-BR" sz="4800" dirty="0">
                <a:solidFill>
                  <a:srgbClr val="FF0000"/>
                </a:solidFill>
                <a:latin typeface="Century Gothic" pitchFamily="34" charset="0"/>
              </a:rPr>
              <a:t>  3.500 °C</a:t>
            </a: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1087438" y="5562600"/>
            <a:ext cx="798295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defTabSz="762000"/>
            <a:r>
              <a:rPr lang="pt-BR" sz="2800">
                <a:solidFill>
                  <a:srgbClr val="FF0000"/>
                </a:solidFill>
                <a:latin typeface="Century Gothic" pitchFamily="34" charset="0"/>
              </a:rPr>
              <a:t>Fria</a:t>
            </a: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935038" y="1219200"/>
            <a:ext cx="1300036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defTabSz="762000"/>
            <a:r>
              <a:rPr lang="pt-BR" sz="2400">
                <a:solidFill>
                  <a:srgbClr val="3333FF"/>
                </a:solidFill>
                <a:latin typeface="Century Gothic" pitchFamily="34" charset="0"/>
              </a:rPr>
              <a:t>Quente</a:t>
            </a:r>
          </a:p>
        </p:txBody>
      </p:sp>
      <p:sp>
        <p:nvSpPr>
          <p:cNvPr id="17414" name="Text Box 14"/>
          <p:cNvSpPr txBox="1">
            <a:spLocks noChangeArrowheads="1"/>
          </p:cNvSpPr>
          <p:nvPr/>
        </p:nvSpPr>
        <p:spPr bwMode="auto">
          <a:xfrm>
            <a:off x="7376714" y="4286250"/>
            <a:ext cx="54213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pt-BR" sz="2000">
                <a:solidFill>
                  <a:srgbClr val="FFFF00"/>
                </a:solidFill>
                <a:latin typeface="Century Gothic" pitchFamily="34" charset="0"/>
              </a:rPr>
              <a:t>Sol</a:t>
            </a:r>
          </a:p>
        </p:txBody>
      </p:sp>
      <p:grpSp>
        <p:nvGrpSpPr>
          <p:cNvPr id="17415" name="Group 15"/>
          <p:cNvGrpSpPr>
            <a:grpSpLocks/>
          </p:cNvGrpSpPr>
          <p:nvPr/>
        </p:nvGrpSpPr>
        <p:grpSpPr bwMode="auto">
          <a:xfrm>
            <a:off x="285750" y="1143000"/>
            <a:ext cx="673100" cy="5397500"/>
            <a:chOff x="96" y="864"/>
            <a:chExt cx="424" cy="3400"/>
          </a:xfrm>
        </p:grpSpPr>
        <p:sp>
          <p:nvSpPr>
            <p:cNvPr id="17432" name="Rectangle 16"/>
            <p:cNvSpPr>
              <a:spLocks noChangeArrowheads="1"/>
            </p:cNvSpPr>
            <p:nvPr/>
          </p:nvSpPr>
          <p:spPr bwMode="auto">
            <a:xfrm>
              <a:off x="240" y="864"/>
              <a:ext cx="136" cy="29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33" name="Oval 17"/>
            <p:cNvSpPr>
              <a:spLocks noChangeArrowheads="1"/>
            </p:cNvSpPr>
            <p:nvPr/>
          </p:nvSpPr>
          <p:spPr bwMode="auto">
            <a:xfrm>
              <a:off x="96" y="3696"/>
              <a:ext cx="424" cy="5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CC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34" name="Rectangle 18"/>
            <p:cNvSpPr>
              <a:spLocks noChangeArrowheads="1"/>
            </p:cNvSpPr>
            <p:nvPr/>
          </p:nvSpPr>
          <p:spPr bwMode="auto">
            <a:xfrm>
              <a:off x="288" y="2745"/>
              <a:ext cx="47" cy="1067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rgbClr val="FF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35" name="Oval 19"/>
            <p:cNvSpPr>
              <a:spLocks noChangeArrowheads="1"/>
            </p:cNvSpPr>
            <p:nvPr/>
          </p:nvSpPr>
          <p:spPr bwMode="auto">
            <a:xfrm>
              <a:off x="144" y="3760"/>
              <a:ext cx="328" cy="44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FF00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17416" name="Oval 3"/>
          <p:cNvSpPr>
            <a:spLocks noChangeArrowheads="1"/>
          </p:cNvSpPr>
          <p:nvPr/>
        </p:nvSpPr>
        <p:spPr bwMode="auto">
          <a:xfrm>
            <a:off x="2500313" y="5572125"/>
            <a:ext cx="642937" cy="6429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2000">
                <a:srgbClr val="FFFF00"/>
              </a:gs>
              <a:gs pos="62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7417" name="Oval 3"/>
          <p:cNvSpPr>
            <a:spLocks noChangeArrowheads="1"/>
          </p:cNvSpPr>
          <p:nvPr/>
        </p:nvSpPr>
        <p:spPr bwMode="auto">
          <a:xfrm>
            <a:off x="2500313" y="4857750"/>
            <a:ext cx="642937" cy="6429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2000">
                <a:srgbClr val="FFFF00"/>
              </a:gs>
              <a:gs pos="85001">
                <a:srgbClr val="FF3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22" name="Oval 3"/>
          <p:cNvSpPr>
            <a:spLocks noChangeArrowheads="1"/>
          </p:cNvSpPr>
          <p:nvPr/>
        </p:nvSpPr>
        <p:spPr bwMode="auto">
          <a:xfrm>
            <a:off x="2500313" y="4143375"/>
            <a:ext cx="642937" cy="642938"/>
          </a:xfrm>
          <a:prstGeom prst="ellipse">
            <a:avLst/>
          </a:prstGeom>
          <a:gradFill flip="none" rotWithShape="1">
            <a:gsLst>
              <a:gs pos="85000">
                <a:srgbClr val="FFC000"/>
              </a:gs>
              <a:gs pos="12000">
                <a:schemeClr val="bg1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2500298" y="3429000"/>
            <a:ext cx="642942" cy="642942"/>
          </a:xfrm>
          <a:prstGeom prst="ellipse">
            <a:avLst/>
          </a:prstGeom>
          <a:gradFill flip="none" rotWithShape="1">
            <a:gsLst>
              <a:gs pos="56000">
                <a:schemeClr val="bg1"/>
              </a:gs>
              <a:gs pos="12000">
                <a:schemeClr val="bg1"/>
              </a:gs>
              <a:gs pos="100000">
                <a:srgbClr val="FFC000">
                  <a:alpha val="17000"/>
                </a:srgb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24" name="Oval 3"/>
          <p:cNvSpPr>
            <a:spLocks noChangeArrowheads="1"/>
          </p:cNvSpPr>
          <p:nvPr/>
        </p:nvSpPr>
        <p:spPr bwMode="auto">
          <a:xfrm>
            <a:off x="2500298" y="2714620"/>
            <a:ext cx="642942" cy="642942"/>
          </a:xfrm>
          <a:prstGeom prst="ellipse">
            <a:avLst/>
          </a:prstGeom>
          <a:gradFill flip="none" rotWithShape="1">
            <a:gsLst>
              <a:gs pos="56000">
                <a:schemeClr val="bg1"/>
              </a:gs>
              <a:gs pos="12000">
                <a:schemeClr val="bg1"/>
              </a:gs>
              <a:gs pos="100000">
                <a:schemeClr val="bg1">
                  <a:lumMod val="85000"/>
                  <a:alpha val="16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500298" y="1928802"/>
            <a:ext cx="642942" cy="642942"/>
          </a:xfrm>
          <a:prstGeom prst="ellipse">
            <a:avLst/>
          </a:prstGeom>
          <a:gradFill flip="none" rotWithShape="1">
            <a:gsLst>
              <a:gs pos="56000">
                <a:schemeClr val="bg1"/>
              </a:gs>
              <a:gs pos="12000">
                <a:schemeClr val="bg1"/>
              </a:gs>
              <a:gs pos="100000">
                <a:schemeClr val="accent2">
                  <a:lumMod val="60000"/>
                  <a:lumOff val="40000"/>
                  <a:alpha val="31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26" name="Oval 3"/>
          <p:cNvSpPr>
            <a:spLocks noChangeArrowheads="1"/>
          </p:cNvSpPr>
          <p:nvPr/>
        </p:nvSpPr>
        <p:spPr bwMode="auto">
          <a:xfrm>
            <a:off x="2500298" y="1214422"/>
            <a:ext cx="642942" cy="642942"/>
          </a:xfrm>
          <a:prstGeom prst="ellipse">
            <a:avLst/>
          </a:prstGeom>
          <a:gradFill flip="none" rotWithShape="1">
            <a:gsLst>
              <a:gs pos="75000">
                <a:schemeClr val="accent2">
                  <a:lumMod val="60000"/>
                  <a:lumOff val="40000"/>
                </a:schemeClr>
              </a:gs>
              <a:gs pos="36000">
                <a:schemeClr val="bg1"/>
              </a:gs>
              <a:gs pos="100000">
                <a:schemeClr val="accent2">
                  <a:lumMod val="50000"/>
                  <a:alpha val="52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20" name="Text Box 141"/>
          <p:cNvSpPr txBox="1">
            <a:spLocks noChangeArrowheads="1"/>
          </p:cNvSpPr>
          <p:nvPr/>
        </p:nvSpPr>
        <p:spPr bwMode="auto">
          <a:xfrm>
            <a:off x="7299325" y="6211888"/>
            <a:ext cx="152798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</a:t>
            </a:r>
          </a:p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Prof. Roberto </a:t>
            </a:r>
            <a:r>
              <a:rPr lang="pt-BR" sz="1000" dirty="0" err="1">
                <a:solidFill>
                  <a:srgbClr val="00B0F0"/>
                </a:solidFill>
                <a:latin typeface="Century Gothic" pitchFamily="34" charset="0"/>
              </a:rPr>
              <a:t>Boczko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, </a:t>
            </a:r>
          </a:p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com adaptações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Espaço Reservado para Texto 3"/>
          <p:cNvSpPr>
            <a:spLocks noGrp="1"/>
          </p:cNvSpPr>
          <p:nvPr>
            <p:ph type="body" idx="1"/>
          </p:nvPr>
        </p:nvSpPr>
        <p:spPr>
          <a:xfrm>
            <a:off x="179512" y="476672"/>
            <a:ext cx="8964488" cy="996132"/>
          </a:xfrm>
        </p:spPr>
        <p:txBody>
          <a:bodyPr/>
          <a:lstStyle/>
          <a:p>
            <a:pPr algn="ctr"/>
            <a:r>
              <a:rPr lang="pt-BR" sz="4800" dirty="0" smtClean="0">
                <a:solidFill>
                  <a:schemeClr val="bg1"/>
                </a:solidFill>
                <a:latin typeface="Century Gothic" pitchFamily="34" charset="0"/>
              </a:rPr>
              <a:t>Tamanhos das estrelas</a:t>
            </a:r>
          </a:p>
        </p:txBody>
      </p:sp>
      <p:sp>
        <p:nvSpPr>
          <p:cNvPr id="4" name="Text Box 141"/>
          <p:cNvSpPr txBox="1">
            <a:spLocks noChangeArrowheads="1"/>
          </p:cNvSpPr>
          <p:nvPr/>
        </p:nvSpPr>
        <p:spPr bwMode="auto">
          <a:xfrm>
            <a:off x="0" y="6535564"/>
            <a:ext cx="73580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Crédito: Jon S. disponível em http://www.youtube.com/watch?v=c8CgDGhYKe8</a:t>
            </a:r>
          </a:p>
        </p:txBody>
      </p:sp>
      <p:pic>
        <p:nvPicPr>
          <p:cNvPr id="6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635896" y="2852936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3125087"/>
            <a:ext cx="7162800" cy="628463"/>
          </a:xfrm>
        </p:spPr>
        <p:txBody>
          <a:bodyPr lIns="92160" tIns="46080" rIns="92160" bIns="46080">
            <a:spAutoFit/>
          </a:bodyPr>
          <a:lstStyle/>
          <a:p>
            <a:pPr>
              <a:lnSpc>
                <a:spcPct val="72000"/>
              </a:lnSpc>
            </a:pPr>
            <a:r>
              <a:rPr lang="pt-BR" sz="4800" b="0" dirty="0" smtClean="0">
                <a:solidFill>
                  <a:srgbClr val="00B0F0"/>
                </a:solidFill>
                <a:latin typeface="Century Gothic" pitchFamily="34" charset="0"/>
              </a:rPr>
              <a:t>A vida das estrelas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upload.wikimedia.org/wikipedia/commons/6/6b/HRDiagr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4624"/>
            <a:ext cx="5966460" cy="6795135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764704"/>
            <a:ext cx="3134122" cy="4752528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pt-BR" sz="3600" b="0" dirty="0" smtClean="0">
                <a:solidFill>
                  <a:schemeClr val="bg1"/>
                </a:solidFill>
                <a:latin typeface="Century Gothic" pitchFamily="34" charset="0"/>
              </a:rPr>
              <a:t>Diagrama de </a:t>
            </a:r>
            <a:r>
              <a:rPr lang="pt-BR" sz="3600" b="0" dirty="0" err="1" smtClean="0">
                <a:solidFill>
                  <a:schemeClr val="bg1"/>
                </a:solidFill>
                <a:latin typeface="Century Gothic" pitchFamily="34" charset="0"/>
              </a:rPr>
              <a:t>Hertzprung</a:t>
            </a:r>
            <a:r>
              <a:rPr lang="en-US" sz="3600" b="0" dirty="0" smtClean="0">
                <a:solidFill>
                  <a:schemeClr val="bg1"/>
                </a:solidFill>
                <a:latin typeface="Century Gothic" pitchFamily="34" charset="0"/>
              </a:rPr>
              <a:t>-</a:t>
            </a:r>
            <a:r>
              <a:rPr lang="pt-BR" sz="3600" b="0" dirty="0" smtClean="0">
                <a:solidFill>
                  <a:schemeClr val="bg1"/>
                </a:solidFill>
                <a:latin typeface="Century Gothic" pitchFamily="34" charset="0"/>
              </a:rPr>
              <a:t>Russel</a:t>
            </a:r>
            <a:br>
              <a:rPr lang="pt-BR" sz="3600" b="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3600" b="0" dirty="0" smtClean="0">
                <a:solidFill>
                  <a:schemeClr val="bg1"/>
                </a:solidFill>
                <a:latin typeface="Century Gothic" pitchFamily="34" charset="0"/>
              </a:rPr>
              <a:t>(diagrama H-R)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413266"/>
            <a:ext cx="4644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Wikipedia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, disponível em http://en.wikipedia.org/wiki/Hertzsprung%E2%80%93Russell_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diagram</a:t>
            </a:r>
            <a:endParaRPr lang="pt-BR" sz="100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>
            <a:grpSpLocks noChangeAspect="1"/>
          </p:cNvGrpSpPr>
          <p:nvPr/>
        </p:nvGrpSpPr>
        <p:grpSpPr>
          <a:xfrm>
            <a:off x="3563888" y="3861048"/>
            <a:ext cx="2088232" cy="2132343"/>
            <a:chOff x="3190476" y="1101961"/>
            <a:chExt cx="1705377" cy="1741394"/>
          </a:xfrm>
        </p:grpSpPr>
        <p:sp>
          <p:nvSpPr>
            <p:cNvPr id="12" name="Elipse 11"/>
            <p:cNvSpPr/>
            <p:nvPr/>
          </p:nvSpPr>
          <p:spPr bwMode="auto">
            <a:xfrm>
              <a:off x="3190476" y="1101961"/>
              <a:ext cx="1705377" cy="1741394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Elipse 9"/>
            <p:cNvSpPr/>
            <p:nvPr/>
          </p:nvSpPr>
          <p:spPr bwMode="auto">
            <a:xfrm>
              <a:off x="3563888" y="1513603"/>
              <a:ext cx="920323" cy="90720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8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0" name="Elipse 29"/>
          <p:cNvSpPr/>
          <p:nvPr/>
        </p:nvSpPr>
        <p:spPr bwMode="auto">
          <a:xfrm rot="2349922">
            <a:off x="6284630" y="4432873"/>
            <a:ext cx="765327" cy="907076"/>
          </a:xfrm>
          <a:prstGeom prst="ellipse">
            <a:avLst/>
          </a:prstGeom>
          <a:gradFill>
            <a:gsLst>
              <a:gs pos="100000">
                <a:schemeClr val="accent1">
                  <a:alpha val="0"/>
                </a:schemeClr>
              </a:gs>
              <a:gs pos="66000">
                <a:schemeClr val="accent1"/>
              </a:gs>
              <a:gs pos="66000">
                <a:schemeClr val="accent1"/>
              </a:gs>
              <a:gs pos="52000">
                <a:schemeClr val="accent6">
                  <a:lumMod val="40000"/>
                  <a:lumOff val="60000"/>
                </a:schemeClr>
              </a:gs>
              <a:gs pos="26000">
                <a:schemeClr val="bg1"/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4" name="Lua 33"/>
          <p:cNvSpPr/>
          <p:nvPr/>
        </p:nvSpPr>
        <p:spPr bwMode="auto">
          <a:xfrm rot="1988935">
            <a:off x="5935399" y="4392882"/>
            <a:ext cx="639868" cy="953824"/>
          </a:xfrm>
          <a:prstGeom prst="moon">
            <a:avLst>
              <a:gd name="adj" fmla="val 12041"/>
            </a:avLst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7" name="Lua 36"/>
          <p:cNvSpPr/>
          <p:nvPr/>
        </p:nvSpPr>
        <p:spPr bwMode="auto">
          <a:xfrm rot="9502948">
            <a:off x="6650993" y="4532289"/>
            <a:ext cx="350702" cy="642148"/>
          </a:xfrm>
          <a:prstGeom prst="moon">
            <a:avLst>
              <a:gd name="adj" fmla="val 17418"/>
            </a:avLst>
          </a:prstGeom>
          <a:solidFill>
            <a:srgbClr val="FFFF00">
              <a:alpha val="52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3" name="Lua 42"/>
          <p:cNvSpPr/>
          <p:nvPr/>
        </p:nvSpPr>
        <p:spPr bwMode="auto">
          <a:xfrm rot="11121053">
            <a:off x="6649759" y="4698731"/>
            <a:ext cx="509849" cy="894259"/>
          </a:xfrm>
          <a:prstGeom prst="moon">
            <a:avLst>
              <a:gd name="adj" fmla="val 11144"/>
            </a:avLst>
          </a:prstGeom>
          <a:gradFill flip="none" rotWithShape="1">
            <a:gsLst>
              <a:gs pos="66000">
                <a:srgbClr val="FF0000">
                  <a:alpha val="39000"/>
                </a:srgbClr>
              </a:gs>
              <a:gs pos="26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4" name="Lua 43"/>
          <p:cNvSpPr/>
          <p:nvPr/>
        </p:nvSpPr>
        <p:spPr bwMode="auto">
          <a:xfrm rot="5400000">
            <a:off x="6479681" y="4297698"/>
            <a:ext cx="465067" cy="792151"/>
          </a:xfrm>
          <a:prstGeom prst="moon">
            <a:avLst>
              <a:gd name="adj" fmla="val 15912"/>
            </a:avLst>
          </a:prstGeom>
          <a:solidFill>
            <a:srgbClr val="FF0000">
              <a:alpha val="52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9" name="Lua 38"/>
          <p:cNvSpPr/>
          <p:nvPr/>
        </p:nvSpPr>
        <p:spPr bwMode="auto">
          <a:xfrm rot="17307021">
            <a:off x="6302533" y="4963926"/>
            <a:ext cx="332563" cy="477217"/>
          </a:xfrm>
          <a:prstGeom prst="moon">
            <a:avLst>
              <a:gd name="adj" fmla="val 24258"/>
            </a:avLst>
          </a:prstGeom>
          <a:gradFill flip="none" rotWithShape="1">
            <a:gsLst>
              <a:gs pos="66000">
                <a:srgbClr val="FF0000">
                  <a:alpha val="56000"/>
                </a:srgbClr>
              </a:gs>
              <a:gs pos="26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4" name="Lua 53"/>
          <p:cNvSpPr/>
          <p:nvPr/>
        </p:nvSpPr>
        <p:spPr bwMode="auto">
          <a:xfrm rot="20585619">
            <a:off x="6377539" y="4793692"/>
            <a:ext cx="334235" cy="338272"/>
          </a:xfrm>
          <a:prstGeom prst="moon">
            <a:avLst>
              <a:gd name="adj" fmla="val 14645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1" name="Lua 50"/>
          <p:cNvSpPr/>
          <p:nvPr/>
        </p:nvSpPr>
        <p:spPr bwMode="auto">
          <a:xfrm rot="1435920">
            <a:off x="6446665" y="4595237"/>
            <a:ext cx="273330" cy="510230"/>
          </a:xfrm>
          <a:prstGeom prst="moon">
            <a:avLst>
              <a:gd name="adj" fmla="val 15912"/>
            </a:avLst>
          </a:prstGeom>
          <a:solidFill>
            <a:srgbClr val="FFFF00">
              <a:alpha val="52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2" name="Lua 51"/>
          <p:cNvSpPr/>
          <p:nvPr/>
        </p:nvSpPr>
        <p:spPr bwMode="auto">
          <a:xfrm rot="14597009">
            <a:off x="6765478" y="4490971"/>
            <a:ext cx="486927" cy="1030772"/>
          </a:xfrm>
          <a:prstGeom prst="moon">
            <a:avLst>
              <a:gd name="adj" fmla="val 14645"/>
            </a:avLst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3" name="Lua 52"/>
          <p:cNvSpPr/>
          <p:nvPr/>
        </p:nvSpPr>
        <p:spPr bwMode="auto">
          <a:xfrm rot="5937049">
            <a:off x="6282815" y="4107970"/>
            <a:ext cx="653804" cy="673547"/>
          </a:xfrm>
          <a:prstGeom prst="moon">
            <a:avLst>
              <a:gd name="adj" fmla="val 14645"/>
            </a:avLst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5" name="Lua 54"/>
          <p:cNvSpPr/>
          <p:nvPr/>
        </p:nvSpPr>
        <p:spPr bwMode="auto">
          <a:xfrm rot="16871142">
            <a:off x="6628931" y="4977847"/>
            <a:ext cx="118373" cy="259173"/>
          </a:xfrm>
          <a:prstGeom prst="moon">
            <a:avLst>
              <a:gd name="adj" fmla="val 14645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6" name="Lua 55"/>
          <p:cNvSpPr/>
          <p:nvPr/>
        </p:nvSpPr>
        <p:spPr bwMode="auto">
          <a:xfrm rot="431926">
            <a:off x="6480732" y="4771670"/>
            <a:ext cx="114143" cy="268778"/>
          </a:xfrm>
          <a:prstGeom prst="moon">
            <a:avLst>
              <a:gd name="adj" fmla="val 25990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7" name="Lua 56"/>
          <p:cNvSpPr/>
          <p:nvPr/>
        </p:nvSpPr>
        <p:spPr bwMode="auto">
          <a:xfrm rot="9622414">
            <a:off x="6664320" y="4682466"/>
            <a:ext cx="237713" cy="373968"/>
          </a:xfrm>
          <a:prstGeom prst="moon">
            <a:avLst>
              <a:gd name="adj" fmla="val 10121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2" name="Lua 41"/>
          <p:cNvSpPr/>
          <p:nvPr/>
        </p:nvSpPr>
        <p:spPr bwMode="auto">
          <a:xfrm rot="13242458">
            <a:off x="6411661" y="4779384"/>
            <a:ext cx="392806" cy="909049"/>
          </a:xfrm>
          <a:prstGeom prst="moon">
            <a:avLst>
              <a:gd name="adj" fmla="val 24258"/>
            </a:avLst>
          </a:prstGeom>
          <a:gradFill flip="none" rotWithShape="1">
            <a:gsLst>
              <a:gs pos="66000">
                <a:srgbClr val="FF0000">
                  <a:alpha val="47000"/>
                </a:srgbClr>
              </a:gs>
              <a:gs pos="26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8" name="Lua 57"/>
          <p:cNvSpPr/>
          <p:nvPr/>
        </p:nvSpPr>
        <p:spPr bwMode="auto">
          <a:xfrm rot="10800000">
            <a:off x="6773652" y="4682466"/>
            <a:ext cx="237713" cy="373968"/>
          </a:xfrm>
          <a:prstGeom prst="moon">
            <a:avLst>
              <a:gd name="adj" fmla="val 10121"/>
            </a:avLst>
          </a:prstGeom>
          <a:solidFill>
            <a:schemeClr val="accent6">
              <a:lumMod val="40000"/>
              <a:lumOff val="60000"/>
              <a:alpha val="9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3" name="Grupo 129"/>
          <p:cNvGrpSpPr>
            <a:grpSpLocks noChangeAspect="1"/>
          </p:cNvGrpSpPr>
          <p:nvPr/>
        </p:nvGrpSpPr>
        <p:grpSpPr>
          <a:xfrm>
            <a:off x="7953494" y="4731617"/>
            <a:ext cx="866978" cy="1937743"/>
            <a:chOff x="7812360" y="4210616"/>
            <a:chExt cx="1008112" cy="2253189"/>
          </a:xfrm>
        </p:grpSpPr>
        <p:sp>
          <p:nvSpPr>
            <p:cNvPr id="63" name="Triângulo isósceles 62"/>
            <p:cNvSpPr/>
            <p:nvPr/>
          </p:nvSpPr>
          <p:spPr bwMode="auto">
            <a:xfrm rot="1222400">
              <a:off x="8038299" y="5290732"/>
              <a:ext cx="150642" cy="1173073"/>
            </a:xfrm>
            <a:prstGeom prst="triangle">
              <a:avLst/>
            </a:prstGeom>
            <a:gradFill>
              <a:gsLst>
                <a:gs pos="96000">
                  <a:srgbClr val="7030A0">
                    <a:alpha val="0"/>
                  </a:srgbClr>
                </a:gs>
                <a:gs pos="77000">
                  <a:srgbClr val="7030A0">
                    <a:alpha val="69000"/>
                  </a:srgbClr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Elipse 59"/>
            <p:cNvSpPr/>
            <p:nvPr/>
          </p:nvSpPr>
          <p:spPr bwMode="auto">
            <a:xfrm rot="1350372">
              <a:off x="7812360" y="5157192"/>
              <a:ext cx="1008112" cy="360040"/>
            </a:xfrm>
            <a:prstGeom prst="ellipse">
              <a:avLst/>
            </a:prstGeom>
            <a:gradFill>
              <a:gsLst>
                <a:gs pos="96000">
                  <a:srgbClr val="7030A0">
                    <a:alpha val="27000"/>
                  </a:srgbClr>
                </a:gs>
                <a:gs pos="77000">
                  <a:srgbClr val="7030A0">
                    <a:alpha val="69000"/>
                  </a:srgbClr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Triângulo isósceles 60"/>
            <p:cNvSpPr/>
            <p:nvPr/>
          </p:nvSpPr>
          <p:spPr bwMode="auto">
            <a:xfrm rot="12022476">
              <a:off x="8443903" y="4210616"/>
              <a:ext cx="150642" cy="1173073"/>
            </a:xfrm>
            <a:prstGeom prst="triangle">
              <a:avLst/>
            </a:prstGeom>
            <a:gradFill>
              <a:gsLst>
                <a:gs pos="96000">
                  <a:srgbClr val="7030A0">
                    <a:alpha val="27000"/>
                  </a:srgbClr>
                </a:gs>
                <a:gs pos="77000">
                  <a:srgbClr val="7030A0">
                    <a:alpha val="69000"/>
                  </a:srgbClr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" name="Grupo 74"/>
          <p:cNvGrpSpPr/>
          <p:nvPr/>
        </p:nvGrpSpPr>
        <p:grpSpPr>
          <a:xfrm rot="1057404">
            <a:off x="-292945" y="2188409"/>
            <a:ext cx="2795284" cy="1966442"/>
            <a:chOff x="2549233" y="2565087"/>
            <a:chExt cx="2906308" cy="2044547"/>
          </a:xfrm>
        </p:grpSpPr>
        <p:grpSp>
          <p:nvGrpSpPr>
            <p:cNvPr id="5" name="Grupo 1"/>
            <p:cNvGrpSpPr/>
            <p:nvPr/>
          </p:nvGrpSpPr>
          <p:grpSpPr>
            <a:xfrm rot="5654619">
              <a:off x="2980113" y="2134207"/>
              <a:ext cx="2044547" cy="2906308"/>
              <a:chOff x="5438509" y="3142834"/>
              <a:chExt cx="2693140" cy="3691461"/>
            </a:xfrm>
          </p:grpSpPr>
          <p:sp>
            <p:nvSpPr>
              <p:cNvPr id="114" name="Elipse 2"/>
              <p:cNvSpPr/>
              <p:nvPr/>
            </p:nvSpPr>
            <p:spPr bwMode="auto">
              <a:xfrm rot="2624855">
                <a:off x="5438509" y="3142834"/>
                <a:ext cx="2693140" cy="3691461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tx1">
                      <a:alpha val="51000"/>
                    </a:schemeClr>
                  </a:gs>
                  <a:gs pos="88000">
                    <a:srgbClr val="7030A0">
                      <a:alpha val="12000"/>
                    </a:srgbClr>
                  </a:gs>
                  <a:gs pos="30000">
                    <a:srgbClr val="FF0000">
                      <a:alpha val="71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15" name="Elipse 3"/>
              <p:cNvSpPr/>
              <p:nvPr/>
            </p:nvSpPr>
            <p:spPr bwMode="auto">
              <a:xfrm rot="2349922">
                <a:off x="6372200" y="4365104"/>
                <a:ext cx="1008112" cy="1152128"/>
              </a:xfrm>
              <a:prstGeom prst="ellipse">
                <a:avLst/>
              </a:prstGeom>
              <a:gradFill>
                <a:gsLst>
                  <a:gs pos="100000">
                    <a:srgbClr val="C00000">
                      <a:alpha val="40000"/>
                    </a:srgbClr>
                  </a:gs>
                  <a:gs pos="100000">
                    <a:srgbClr val="C00000">
                      <a:alpha val="24000"/>
                    </a:srgbClr>
                  </a:gs>
                  <a:gs pos="77000">
                    <a:schemeClr val="accent6">
                      <a:lumMod val="40000"/>
                      <a:lumOff val="60000"/>
                      <a:alpha val="75000"/>
                    </a:schemeClr>
                  </a:gs>
                  <a:gs pos="26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16" name="Lua 4"/>
              <p:cNvSpPr/>
              <p:nvPr/>
            </p:nvSpPr>
            <p:spPr bwMode="auto">
              <a:xfrm rot="17082802">
                <a:off x="6082866" y="5061353"/>
                <a:ext cx="451998" cy="803466"/>
              </a:xfrm>
              <a:prstGeom prst="moon">
                <a:avLst>
                  <a:gd name="adj" fmla="val 38470"/>
                </a:avLst>
              </a:prstGeom>
              <a:solidFill>
                <a:srgbClr val="FF0000">
                  <a:alpha val="31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blurRad="317500" dist="38100" dir="16200000" sx="105000" sy="105000" rotWithShape="0">
                  <a:srgbClr val="C00000">
                    <a:alpha val="62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17" name="Lua 5"/>
              <p:cNvSpPr/>
              <p:nvPr/>
            </p:nvSpPr>
            <p:spPr bwMode="auto">
              <a:xfrm rot="9502948">
                <a:off x="6857371" y="4429169"/>
                <a:ext cx="461955" cy="815628"/>
              </a:xfrm>
              <a:prstGeom prst="moon">
                <a:avLst>
                  <a:gd name="adj" fmla="val 17418"/>
                </a:avLst>
              </a:prstGeom>
              <a:solidFill>
                <a:srgbClr val="FFFF00">
                  <a:alpha val="52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18" name="Lua 6"/>
              <p:cNvSpPr/>
              <p:nvPr/>
            </p:nvSpPr>
            <p:spPr bwMode="auto">
              <a:xfrm rot="12805835">
                <a:off x="6690219" y="4587851"/>
                <a:ext cx="671589" cy="1135848"/>
              </a:xfrm>
              <a:prstGeom prst="moon">
                <a:avLst>
                  <a:gd name="adj" fmla="val 11144"/>
                </a:avLst>
              </a:prstGeom>
              <a:gradFill flip="none" rotWithShape="1">
                <a:gsLst>
                  <a:gs pos="66000">
                    <a:srgbClr val="FF0000">
                      <a:alpha val="39000"/>
                    </a:srgbClr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19" name="Lua 7"/>
              <p:cNvSpPr/>
              <p:nvPr/>
            </p:nvSpPr>
            <p:spPr bwMode="auto">
              <a:xfrm rot="5400000">
                <a:off x="6642660" y="4112556"/>
                <a:ext cx="590708" cy="1043445"/>
              </a:xfrm>
              <a:prstGeom prst="moon">
                <a:avLst>
                  <a:gd name="adj" fmla="val 15912"/>
                </a:avLst>
              </a:prstGeom>
              <a:solidFill>
                <a:srgbClr val="FF0000">
                  <a:alpha val="52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0" name="Lua 8"/>
              <p:cNvSpPr/>
              <p:nvPr/>
            </p:nvSpPr>
            <p:spPr bwMode="auto">
              <a:xfrm rot="17307021">
                <a:off x="6406197" y="4966182"/>
                <a:ext cx="422407" cy="628605"/>
              </a:xfrm>
              <a:prstGeom prst="moon">
                <a:avLst>
                  <a:gd name="adj" fmla="val 24258"/>
                </a:avLst>
              </a:prstGeom>
              <a:gradFill flip="none" rotWithShape="1">
                <a:gsLst>
                  <a:gs pos="66000">
                    <a:srgbClr val="FF0000">
                      <a:alpha val="56000"/>
                    </a:srgbClr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1" name="Lua 10"/>
              <p:cNvSpPr/>
              <p:nvPr/>
            </p:nvSpPr>
            <p:spPr bwMode="auto">
              <a:xfrm rot="1435920">
                <a:off x="6588224" y="4509122"/>
                <a:ext cx="360039" cy="648072"/>
              </a:xfrm>
              <a:prstGeom prst="moon">
                <a:avLst>
                  <a:gd name="adj" fmla="val 15912"/>
                </a:avLst>
              </a:prstGeom>
              <a:solidFill>
                <a:srgbClr val="FFFF00">
                  <a:alpha val="52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2" name="Lua 12"/>
              <p:cNvSpPr/>
              <p:nvPr/>
            </p:nvSpPr>
            <p:spPr bwMode="auto">
              <a:xfrm rot="6855707">
                <a:off x="6401120" y="4047666"/>
                <a:ext cx="830433" cy="887217"/>
              </a:xfrm>
              <a:prstGeom prst="moon">
                <a:avLst>
                  <a:gd name="adj" fmla="val 14645"/>
                </a:avLst>
              </a:prstGeom>
              <a:solidFill>
                <a:srgbClr val="FF0000">
                  <a:alpha val="31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3" name="Lua 14"/>
              <p:cNvSpPr/>
              <p:nvPr/>
            </p:nvSpPr>
            <p:spPr bwMode="auto">
              <a:xfrm rot="431926">
                <a:off x="6633098" y="4733219"/>
                <a:ext cx="150352" cy="341390"/>
              </a:xfrm>
              <a:prstGeom prst="moon">
                <a:avLst>
                  <a:gd name="adj" fmla="val 25990"/>
                </a:avLst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4" name="Lua 15"/>
              <p:cNvSpPr/>
              <p:nvPr/>
            </p:nvSpPr>
            <p:spPr bwMode="auto">
              <a:xfrm rot="9622414">
                <a:off x="6874925" y="4619917"/>
                <a:ext cx="313123" cy="474998"/>
              </a:xfrm>
              <a:prstGeom prst="moon">
                <a:avLst>
                  <a:gd name="adj" fmla="val 10121"/>
                </a:avLst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6" name="Lua 17"/>
              <p:cNvSpPr/>
              <p:nvPr/>
            </p:nvSpPr>
            <p:spPr bwMode="auto">
              <a:xfrm rot="10800000">
                <a:off x="7018941" y="4619917"/>
                <a:ext cx="313123" cy="474998"/>
              </a:xfrm>
              <a:prstGeom prst="moon">
                <a:avLst>
                  <a:gd name="adj" fmla="val 10121"/>
                </a:avLst>
              </a:prstGeom>
              <a:solidFill>
                <a:schemeClr val="accent6">
                  <a:lumMod val="40000"/>
                  <a:lumOff val="60000"/>
                  <a:alpha val="9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</p:grpSp>
        <p:grpSp>
          <p:nvGrpSpPr>
            <p:cNvPr id="6" name="Grupo 73"/>
            <p:cNvGrpSpPr/>
            <p:nvPr/>
          </p:nvGrpSpPr>
          <p:grpSpPr>
            <a:xfrm>
              <a:off x="3131840" y="2768683"/>
              <a:ext cx="1758172" cy="1554907"/>
              <a:chOff x="3226772" y="2768683"/>
              <a:chExt cx="1758172" cy="1554907"/>
            </a:xfrm>
          </p:grpSpPr>
          <p:sp>
            <p:nvSpPr>
              <p:cNvPr id="102" name="Lua 101"/>
              <p:cNvSpPr/>
              <p:nvPr/>
            </p:nvSpPr>
            <p:spPr bwMode="auto">
              <a:xfrm rot="3021653">
                <a:off x="3560859" y="3054756"/>
                <a:ext cx="653804" cy="673547"/>
              </a:xfrm>
              <a:prstGeom prst="moon">
                <a:avLst>
                  <a:gd name="adj" fmla="val 14645"/>
                </a:avLst>
              </a:prstGeom>
              <a:solidFill>
                <a:srgbClr val="FF0000">
                  <a:alpha val="31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03" name="Lua 102"/>
              <p:cNvSpPr/>
              <p:nvPr/>
            </p:nvSpPr>
            <p:spPr bwMode="auto">
              <a:xfrm rot="2360666" flipH="1">
                <a:off x="4159053" y="3650574"/>
                <a:ext cx="825891" cy="673016"/>
              </a:xfrm>
              <a:prstGeom prst="moon">
                <a:avLst>
                  <a:gd name="adj" fmla="val 28332"/>
                </a:avLst>
              </a:prstGeom>
              <a:gradFill flip="none" rotWithShape="1">
                <a:gsLst>
                  <a:gs pos="66000">
                    <a:srgbClr val="7030A0">
                      <a:alpha val="41000"/>
                    </a:srgbClr>
                  </a:gs>
                  <a:gs pos="26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04" name="Lua 58"/>
              <p:cNvSpPr/>
              <p:nvPr/>
            </p:nvSpPr>
            <p:spPr bwMode="auto">
              <a:xfrm rot="12996211" flipH="1">
                <a:off x="3226772" y="2768683"/>
                <a:ext cx="1106280" cy="925847"/>
              </a:xfrm>
              <a:prstGeom prst="moon">
                <a:avLst>
                  <a:gd name="adj" fmla="val 13831"/>
                </a:avLst>
              </a:prstGeom>
              <a:gradFill flip="none" rotWithShape="1">
                <a:gsLst>
                  <a:gs pos="66000">
                    <a:schemeClr val="bg1">
                      <a:alpha val="8000"/>
                    </a:schemeClr>
                  </a:gs>
                  <a:gs pos="26000">
                    <a:srgbClr val="7030A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grpSp>
            <p:nvGrpSpPr>
              <p:cNvPr id="7" name="Grupo 63"/>
              <p:cNvGrpSpPr/>
              <p:nvPr/>
            </p:nvGrpSpPr>
            <p:grpSpPr>
              <a:xfrm>
                <a:off x="3509284" y="2780928"/>
                <a:ext cx="630668" cy="650249"/>
                <a:chOff x="6029564" y="1916832"/>
                <a:chExt cx="630668" cy="650249"/>
              </a:xfrm>
            </p:grpSpPr>
            <p:sp>
              <p:nvSpPr>
                <p:cNvPr id="112" name="Elipse 61"/>
                <p:cNvSpPr>
                  <a:spLocks noChangeAspect="1"/>
                </p:cNvSpPr>
                <p:nvPr/>
              </p:nvSpPr>
              <p:spPr bwMode="auto">
                <a:xfrm>
                  <a:off x="6029564" y="1916832"/>
                  <a:ext cx="630668" cy="650249"/>
                </a:xfrm>
                <a:prstGeom prst="ellipse">
                  <a:avLst/>
                </a:prstGeom>
                <a:gradFill flip="none" rotWithShape="1">
                  <a:gsLst>
                    <a:gs pos="91000">
                      <a:srgbClr val="7030A0">
                        <a:alpha val="20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  <a:gs pos="49000">
                      <a:srgbClr val="7030A0">
                        <a:alpha val="61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13" name="Elipse 62"/>
                <p:cNvSpPr>
                  <a:spLocks noChangeAspect="1"/>
                </p:cNvSpPr>
                <p:nvPr/>
              </p:nvSpPr>
              <p:spPr bwMode="auto">
                <a:xfrm>
                  <a:off x="6245588" y="2132856"/>
                  <a:ext cx="256706" cy="255511"/>
                </a:xfrm>
                <a:prstGeom prst="ellipse">
                  <a:avLst/>
                </a:prstGeom>
                <a:gradFill>
                  <a:gsLst>
                    <a:gs pos="91000">
                      <a:schemeClr val="accent6">
                        <a:lumMod val="60000"/>
                        <a:lumOff val="40000"/>
                        <a:alpha val="36000"/>
                      </a:schemeClr>
                    </a:gs>
                    <a:gs pos="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</p:grpSp>
          <p:grpSp>
            <p:nvGrpSpPr>
              <p:cNvPr id="8" name="Grupo 67"/>
              <p:cNvGrpSpPr/>
              <p:nvPr/>
            </p:nvGrpSpPr>
            <p:grpSpPr>
              <a:xfrm>
                <a:off x="4301372" y="3789040"/>
                <a:ext cx="486652" cy="504056"/>
                <a:chOff x="6029564" y="1916832"/>
                <a:chExt cx="630668" cy="650249"/>
              </a:xfrm>
            </p:grpSpPr>
            <p:sp>
              <p:nvSpPr>
                <p:cNvPr id="110" name="Elipse 109"/>
                <p:cNvSpPr>
                  <a:spLocks noChangeAspect="1"/>
                </p:cNvSpPr>
                <p:nvPr/>
              </p:nvSpPr>
              <p:spPr bwMode="auto">
                <a:xfrm>
                  <a:off x="6029564" y="1916832"/>
                  <a:ext cx="630668" cy="650249"/>
                </a:xfrm>
                <a:prstGeom prst="ellipse">
                  <a:avLst/>
                </a:prstGeom>
                <a:gradFill flip="none" rotWithShape="1">
                  <a:gsLst>
                    <a:gs pos="91000">
                      <a:srgbClr val="7030A0">
                        <a:alpha val="20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  <a:gs pos="49000">
                      <a:srgbClr val="7030A0">
                        <a:alpha val="61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11" name="Elipse 110"/>
                <p:cNvSpPr>
                  <a:spLocks noChangeAspect="1"/>
                </p:cNvSpPr>
                <p:nvPr/>
              </p:nvSpPr>
              <p:spPr bwMode="auto">
                <a:xfrm>
                  <a:off x="6245588" y="2132856"/>
                  <a:ext cx="256706" cy="255511"/>
                </a:xfrm>
                <a:prstGeom prst="ellipse">
                  <a:avLst/>
                </a:prstGeom>
                <a:gradFill>
                  <a:gsLst>
                    <a:gs pos="91000">
                      <a:schemeClr val="accent6">
                        <a:lumMod val="60000"/>
                        <a:lumOff val="40000"/>
                        <a:alpha val="36000"/>
                      </a:schemeClr>
                    </a:gs>
                    <a:gs pos="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</p:grpSp>
          <p:grpSp>
            <p:nvGrpSpPr>
              <p:cNvPr id="9" name="Grupo 70"/>
              <p:cNvGrpSpPr/>
              <p:nvPr/>
            </p:nvGrpSpPr>
            <p:grpSpPr>
              <a:xfrm>
                <a:off x="4427984" y="3573016"/>
                <a:ext cx="360040" cy="360040"/>
                <a:chOff x="6029564" y="1916832"/>
                <a:chExt cx="630668" cy="650249"/>
              </a:xfrm>
            </p:grpSpPr>
            <p:sp>
              <p:nvSpPr>
                <p:cNvPr id="108" name="Elipse 107"/>
                <p:cNvSpPr>
                  <a:spLocks noChangeAspect="1"/>
                </p:cNvSpPr>
                <p:nvPr/>
              </p:nvSpPr>
              <p:spPr bwMode="auto">
                <a:xfrm>
                  <a:off x="6029564" y="1916832"/>
                  <a:ext cx="630668" cy="650249"/>
                </a:xfrm>
                <a:prstGeom prst="ellipse">
                  <a:avLst/>
                </a:prstGeom>
                <a:gradFill flip="none" rotWithShape="1">
                  <a:gsLst>
                    <a:gs pos="91000">
                      <a:srgbClr val="7030A0">
                        <a:alpha val="20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  <a:gs pos="49000">
                      <a:srgbClr val="7030A0">
                        <a:alpha val="61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09" name="Elipse 108"/>
                <p:cNvSpPr>
                  <a:spLocks noChangeAspect="1"/>
                </p:cNvSpPr>
                <p:nvPr/>
              </p:nvSpPr>
              <p:spPr bwMode="auto">
                <a:xfrm>
                  <a:off x="6245588" y="2132856"/>
                  <a:ext cx="256706" cy="255511"/>
                </a:xfrm>
                <a:prstGeom prst="ellipse">
                  <a:avLst/>
                </a:prstGeom>
                <a:gradFill>
                  <a:gsLst>
                    <a:gs pos="91000">
                      <a:schemeClr val="accent6">
                        <a:lumMod val="60000"/>
                        <a:lumOff val="40000"/>
                        <a:alpha val="36000"/>
                      </a:schemeClr>
                    </a:gs>
                    <a:gs pos="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</p:grpSp>
        </p:grpSp>
      </p:grpSp>
      <p:sp>
        <p:nvSpPr>
          <p:cNvPr id="132" name="Elipse 131"/>
          <p:cNvSpPr>
            <a:spLocks noChangeAspect="1"/>
          </p:cNvSpPr>
          <p:nvPr/>
        </p:nvSpPr>
        <p:spPr bwMode="auto">
          <a:xfrm>
            <a:off x="2267744" y="4293096"/>
            <a:ext cx="1152128" cy="1152248"/>
          </a:xfrm>
          <a:prstGeom prst="ellipse">
            <a:avLst/>
          </a:prstGeom>
          <a:gradFill>
            <a:gsLst>
              <a:gs pos="100000">
                <a:schemeClr val="tx1">
                  <a:alpha val="1000"/>
                </a:schemeClr>
              </a:gs>
              <a:gs pos="66000">
                <a:srgbClr val="7030A0">
                  <a:alpha val="59000"/>
                </a:srgbClr>
              </a:gs>
              <a:gs pos="30000">
                <a:schemeClr val="bg1"/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11" name="Grupo 153"/>
          <p:cNvGrpSpPr/>
          <p:nvPr/>
        </p:nvGrpSpPr>
        <p:grpSpPr>
          <a:xfrm rot="20981751">
            <a:off x="7848395" y="2997737"/>
            <a:ext cx="945252" cy="1293255"/>
            <a:chOff x="8019236" y="2954058"/>
            <a:chExt cx="945252" cy="1293255"/>
          </a:xfrm>
        </p:grpSpPr>
        <p:grpSp>
          <p:nvGrpSpPr>
            <p:cNvPr id="13" name="Grupo 141"/>
            <p:cNvGrpSpPr>
              <a:grpSpLocks noChangeAspect="1"/>
            </p:cNvGrpSpPr>
            <p:nvPr/>
          </p:nvGrpSpPr>
          <p:grpSpPr>
            <a:xfrm>
              <a:off x="8019236" y="3068960"/>
              <a:ext cx="945252" cy="1114226"/>
              <a:chOff x="3539293" y="2485338"/>
              <a:chExt cx="2009465" cy="2368678"/>
            </a:xfrm>
          </p:grpSpPr>
          <p:sp>
            <p:nvSpPr>
              <p:cNvPr id="143" name="Arco 142"/>
              <p:cNvSpPr/>
              <p:nvPr/>
            </p:nvSpPr>
            <p:spPr bwMode="auto">
              <a:xfrm rot="18751788">
                <a:off x="4120610" y="3425868"/>
                <a:ext cx="1680905" cy="1175391"/>
              </a:xfrm>
              <a:prstGeom prst="arc">
                <a:avLst>
                  <a:gd name="adj1" fmla="val 9854489"/>
                  <a:gd name="adj2" fmla="val 639764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" name="Arco 143"/>
              <p:cNvSpPr/>
              <p:nvPr/>
            </p:nvSpPr>
            <p:spPr bwMode="auto">
              <a:xfrm rot="18751788" flipV="1">
                <a:off x="3256511" y="2768120"/>
                <a:ext cx="1680905" cy="1115341"/>
              </a:xfrm>
              <a:prstGeom prst="arc">
                <a:avLst>
                  <a:gd name="adj1" fmla="val 10397174"/>
                  <a:gd name="adj2" fmla="val 684096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" name="Elipse 144"/>
              <p:cNvSpPr>
                <a:spLocks noChangeAspect="1"/>
              </p:cNvSpPr>
              <p:nvPr/>
            </p:nvSpPr>
            <p:spPr bwMode="auto">
              <a:xfrm rot="1894093">
                <a:off x="3819683" y="2643277"/>
                <a:ext cx="1392662" cy="1921099"/>
              </a:xfrm>
              <a:prstGeom prst="ellipse">
                <a:avLst/>
              </a:prstGeom>
              <a:gradFill>
                <a:gsLst>
                  <a:gs pos="100000">
                    <a:schemeClr val="tx1">
                      <a:alpha val="0"/>
                    </a:schemeClr>
                  </a:gs>
                  <a:gs pos="66000">
                    <a:srgbClr val="7030A0">
                      <a:alpha val="59000"/>
                    </a:srgbClr>
                  </a:gs>
                  <a:gs pos="30000">
                    <a:srgbClr val="7030A0"/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6" name="Elipse 145"/>
              <p:cNvSpPr>
                <a:spLocks noChangeAspect="1"/>
              </p:cNvSpPr>
              <p:nvPr/>
            </p:nvSpPr>
            <p:spPr bwMode="auto">
              <a:xfrm>
                <a:off x="4283968" y="3429000"/>
                <a:ext cx="434507" cy="434505"/>
              </a:xfrm>
              <a:prstGeom prst="ellipse">
                <a:avLst/>
              </a:prstGeom>
              <a:gradFill>
                <a:gsLst>
                  <a:gs pos="100000">
                    <a:schemeClr val="tx1">
                      <a:alpha val="0"/>
                    </a:schemeClr>
                  </a:gs>
                  <a:gs pos="66000">
                    <a:srgbClr val="00CC99"/>
                  </a:gs>
                  <a:gs pos="3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7" name="Arco 146"/>
              <p:cNvSpPr>
                <a:spLocks noChangeAspect="1"/>
              </p:cNvSpPr>
              <p:nvPr/>
            </p:nvSpPr>
            <p:spPr bwMode="auto">
              <a:xfrm rot="18751788">
                <a:off x="3950578" y="3285541"/>
                <a:ext cx="793574" cy="468000"/>
              </a:xfrm>
              <a:prstGeom prst="arc">
                <a:avLst>
                  <a:gd name="adj1" fmla="val 7136599"/>
                  <a:gd name="adj2" fmla="val 3591211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8" name="Arco 147"/>
              <p:cNvSpPr>
                <a:spLocks noChangeAspect="1"/>
              </p:cNvSpPr>
              <p:nvPr/>
            </p:nvSpPr>
            <p:spPr bwMode="auto">
              <a:xfrm rot="18751788" flipV="1">
                <a:off x="4315395" y="3538607"/>
                <a:ext cx="787874" cy="468000"/>
              </a:xfrm>
              <a:prstGeom prst="arc">
                <a:avLst>
                  <a:gd name="adj1" fmla="val 7737575"/>
                  <a:gd name="adj2" fmla="val 4320073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9" name="Arco 148"/>
              <p:cNvSpPr>
                <a:spLocks noChangeAspect="1"/>
              </p:cNvSpPr>
              <p:nvPr/>
            </p:nvSpPr>
            <p:spPr bwMode="auto">
              <a:xfrm rot="18751788">
                <a:off x="3579827" y="3016114"/>
                <a:ext cx="1263425" cy="796481"/>
              </a:xfrm>
              <a:prstGeom prst="arc">
                <a:avLst>
                  <a:gd name="adj1" fmla="val 6664484"/>
                  <a:gd name="adj2" fmla="val 4231379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Arco 149"/>
              <p:cNvSpPr>
                <a:spLocks noChangeAspect="1"/>
              </p:cNvSpPr>
              <p:nvPr/>
            </p:nvSpPr>
            <p:spPr bwMode="auto">
              <a:xfrm rot="18751788" flipV="1">
                <a:off x="4221031" y="3467743"/>
                <a:ext cx="1254350" cy="835775"/>
              </a:xfrm>
              <a:prstGeom prst="arc">
                <a:avLst>
                  <a:gd name="adj1" fmla="val 6965955"/>
                  <a:gd name="adj2" fmla="val 4584575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52" name="Triângulo isósceles 151"/>
            <p:cNvSpPr/>
            <p:nvPr/>
          </p:nvSpPr>
          <p:spPr bwMode="auto">
            <a:xfrm rot="2115965">
              <a:off x="8095854" y="3599308"/>
              <a:ext cx="297044" cy="648005"/>
            </a:xfrm>
            <a:prstGeom prst="triangle">
              <a:avLst/>
            </a:prstGeom>
            <a:gradFill>
              <a:gsLst>
                <a:gs pos="96000">
                  <a:srgbClr val="7030A0">
                    <a:alpha val="0"/>
                  </a:srgbClr>
                </a:gs>
                <a:gs pos="77000">
                  <a:srgbClr val="7030A0">
                    <a:alpha val="69000"/>
                  </a:srgbClr>
                </a:gs>
                <a:gs pos="22000">
                  <a:schemeClr val="accent1">
                    <a:lumMod val="60000"/>
                    <a:lumOff val="40000"/>
                    <a:alpha val="5900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53" name="Triângulo isósceles 152"/>
            <p:cNvSpPr/>
            <p:nvPr/>
          </p:nvSpPr>
          <p:spPr bwMode="auto">
            <a:xfrm rot="12746142">
              <a:off x="8539034" y="2954058"/>
              <a:ext cx="297044" cy="648005"/>
            </a:xfrm>
            <a:prstGeom prst="triangle">
              <a:avLst/>
            </a:prstGeom>
            <a:gradFill>
              <a:gsLst>
                <a:gs pos="96000">
                  <a:srgbClr val="7030A0">
                    <a:alpha val="0"/>
                  </a:srgbClr>
                </a:gs>
                <a:gs pos="77000">
                  <a:srgbClr val="7030A0">
                    <a:alpha val="69000"/>
                  </a:srgbClr>
                </a:gs>
                <a:gs pos="22000">
                  <a:schemeClr val="accent1">
                    <a:lumMod val="60000"/>
                    <a:lumOff val="40000"/>
                    <a:alpha val="5900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63" name="Conector de seta reta 162"/>
          <p:cNvCxnSpPr>
            <a:endCxn id="132" idx="1"/>
          </p:cNvCxnSpPr>
          <p:nvPr/>
        </p:nvCxnSpPr>
        <p:spPr bwMode="auto">
          <a:xfrm>
            <a:off x="2051720" y="4149080"/>
            <a:ext cx="384749" cy="3127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7" name="Conector de seta reta 166"/>
          <p:cNvCxnSpPr/>
          <p:nvPr/>
        </p:nvCxnSpPr>
        <p:spPr bwMode="auto">
          <a:xfrm>
            <a:off x="3491880" y="4941168"/>
            <a:ext cx="36004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8" name="Conector de seta reta 167"/>
          <p:cNvCxnSpPr/>
          <p:nvPr/>
        </p:nvCxnSpPr>
        <p:spPr bwMode="auto">
          <a:xfrm>
            <a:off x="5292080" y="4941168"/>
            <a:ext cx="648072" cy="84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9" name="Conector de seta reta 168"/>
          <p:cNvCxnSpPr/>
          <p:nvPr/>
        </p:nvCxnSpPr>
        <p:spPr bwMode="auto">
          <a:xfrm>
            <a:off x="7380312" y="5373216"/>
            <a:ext cx="432048" cy="1440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90" name="Conector de seta reta 189"/>
          <p:cNvCxnSpPr/>
          <p:nvPr/>
        </p:nvCxnSpPr>
        <p:spPr bwMode="auto">
          <a:xfrm flipV="1">
            <a:off x="7415704" y="3861048"/>
            <a:ext cx="324648" cy="29597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5" name="CaixaDeTexto 94"/>
          <p:cNvSpPr txBox="1"/>
          <p:nvPr/>
        </p:nvSpPr>
        <p:spPr>
          <a:xfrm>
            <a:off x="395536" y="422108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Nuvem interestelar 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5" name="CaixaDeTexto 124"/>
          <p:cNvSpPr txBox="1"/>
          <p:nvPr/>
        </p:nvSpPr>
        <p:spPr>
          <a:xfrm>
            <a:off x="1907704" y="587727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Estrela de grande massa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1" name="CaixaDeTexto 130"/>
          <p:cNvSpPr txBox="1"/>
          <p:nvPr/>
        </p:nvSpPr>
        <p:spPr>
          <a:xfrm>
            <a:off x="3851920" y="58772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Supergigante vermelha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3" name="CaixaDeTexto 132"/>
          <p:cNvSpPr txBox="1"/>
          <p:nvPr/>
        </p:nvSpPr>
        <p:spPr>
          <a:xfrm>
            <a:off x="5724128" y="5868561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Remanescente de supernova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4" name="CaixaDeTexto 133"/>
          <p:cNvSpPr txBox="1"/>
          <p:nvPr/>
        </p:nvSpPr>
        <p:spPr>
          <a:xfrm>
            <a:off x="7524328" y="640281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Buraco negro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5" name="CaixaDeTexto 134"/>
          <p:cNvSpPr txBox="1"/>
          <p:nvPr/>
        </p:nvSpPr>
        <p:spPr>
          <a:xfrm>
            <a:off x="7452320" y="429309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Estrela de nêutrons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3491880" y="314096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Century Gothic" pitchFamily="34" charset="0"/>
              </a:rPr>
              <a:t>Imagens fora de escala</a:t>
            </a:r>
            <a:endParaRPr lang="pt-BR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pSp>
        <p:nvGrpSpPr>
          <p:cNvPr id="14" name="Grupo 21"/>
          <p:cNvGrpSpPr>
            <a:grpSpLocks noChangeAspect="1"/>
          </p:cNvGrpSpPr>
          <p:nvPr/>
        </p:nvGrpSpPr>
        <p:grpSpPr>
          <a:xfrm>
            <a:off x="2794221" y="1450215"/>
            <a:ext cx="466570" cy="466617"/>
            <a:chOff x="3319645" y="1405912"/>
            <a:chExt cx="864001" cy="864098"/>
          </a:xfrm>
          <a:gradFill>
            <a:gsLst>
              <a:gs pos="100000">
                <a:schemeClr val="tx1">
                  <a:alpha val="51000"/>
                </a:schemeClr>
              </a:gs>
              <a:gs pos="100000">
                <a:schemeClr val="tx1"/>
              </a:gs>
              <a:gs pos="30000">
                <a:srgbClr val="FF0000">
                  <a:alpha val="57000"/>
                </a:srgbClr>
              </a:gs>
            </a:gsLst>
            <a:path path="shape">
              <a:fillToRect l="50000" t="50000" r="50000" b="50000"/>
            </a:path>
          </a:gradFill>
        </p:grpSpPr>
        <p:sp>
          <p:nvSpPr>
            <p:cNvPr id="201" name="Elipse 200"/>
            <p:cNvSpPr>
              <a:spLocks noChangeAspect="1"/>
            </p:cNvSpPr>
            <p:nvPr/>
          </p:nvSpPr>
          <p:spPr bwMode="auto">
            <a:xfrm>
              <a:off x="3563903" y="1700817"/>
              <a:ext cx="288000" cy="288001"/>
            </a:xfrm>
            <a:prstGeom prst="ellipse">
              <a:avLst/>
            </a:prstGeom>
            <a:gradFill>
              <a:gsLst>
                <a:gs pos="67000">
                  <a:schemeClr val="bg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02" name="Elipse 201"/>
            <p:cNvSpPr>
              <a:spLocks noChangeAspect="1"/>
            </p:cNvSpPr>
            <p:nvPr/>
          </p:nvSpPr>
          <p:spPr bwMode="auto">
            <a:xfrm>
              <a:off x="3319645" y="1405912"/>
              <a:ext cx="864001" cy="864098"/>
            </a:xfrm>
            <a:prstGeom prst="ellipse">
              <a:avLst/>
            </a:prstGeom>
            <a:gradFill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33000">
                  <a:srgbClr val="FFC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203" name="Conector de seta reta 202"/>
          <p:cNvCxnSpPr/>
          <p:nvPr/>
        </p:nvCxnSpPr>
        <p:spPr bwMode="auto">
          <a:xfrm flipV="1">
            <a:off x="2051720" y="1916832"/>
            <a:ext cx="432048" cy="2160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04" name="CaixaDeTexto 203"/>
          <p:cNvSpPr txBox="1"/>
          <p:nvPr/>
        </p:nvSpPr>
        <p:spPr>
          <a:xfrm>
            <a:off x="2252679" y="22768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Estrela de pouca massa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15" name="Grupo 13"/>
          <p:cNvGrpSpPr>
            <a:grpSpLocks noChangeAspect="1"/>
          </p:cNvGrpSpPr>
          <p:nvPr/>
        </p:nvGrpSpPr>
        <p:grpSpPr>
          <a:xfrm>
            <a:off x="4067944" y="980728"/>
            <a:ext cx="1388583" cy="1388741"/>
            <a:chOff x="3010560" y="1160768"/>
            <a:chExt cx="1800001" cy="1800200"/>
          </a:xfrm>
        </p:grpSpPr>
        <p:sp>
          <p:nvSpPr>
            <p:cNvPr id="206" name="Elipse 205"/>
            <p:cNvSpPr/>
            <p:nvPr/>
          </p:nvSpPr>
          <p:spPr bwMode="auto">
            <a:xfrm>
              <a:off x="3563888" y="1700808"/>
              <a:ext cx="720000" cy="720000"/>
            </a:xfrm>
            <a:prstGeom prst="ellipse">
              <a:avLst/>
            </a:prstGeom>
            <a:gradFill>
              <a:gsLst>
                <a:gs pos="100000">
                  <a:schemeClr val="tx1"/>
                </a:gs>
                <a:gs pos="7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07" name="Elipse 206"/>
            <p:cNvSpPr/>
            <p:nvPr/>
          </p:nvSpPr>
          <p:spPr bwMode="auto">
            <a:xfrm>
              <a:off x="3154656" y="1337186"/>
              <a:ext cx="1528957" cy="1470147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3900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08" name="Elipse 207"/>
            <p:cNvSpPr/>
            <p:nvPr/>
          </p:nvSpPr>
          <p:spPr bwMode="auto">
            <a:xfrm>
              <a:off x="3010560" y="1160768"/>
              <a:ext cx="1800001" cy="1800200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" name="Grupo 127"/>
          <p:cNvGrpSpPr>
            <a:grpSpLocks noChangeAspect="1"/>
          </p:cNvGrpSpPr>
          <p:nvPr/>
        </p:nvGrpSpPr>
        <p:grpSpPr>
          <a:xfrm>
            <a:off x="8192942" y="1323486"/>
            <a:ext cx="609825" cy="665354"/>
            <a:chOff x="7884476" y="764704"/>
            <a:chExt cx="791980" cy="864096"/>
          </a:xfrm>
        </p:grpSpPr>
        <p:sp>
          <p:nvSpPr>
            <p:cNvPr id="210" name="Elipse 209"/>
            <p:cNvSpPr>
              <a:spLocks noChangeAspect="1"/>
            </p:cNvSpPr>
            <p:nvPr/>
          </p:nvSpPr>
          <p:spPr bwMode="auto">
            <a:xfrm>
              <a:off x="7884476" y="764704"/>
              <a:ext cx="791980" cy="86409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11" name="Elipse 210"/>
            <p:cNvSpPr>
              <a:spLocks noChangeAspect="1"/>
            </p:cNvSpPr>
            <p:nvPr/>
          </p:nvSpPr>
          <p:spPr bwMode="auto">
            <a:xfrm>
              <a:off x="8196086" y="1124755"/>
              <a:ext cx="192338" cy="192340"/>
            </a:xfrm>
            <a:prstGeom prst="ellipse">
              <a:avLst/>
            </a:prstGeom>
            <a:gradFill>
              <a:gsLst>
                <a:gs pos="69000">
                  <a:srgbClr val="7030A0">
                    <a:alpha val="0"/>
                  </a:srgbClr>
                </a:gs>
                <a:gs pos="16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upo 211"/>
          <p:cNvGrpSpPr/>
          <p:nvPr/>
        </p:nvGrpSpPr>
        <p:grpSpPr>
          <a:xfrm>
            <a:off x="6302425" y="1343424"/>
            <a:ext cx="882294" cy="717424"/>
            <a:chOff x="5926240" y="1912127"/>
            <a:chExt cx="882294" cy="717424"/>
          </a:xfrm>
        </p:grpSpPr>
        <p:sp>
          <p:nvSpPr>
            <p:cNvPr id="213" name="Elipse 212"/>
            <p:cNvSpPr>
              <a:spLocks noChangeAspect="1"/>
            </p:cNvSpPr>
            <p:nvPr/>
          </p:nvSpPr>
          <p:spPr bwMode="auto">
            <a:xfrm rot="15834379">
              <a:off x="6008675" y="1829692"/>
              <a:ext cx="717424" cy="882294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80000">
                  <a:schemeClr val="tx1">
                    <a:alpha val="0"/>
                  </a:schemeClr>
                </a:gs>
                <a:gs pos="83000">
                  <a:srgbClr val="00FF00">
                    <a:alpha val="61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14" name="Elipse 213"/>
            <p:cNvSpPr>
              <a:spLocks noChangeAspect="1"/>
            </p:cNvSpPr>
            <p:nvPr/>
          </p:nvSpPr>
          <p:spPr bwMode="auto">
            <a:xfrm rot="15834379">
              <a:off x="6036470" y="1890402"/>
              <a:ext cx="630354" cy="760371"/>
            </a:xfrm>
            <a:prstGeom prst="ellipse">
              <a:avLst/>
            </a:prstGeom>
            <a:gradFill>
              <a:gsLst>
                <a:gs pos="68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0">
                  <a:srgbClr val="00FF00">
                    <a:alpha val="0"/>
                  </a:srgbClr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8" name="Grupo 214"/>
          <p:cNvGrpSpPr/>
          <p:nvPr/>
        </p:nvGrpSpPr>
        <p:grpSpPr>
          <a:xfrm>
            <a:off x="6571269" y="1556792"/>
            <a:ext cx="253410" cy="254816"/>
            <a:chOff x="6334814" y="3212976"/>
            <a:chExt cx="253410" cy="254816"/>
          </a:xfrm>
        </p:grpSpPr>
        <p:sp>
          <p:nvSpPr>
            <p:cNvPr id="216" name="Elipse 215"/>
            <p:cNvSpPr>
              <a:spLocks noChangeAspect="1"/>
            </p:cNvSpPr>
            <p:nvPr/>
          </p:nvSpPr>
          <p:spPr bwMode="auto">
            <a:xfrm>
              <a:off x="6334814" y="3212976"/>
              <a:ext cx="253410" cy="25481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0">
                  <a:srgbClr val="7030A0"/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17" name="Elipse 216"/>
            <p:cNvSpPr>
              <a:spLocks noChangeAspect="1"/>
            </p:cNvSpPr>
            <p:nvPr/>
          </p:nvSpPr>
          <p:spPr bwMode="auto">
            <a:xfrm>
              <a:off x="6390158" y="3284984"/>
              <a:ext cx="126058" cy="126743"/>
            </a:xfrm>
            <a:prstGeom prst="ellipse">
              <a:avLst/>
            </a:prstGeom>
            <a:gradFill>
              <a:gsLst>
                <a:gs pos="69000">
                  <a:srgbClr val="7030A0">
                    <a:alpha val="0"/>
                  </a:srgbClr>
                </a:gs>
                <a:gs pos="16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218" name="Conector de seta reta 217"/>
          <p:cNvCxnSpPr/>
          <p:nvPr/>
        </p:nvCxnSpPr>
        <p:spPr bwMode="auto">
          <a:xfrm flipV="1">
            <a:off x="3656327" y="1692384"/>
            <a:ext cx="699649" cy="84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19" name="Conector de seta reta 218"/>
          <p:cNvCxnSpPr/>
          <p:nvPr/>
        </p:nvCxnSpPr>
        <p:spPr bwMode="auto">
          <a:xfrm flipV="1">
            <a:off x="5312511" y="1692384"/>
            <a:ext cx="720080" cy="84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20" name="Conector de seta reta 219"/>
          <p:cNvCxnSpPr/>
          <p:nvPr/>
        </p:nvCxnSpPr>
        <p:spPr bwMode="auto">
          <a:xfrm flipV="1">
            <a:off x="7544759" y="1692384"/>
            <a:ext cx="720080" cy="84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1" name="CaixaDeTexto 220"/>
          <p:cNvSpPr txBox="1"/>
          <p:nvPr/>
        </p:nvSpPr>
        <p:spPr>
          <a:xfrm>
            <a:off x="4016367" y="2340169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Gigante vermelha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2" name="CaixaDeTexto 221"/>
          <p:cNvSpPr txBox="1"/>
          <p:nvPr/>
        </p:nvSpPr>
        <p:spPr>
          <a:xfrm>
            <a:off x="5888575" y="2340169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Nebulosa planetária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3" name="CaixaDeTexto 222"/>
          <p:cNvSpPr txBox="1"/>
          <p:nvPr/>
        </p:nvSpPr>
        <p:spPr>
          <a:xfrm>
            <a:off x="7688775" y="237036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Anã branca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8" name="CaixaDeTexto 127"/>
          <p:cNvSpPr txBox="1"/>
          <p:nvPr/>
        </p:nvSpPr>
        <p:spPr>
          <a:xfrm>
            <a:off x="5652120" y="638132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Supernova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97" name="Título 1"/>
          <p:cNvSpPr txBox="1">
            <a:spLocks/>
          </p:cNvSpPr>
          <p:nvPr/>
        </p:nvSpPr>
        <p:spPr>
          <a:xfrm>
            <a:off x="611560" y="116632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Sequência evolucionária</a:t>
            </a:r>
            <a:r>
              <a:rPr kumimoji="0" lang="pt-BR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m</a:t>
            </a:r>
            <a:r>
              <a:rPr lang="pt-BR" sz="32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ais geral</a:t>
            </a:r>
            <a:endParaRPr kumimoji="0" lang="pt-BR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05" name="Semicírculos 104"/>
          <p:cNvSpPr/>
          <p:nvPr/>
        </p:nvSpPr>
        <p:spPr bwMode="auto">
          <a:xfrm rot="14440115">
            <a:off x="184426" y="2111183"/>
            <a:ext cx="2561764" cy="1922122"/>
          </a:xfrm>
          <a:prstGeom prst="blockArc">
            <a:avLst>
              <a:gd name="adj1" fmla="val 6265777"/>
              <a:gd name="adj2" fmla="val 1800981"/>
              <a:gd name="adj3" fmla="val 17965"/>
            </a:avLst>
          </a:prstGeom>
          <a:solidFill>
            <a:schemeClr val="tx1">
              <a:alpha val="64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6" name="Subtítulo 3"/>
          <p:cNvSpPr txBox="1">
            <a:spLocks noChangeAspect="1"/>
          </p:cNvSpPr>
          <p:nvPr/>
        </p:nvSpPr>
        <p:spPr bwMode="auto">
          <a:xfrm rot="18868742">
            <a:off x="1753732" y="152321"/>
            <a:ext cx="9740993" cy="9508671"/>
          </a:xfrm>
          <a:prstGeom prst="rect">
            <a:avLst/>
          </a:prstGeom>
          <a:gradFill flip="none" rotWithShape="1">
            <a:gsLst>
              <a:gs pos="12000">
                <a:schemeClr val="bg1">
                  <a:alpha val="89000"/>
                </a:schemeClr>
              </a:gs>
              <a:gs pos="70000">
                <a:srgbClr val="7030A0">
                  <a:alpha val="50000"/>
                </a:srgbClr>
              </a:gs>
              <a:gs pos="95000">
                <a:schemeClr val="tx1">
                  <a:alpha val="13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4800" kern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8800" kern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4800" kern="0" dirty="0">
              <a:ln w="34925">
                <a:gradFill flip="none" rotWithShape="1">
                  <a:gsLst>
                    <a:gs pos="0">
                      <a:srgbClr val="F67526"/>
                    </a:gs>
                    <a:gs pos="50000">
                      <a:srgbClr val="F67526">
                        <a:alpha val="4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0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6" presetClass="emph" presetSubtype="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7" dur="10000" fill="hold"/>
                                        <p:tgtEl>
                                          <p:spTgt spid="4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10000" fill="hold"/>
                                        <p:tgtEl>
                                          <p:spTgt spid="5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10000" fill="hold"/>
                                        <p:tgtEl>
                                          <p:spTgt spid="5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0000" fill="hold"/>
                                        <p:tgtEl>
                                          <p:spTgt spid="5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10000" fill="hold"/>
                                        <p:tgtEl>
                                          <p:spTgt spid="5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10000" fill="hold"/>
                                        <p:tgtEl>
                                          <p:spTgt spid="5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10000" fill="hold"/>
                                        <p:tgtEl>
                                          <p:spTgt spid="5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10000" fill="hold"/>
                                        <p:tgtEl>
                                          <p:spTgt spid="5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10000" fill="hold"/>
                                        <p:tgtEl>
                                          <p:spTgt spid="5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" dur="10000" fill="hold"/>
                                        <p:tgtEl>
                                          <p:spTgt spid="3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10000" fill="hold"/>
                                        <p:tgtEl>
                                          <p:spTgt spid="4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10000" fill="hold"/>
                                        <p:tgtEl>
                                          <p:spTgt spid="4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10000" fill="hold"/>
                                        <p:tgtEl>
                                          <p:spTgt spid="3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3" dur="10000" fill="hold"/>
                                        <p:tgtEl>
                                          <p:spTgt spid="3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4" grpId="1" animBg="1"/>
      <p:bldP spid="37" grpId="0" animBg="1"/>
      <p:bldP spid="37" grpId="1" animBg="1"/>
      <p:bldP spid="43" grpId="0" animBg="1"/>
      <p:bldP spid="43" grpId="1" animBg="1"/>
      <p:bldP spid="44" grpId="0" animBg="1"/>
      <p:bldP spid="44" grpId="1" animBg="1"/>
      <p:bldP spid="39" grpId="0" animBg="1"/>
      <p:bldP spid="39" grpId="1" animBg="1"/>
      <p:bldP spid="54" grpId="0" animBg="1"/>
      <p:bldP spid="5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42" grpId="0" animBg="1"/>
      <p:bldP spid="42" grpId="1" animBg="1"/>
      <p:bldP spid="58" grpId="0" animBg="1"/>
      <p:bldP spid="58" grpId="1" animBg="1"/>
      <p:bldP spid="132" grpId="0" animBg="1"/>
      <p:bldP spid="95" grpId="0"/>
      <p:bldP spid="125" grpId="0"/>
      <p:bldP spid="133" grpId="0"/>
      <p:bldP spid="134" grpId="0"/>
      <p:bldP spid="135" grpId="0"/>
      <p:bldP spid="136" grpId="0"/>
      <p:bldP spid="204" grpId="0"/>
      <p:bldP spid="221" grpId="0"/>
      <p:bldP spid="223" grpId="0"/>
      <p:bldP spid="128" grpId="0"/>
      <p:bldP spid="236" grpId="0" build="allAtOnce" animBg="1"/>
      <p:bldP spid="236" grpId="1" animBg="1"/>
      <p:bldP spid="236" grpId="2" animBg="1"/>
      <p:bldP spid="236" grpId="3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23528" y="2492896"/>
            <a:ext cx="8358187" cy="144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Como as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estrelas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se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distribuem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no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Universo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?</a:t>
            </a:r>
            <a:endParaRPr lang="en-US" sz="4400" b="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23528" y="1196752"/>
            <a:ext cx="8358187" cy="415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defTabSz="762000">
              <a:defRPr/>
            </a:pP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Todas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as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estrelas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que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vemos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no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céu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à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noite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são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apenas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as </a:t>
            </a:r>
            <a:r>
              <a:rPr lang="en-US" sz="4400" b="0" u="sng" dirty="0" err="1" smtClean="0">
                <a:solidFill>
                  <a:srgbClr val="00B0F0"/>
                </a:solidFill>
                <a:latin typeface="Century Gothic" pitchFamily="34" charset="0"/>
              </a:rPr>
              <a:t>mais</a:t>
            </a:r>
            <a:r>
              <a:rPr lang="en-US" sz="4400" b="0" u="sng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u="sng" dirty="0" err="1" smtClean="0">
                <a:solidFill>
                  <a:srgbClr val="00B0F0"/>
                </a:solidFill>
                <a:latin typeface="Century Gothic" pitchFamily="34" charset="0"/>
              </a:rPr>
              <a:t>próximas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num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conjunto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muito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maior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que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contém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cerca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de 100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bilhões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de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estrelas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: a Via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Láctea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:</a:t>
            </a:r>
            <a:endParaRPr lang="en-US" sz="4400" b="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548680"/>
            <a:ext cx="6643687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have esquerda 11"/>
          <p:cNvSpPr>
            <a:spLocks/>
          </p:cNvSpPr>
          <p:nvPr/>
        </p:nvSpPr>
        <p:spPr bwMode="auto">
          <a:xfrm>
            <a:off x="2357438" y="836712"/>
            <a:ext cx="571500" cy="5643563"/>
          </a:xfrm>
          <a:prstGeom prst="leftBrace">
            <a:avLst>
              <a:gd name="adj1" fmla="val 65650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438150" y="3068960"/>
            <a:ext cx="206216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mil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7" name="Conector de seta reta 6"/>
          <p:cNvCxnSpPr/>
          <p:nvPr/>
        </p:nvCxnSpPr>
        <p:spPr bwMode="auto">
          <a:xfrm flipV="1">
            <a:off x="5796136" y="1700808"/>
            <a:ext cx="144016" cy="43204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ndre silva\Meus documentos\CONCURSO_CDCC\apresentações\Imagens\Estrut Galáxia\VL oblíqua.jpg"/>
          <p:cNvPicPr>
            <a:picLocks noChangeAspect="1" noChangeArrowheads="1"/>
          </p:cNvPicPr>
          <p:nvPr/>
        </p:nvPicPr>
        <p:blipFill>
          <a:blip r:embed="rId2" cstate="print"/>
          <a:srcRect b="5405"/>
          <a:stretch>
            <a:fillRect/>
          </a:stretch>
        </p:blipFill>
        <p:spPr bwMode="auto">
          <a:xfrm>
            <a:off x="0" y="714375"/>
            <a:ext cx="9144000" cy="610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Láctea: vista oblíqua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715000"/>
            <a:ext cx="900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endParaRPr lang="pt-BR" sz="4000" b="0" kern="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4341" name="Elipse 7"/>
          <p:cNvSpPr>
            <a:spLocks noChangeArrowheads="1"/>
          </p:cNvSpPr>
          <p:nvPr/>
        </p:nvSpPr>
        <p:spPr bwMode="auto">
          <a:xfrm>
            <a:off x="142875" y="928688"/>
            <a:ext cx="785813" cy="785812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0338"/>
            <a:ext cx="9144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 Mark </a:t>
            </a:r>
            <a:r>
              <a:rPr lang="pt-BR" sz="1000" dirty="0" err="1">
                <a:solidFill>
                  <a:srgbClr val="00B0F0"/>
                </a:solidFill>
                <a:latin typeface="Century Gothic" pitchFamily="34" charset="0"/>
              </a:rPr>
              <a:t>Garlick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, disponível em http://www.visualphotos.com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3125087"/>
            <a:ext cx="7162800" cy="628463"/>
          </a:xfrm>
        </p:spPr>
        <p:txBody>
          <a:bodyPr lIns="92160" tIns="46080" rIns="92160" bIns="46080">
            <a:spAutoFit/>
          </a:bodyPr>
          <a:lstStyle/>
          <a:p>
            <a:pPr>
              <a:lnSpc>
                <a:spcPct val="72000"/>
              </a:lnSpc>
            </a:pPr>
            <a:r>
              <a:rPr lang="pt-BR" sz="4800" b="0" dirty="0" smtClean="0">
                <a:solidFill>
                  <a:srgbClr val="00B0F0"/>
                </a:solidFill>
                <a:latin typeface="Century Gothic" pitchFamily="34" charset="0"/>
              </a:rPr>
              <a:t>Observando o céu...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ndre silva\Meus documentos\CONCURSO_CDCC\apresentações\Imagens\Estrut Galáxia\NGC4565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695325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ítulo 3"/>
          <p:cNvSpPr>
            <a:spLocks noGrp="1"/>
          </p:cNvSpPr>
          <p:nvPr>
            <p:ph type="title"/>
          </p:nvPr>
        </p:nvSpPr>
        <p:spPr>
          <a:xfrm>
            <a:off x="0" y="197768"/>
            <a:ext cx="91440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Como seria a Via Láctea </a:t>
            </a:r>
            <a:b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 Bruce Hugo e Leslie </a:t>
            </a:r>
            <a:r>
              <a:rPr lang="pt-BR" sz="1000" dirty="0" err="1">
                <a:solidFill>
                  <a:srgbClr val="00B0F0"/>
                </a:solidFill>
                <a:latin typeface="Century Gothic" pitchFamily="34" charset="0"/>
              </a:rPr>
              <a:t>Gaul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/Adam </a:t>
            </a:r>
            <a:r>
              <a:rPr lang="pt-BR" sz="1000" dirty="0" err="1">
                <a:solidFill>
                  <a:srgbClr val="00B0F0"/>
                </a:solidFill>
                <a:latin typeface="Century Gothic" pitchFamily="34" charset="0"/>
              </a:rPr>
              <a:t>Block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/NOAO/AURA/NSF</a:t>
            </a:r>
          </a:p>
        </p:txBody>
      </p:sp>
      <p:sp>
        <p:nvSpPr>
          <p:cNvPr id="5" name="Seta para a esquerda 4">
            <a:hlinkClick r:id="rId3" action="ppaction://hlinksldjump"/>
          </p:cNvPr>
          <p:cNvSpPr/>
          <p:nvPr/>
        </p:nvSpPr>
        <p:spPr bwMode="auto">
          <a:xfrm>
            <a:off x="8820472" y="6597352"/>
            <a:ext cx="288032" cy="216024"/>
          </a:xfrm>
          <a:prstGeom prst="leftArrow">
            <a:avLst/>
          </a:prstGeom>
          <a:solidFill>
            <a:srgbClr val="00B0F0">
              <a:alpha val="48000"/>
            </a:srgbClr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23528" y="692696"/>
            <a:ext cx="8358187" cy="550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defTabSz="762000">
              <a:defRPr/>
            </a:pP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A Via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Láctea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,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por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sua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vez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, se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insere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em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ambientes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cada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vez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maiores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:</a:t>
            </a:r>
          </a:p>
          <a:p>
            <a:pPr algn="just" defTabSz="762000">
              <a:defRPr/>
            </a:pPr>
            <a:endParaRPr lang="en-US" sz="40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o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grupo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local de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galáxias</a:t>
            </a: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o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superaglomerado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local de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galáxias</a:t>
            </a: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a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estrutura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em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grande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escala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do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Universo</a:t>
            </a: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51520" y="3068960"/>
            <a:ext cx="8358187" cy="144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Voltando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aos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</a:p>
          <a:p>
            <a:pPr defTabSz="762000">
              <a:defRPr/>
            </a:pP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aglomerados</a:t>
            </a:r>
            <a:r>
              <a:rPr lang="en-US" sz="4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estelares</a:t>
            </a:r>
            <a:endParaRPr lang="en-US" sz="4400" b="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23528" y="692696"/>
            <a:ext cx="8358187" cy="538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defTabSz="762000">
              <a:defRPr/>
            </a:pP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Há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dois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tipos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de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aglomerados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estelares</a:t>
            </a:r>
            <a:endParaRPr lang="en-US" sz="40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defRPr/>
            </a:pPr>
            <a:endParaRPr lang="en-US" sz="40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aglomerados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abertos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(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ou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galácticos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)</a:t>
            </a:r>
          </a:p>
          <a:p>
            <a:pPr lvl="1" algn="just" defTabSz="762000">
              <a:buFont typeface="Arial" pitchFamily="34" charset="0"/>
              <a:buChar char="•"/>
              <a:defRPr/>
            </a:pP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Exemplos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: 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  <a:hlinkClick r:id="rId2" action="ppaction://hlinksldjump"/>
              </a:rPr>
              <a:t>Pleiades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, 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  <a:hlinkClick r:id="rId3" action="ppaction://hlinksldjump"/>
              </a:rPr>
              <a:t>Hyades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, 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  <a:hlinkClick r:id="rId4" action="ppaction://hlinksldjump"/>
              </a:rPr>
              <a:t>caixinha de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  <a:hlinkClick r:id="rId4" action="ppaction://hlinksldjump"/>
              </a:rPr>
              <a:t>joias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  <a:hlinkClick r:id="rId4" action="ppaction://hlinksldjump"/>
              </a:rPr>
              <a:t>.</a:t>
            </a: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aglomerados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globulares</a:t>
            </a: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lvl="1" algn="just" defTabSz="762000">
              <a:buFont typeface="Arial" pitchFamily="34" charset="0"/>
              <a:buChar char="•"/>
              <a:defRPr/>
            </a:pP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Exemplos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: 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  <a:hlinkClick r:id="rId5" action="ppaction://hlinksldjump"/>
              </a:rPr>
              <a:t>Omega Centauri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, 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  <a:hlinkClick r:id="rId6" action="ppaction://hlinksldjump"/>
              </a:rPr>
              <a:t>47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  <a:hlinkClick r:id="rId6" action="ppaction://hlinksldjump"/>
              </a:rPr>
              <a:t>Tucanae</a:t>
            </a: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51520" y="2708920"/>
            <a:ext cx="8358187" cy="77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4400" b="0" dirty="0" err="1" smtClean="0">
                <a:solidFill>
                  <a:srgbClr val="00B0F0"/>
                </a:solidFill>
                <a:latin typeface="Century Gothic" pitchFamily="34" charset="0"/>
              </a:rPr>
              <a:t>Características</a:t>
            </a:r>
            <a:endParaRPr lang="en-US" sz="4400" b="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51520" y="620684"/>
            <a:ext cx="5544616" cy="2664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2400" b="0" dirty="0" err="1" smtClean="0">
                <a:solidFill>
                  <a:schemeClr val="bg1"/>
                </a:solidFill>
                <a:latin typeface="Century Gothic" pitchFamily="34" charset="0"/>
              </a:rPr>
              <a:t>Aglomerados</a:t>
            </a:r>
            <a:r>
              <a:rPr lang="en-US" sz="2400" b="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2400" b="0" dirty="0" err="1" smtClean="0">
                <a:solidFill>
                  <a:schemeClr val="bg1"/>
                </a:solidFill>
                <a:latin typeface="Century Gothic" pitchFamily="34" charset="0"/>
              </a:rPr>
              <a:t>abertos</a:t>
            </a:r>
            <a:endParaRPr lang="en-US" sz="2400" b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 defTabSz="762000">
              <a:buFont typeface="Arial" pitchFamily="34" charset="0"/>
              <a:buChar char="•"/>
              <a:defRPr/>
            </a:pPr>
            <a:r>
              <a:rPr lang="en-US" sz="2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são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menos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densos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e com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menos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estrelas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(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da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ordem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de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centenas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)</a:t>
            </a:r>
          </a:p>
          <a:p>
            <a:pPr algn="l" defTabSz="762000"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são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mais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numerosos</a:t>
            </a:r>
            <a:endParaRPr lang="en-US" sz="20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l" defTabSz="762000"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são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mais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jovens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que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os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globulares</a:t>
            </a:r>
            <a:endParaRPr lang="en-US" sz="20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l" defTabSz="762000"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se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concentram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próximos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ao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plano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00B0F0"/>
                </a:solidFill>
                <a:latin typeface="Century Gothic" pitchFamily="34" charset="0"/>
              </a:rPr>
              <a:t>da</a:t>
            </a:r>
            <a:r>
              <a:rPr lang="en-US" sz="2000" b="0" dirty="0" smtClean="0">
                <a:solidFill>
                  <a:srgbClr val="00B0F0"/>
                </a:solidFill>
                <a:latin typeface="Century Gothic" pitchFamily="34" charset="0"/>
              </a:rPr>
              <a:t> V-L</a:t>
            </a:r>
            <a:r>
              <a:rPr lang="en-US" sz="2000" b="0" dirty="0" smtClean="0">
                <a:solidFill>
                  <a:srgbClr val="FFDB69"/>
                </a:solidFill>
                <a:latin typeface="Century Gothic" pitchFamily="34" charset="0"/>
              </a:rPr>
              <a:t>.</a:t>
            </a:r>
            <a:endParaRPr lang="en-US" sz="2000" b="0" dirty="0">
              <a:solidFill>
                <a:srgbClr val="FFDB69"/>
              </a:solidFill>
              <a:latin typeface="Century Gothic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3429000"/>
            <a:ext cx="5544616" cy="26640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2400" b="0" dirty="0" err="1" smtClean="0">
                <a:solidFill>
                  <a:schemeClr val="bg1"/>
                </a:solidFill>
                <a:latin typeface="Century Gothic" pitchFamily="34" charset="0"/>
              </a:rPr>
              <a:t>Aglomerados</a:t>
            </a:r>
            <a:r>
              <a:rPr lang="en-US" sz="2400" b="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2400" b="0" dirty="0" err="1" smtClean="0">
                <a:solidFill>
                  <a:schemeClr val="bg1"/>
                </a:solidFill>
                <a:latin typeface="Century Gothic" pitchFamily="34" charset="0"/>
              </a:rPr>
              <a:t>globulares</a:t>
            </a:r>
            <a:endParaRPr lang="en-US" sz="2400" b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 defTabSz="762000">
              <a:buFont typeface="Arial" pitchFamily="34" charset="0"/>
              <a:buChar char="•"/>
              <a:defRPr/>
            </a:pPr>
            <a:r>
              <a:rPr lang="en-US" sz="24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são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densos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e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contém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em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média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100 mil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estrelas</a:t>
            </a:r>
            <a:endParaRPr lang="en-US" sz="2000" b="0" dirty="0" smtClean="0">
              <a:solidFill>
                <a:srgbClr val="FFE38B"/>
              </a:solidFill>
              <a:latin typeface="Century Gothic" pitchFamily="34" charset="0"/>
            </a:endParaRPr>
          </a:p>
          <a:p>
            <a:pPr algn="l" defTabSz="762000"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são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poucos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(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cerca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de 200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na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V-L)</a:t>
            </a:r>
          </a:p>
          <a:p>
            <a:pPr algn="l" defTabSz="762000"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são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mais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velhos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que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os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abertos</a:t>
            </a:r>
            <a:endParaRPr lang="en-US" sz="2000" b="0" dirty="0" smtClean="0">
              <a:solidFill>
                <a:srgbClr val="FFE38B"/>
              </a:solidFill>
              <a:latin typeface="Century Gothic" pitchFamily="34" charset="0"/>
            </a:endParaRPr>
          </a:p>
          <a:p>
            <a:pPr algn="l" defTabSz="762000"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se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distribuem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de forma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esférica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ao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redor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do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centro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</a:t>
            </a:r>
            <a:r>
              <a:rPr lang="en-US" sz="2000" b="0" dirty="0" err="1" smtClean="0">
                <a:solidFill>
                  <a:srgbClr val="FFE38B"/>
                </a:solidFill>
                <a:latin typeface="Century Gothic" pitchFamily="34" charset="0"/>
              </a:rPr>
              <a:t>da</a:t>
            </a:r>
            <a:r>
              <a:rPr lang="en-US" sz="2000" b="0" dirty="0" smtClean="0">
                <a:solidFill>
                  <a:srgbClr val="FFE38B"/>
                </a:solidFill>
                <a:latin typeface="Century Gothic" pitchFamily="34" charset="0"/>
              </a:rPr>
              <a:t> V-L.</a:t>
            </a:r>
            <a:endParaRPr lang="en-US" sz="2000" b="0" dirty="0">
              <a:solidFill>
                <a:srgbClr val="FFE38B"/>
              </a:solidFill>
              <a:latin typeface="Century Gothic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-472" t="16241" r="472" b="11464"/>
          <a:stretch>
            <a:fillRect/>
          </a:stretch>
        </p:blipFill>
        <p:spPr bwMode="auto">
          <a:xfrm rot="16200000">
            <a:off x="6036801" y="3332352"/>
            <a:ext cx="2669786" cy="2863083"/>
          </a:xfrm>
          <a:prstGeom prst="rect">
            <a:avLst/>
          </a:prstGeom>
          <a:noFill/>
          <a:ln w="9525">
            <a:solidFill>
              <a:srgbClr val="FFDB69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 l="8989" r="13247"/>
          <a:stretch>
            <a:fillRect/>
          </a:stretch>
        </p:blipFill>
        <p:spPr bwMode="auto">
          <a:xfrm>
            <a:off x="5940152" y="620688"/>
            <a:ext cx="2881518" cy="267065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0" y="6581775"/>
            <a:ext cx="6786563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das imagens: 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André\BackUp_26fev11\ASTRONOMIA\Observatório_Magno\Apresentações\atmosferas planetárias\figuras_atmosferas\einstein_bebe.jpg"/>
          <p:cNvPicPr>
            <a:picLocks noChangeAspect="1" noChangeArrowheads="1"/>
          </p:cNvPicPr>
          <p:nvPr/>
        </p:nvPicPr>
        <p:blipFill>
          <a:blip r:embed="rId2" cstate="print"/>
          <a:srcRect l="3848" t="1376" r="3848" b="2064"/>
          <a:stretch>
            <a:fillRect/>
          </a:stretch>
        </p:blipFill>
        <p:spPr bwMode="auto">
          <a:xfrm>
            <a:off x="0" y="941171"/>
            <a:ext cx="9144000" cy="59442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>
            <a:spLocks/>
          </p:cNvSpPr>
          <p:nvPr/>
        </p:nvSpPr>
        <p:spPr>
          <a:xfrm>
            <a:off x="0" y="-27384"/>
            <a:ext cx="9144000" cy="2448272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2292" name="Título 1"/>
          <p:cNvSpPr>
            <a:spLocks noGrp="1"/>
          </p:cNvSpPr>
          <p:nvPr>
            <p:ph type="title"/>
          </p:nvPr>
        </p:nvSpPr>
        <p:spPr>
          <a:xfrm>
            <a:off x="1571625" y="558378"/>
            <a:ext cx="6000750" cy="1214438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chemeClr val="bg1"/>
                </a:solidFill>
                <a:latin typeface="Century Gothic" pitchFamily="34" charset="0"/>
              </a:rPr>
              <a:t>Mas como sabemos isso tudo?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6125426" y="6464369"/>
            <a:ext cx="27671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Century Gothic" pitchFamily="34" charset="0"/>
              </a:rPr>
              <a:t>Crédito da imagem: http://www.aaas.org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95536" y="2204864"/>
            <a:ext cx="8358187" cy="255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4000" b="0" dirty="0" err="1" smtClean="0">
                <a:solidFill>
                  <a:schemeClr val="bg1"/>
                </a:solidFill>
                <a:latin typeface="Century Gothic" pitchFamily="34" charset="0"/>
              </a:rPr>
              <a:t>Idades</a:t>
            </a:r>
            <a:r>
              <a:rPr lang="en-US" sz="4000" b="0" dirty="0" smtClean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just" defTabSz="762000">
              <a:defRPr/>
            </a:pP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Com base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nos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diagramas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H-R, é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possível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determinar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idades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dos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aglomerados</a:t>
            </a: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aixaDeTexto 4"/>
          <p:cNvSpPr txBox="1">
            <a:spLocks noChangeArrowheads="1"/>
          </p:cNvSpPr>
          <p:nvPr/>
        </p:nvSpPr>
        <p:spPr bwMode="auto">
          <a:xfrm rot="-5400000">
            <a:off x="-542503" y="3325143"/>
            <a:ext cx="4786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Magnitude visual</a:t>
            </a:r>
            <a:endParaRPr lang="pt-BR" sz="1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508" name="CaixaDeTexto 5"/>
          <p:cNvSpPr txBox="1">
            <a:spLocks noChangeArrowheads="1"/>
          </p:cNvSpPr>
          <p:nvPr/>
        </p:nvSpPr>
        <p:spPr bwMode="auto">
          <a:xfrm>
            <a:off x="2267744" y="5445224"/>
            <a:ext cx="4786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Tipo espectral</a:t>
            </a:r>
            <a:endParaRPr lang="pt-BR" sz="1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745"/>
            <a:ext cx="9144000" cy="1643063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Diagrama H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-</a:t>
            </a: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R de aglomerado aberto</a:t>
            </a:r>
            <a:b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</a:br>
            <a:endParaRPr lang="pt-BR" sz="36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6581775"/>
            <a:ext cx="9144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 </a:t>
            </a:r>
            <a:r>
              <a:rPr lang="en-US" sz="1000" dirty="0" smtClean="0">
                <a:solidFill>
                  <a:srgbClr val="00B0F0"/>
                </a:solidFill>
                <a:latin typeface="Century Gothic" pitchFamily="34" charset="0"/>
              </a:rPr>
              <a:t>Australia Telescope Outreach and Education</a:t>
            </a:r>
            <a:endParaRPr lang="pt-BR" sz="1000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 l="7119" b="11426"/>
          <a:stretch>
            <a:fillRect/>
          </a:stretch>
        </p:blipFill>
        <p:spPr bwMode="auto">
          <a:xfrm>
            <a:off x="2186768" y="1817348"/>
            <a:ext cx="5166532" cy="362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aixaDeTexto 4"/>
          <p:cNvSpPr txBox="1">
            <a:spLocks noChangeArrowheads="1"/>
          </p:cNvSpPr>
          <p:nvPr/>
        </p:nvSpPr>
        <p:spPr bwMode="auto">
          <a:xfrm rot="-5400000">
            <a:off x="-1220489" y="3574951"/>
            <a:ext cx="4786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Magnitude visual</a:t>
            </a:r>
            <a:endParaRPr lang="pt-BR" sz="1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508" name="CaixaDeTexto 5"/>
          <p:cNvSpPr txBox="1">
            <a:spLocks noChangeArrowheads="1"/>
          </p:cNvSpPr>
          <p:nvPr/>
        </p:nvSpPr>
        <p:spPr bwMode="auto">
          <a:xfrm>
            <a:off x="2571750" y="6165304"/>
            <a:ext cx="4786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Tipo espectral</a:t>
            </a:r>
            <a:endParaRPr lang="pt-BR" sz="1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745"/>
            <a:ext cx="9144000" cy="1643063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Diagrama H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-</a:t>
            </a: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R de aglomerado globular</a:t>
            </a:r>
            <a:b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</a:br>
            <a:endParaRPr lang="pt-BR" sz="36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26" name="Picture 2" descr="http://upload.wikimedia.org/wikipedia/commons/6/6f/M3_color_magnitude_diagram.jpg"/>
          <p:cNvPicPr>
            <a:picLocks noChangeAspect="1" noChangeArrowheads="1"/>
          </p:cNvPicPr>
          <p:nvPr/>
        </p:nvPicPr>
        <p:blipFill>
          <a:blip r:embed="rId2" cstate="print"/>
          <a:srcRect l="3957" t="3510" b="4680"/>
          <a:stretch>
            <a:fillRect/>
          </a:stretch>
        </p:blipFill>
        <p:spPr bwMode="auto">
          <a:xfrm>
            <a:off x="1403648" y="1052736"/>
            <a:ext cx="6431359" cy="5197914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0" y="6581775"/>
            <a:ext cx="9144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Wikipedia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, disponível em http://en.wikipedia.org/wiki/Horizontal_branch</a:t>
            </a:r>
            <a:endParaRPr lang="pt-BR" sz="100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371600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Hyades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44313" y="6597352"/>
            <a:ext cx="20794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Crédito da imagem: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Stellarium</a:t>
            </a:r>
            <a:endParaRPr lang="pt-BR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3150"/>
          <a:stretch>
            <a:fillRect/>
          </a:stretch>
        </p:blipFill>
        <p:spPr bwMode="auto">
          <a:xfrm>
            <a:off x="251495" y="1368152"/>
            <a:ext cx="8656309" cy="471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contrast="9000"/>
          </a:blip>
          <a:srcRect l="37992" t="5249" r="20079" b="24847"/>
          <a:stretch>
            <a:fillRect/>
          </a:stretch>
        </p:blipFill>
        <p:spPr bwMode="auto">
          <a:xfrm>
            <a:off x="5666844" y="2924944"/>
            <a:ext cx="3155298" cy="295912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 bwMode="auto">
          <a:xfrm>
            <a:off x="4499992" y="3356992"/>
            <a:ext cx="792088" cy="720080"/>
          </a:xfrm>
          <a:prstGeom prst="rect">
            <a:avLst/>
          </a:prstGeom>
          <a:noFill/>
          <a:ln w="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aixaDeTexto 4"/>
          <p:cNvSpPr txBox="1">
            <a:spLocks noChangeArrowheads="1"/>
          </p:cNvSpPr>
          <p:nvPr/>
        </p:nvSpPr>
        <p:spPr bwMode="auto">
          <a:xfrm rot="-5400000">
            <a:off x="-500410" y="3574951"/>
            <a:ext cx="4786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Magnitude visual</a:t>
            </a:r>
            <a:endParaRPr lang="pt-BR" sz="1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508" name="CaixaDeTexto 5"/>
          <p:cNvSpPr txBox="1">
            <a:spLocks noChangeArrowheads="1"/>
          </p:cNvSpPr>
          <p:nvPr/>
        </p:nvSpPr>
        <p:spPr bwMode="auto">
          <a:xfrm>
            <a:off x="2571750" y="5949280"/>
            <a:ext cx="4786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Tipo espectral</a:t>
            </a:r>
            <a:endParaRPr lang="pt-BR" sz="1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745"/>
            <a:ext cx="9144000" cy="1643063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“</a:t>
            </a:r>
            <a:r>
              <a:rPr lang="pt-BR" sz="3600" dirty="0" err="1" smtClean="0">
                <a:solidFill>
                  <a:schemeClr val="bg1"/>
                </a:solidFill>
                <a:latin typeface="Century Gothic" pitchFamily="34" charset="0"/>
              </a:rPr>
              <a:t>turn-off</a:t>
            </a: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”: comparação entre dois aglomerados abertos</a:t>
            </a:r>
            <a:b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</a:br>
            <a:endParaRPr lang="pt-BR" sz="36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6581775"/>
            <a:ext cx="9144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Wikipedia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, disponível em http://en.wikipedia.org/wiki/Horizontal_branch</a:t>
            </a:r>
            <a:endParaRPr lang="pt-BR" sz="1000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61442" name="Picture 2" descr="http://upload.wikimedia.org/wikipedia/commons/2/27/Open_cluster_HR_diagram_ages.gif"/>
          <p:cNvPicPr>
            <a:picLocks noChangeAspect="1" noChangeArrowheads="1"/>
          </p:cNvPicPr>
          <p:nvPr/>
        </p:nvPicPr>
        <p:blipFill>
          <a:blip r:embed="rId2" cstate="print"/>
          <a:srcRect l="10779" b="6795"/>
          <a:stretch>
            <a:fillRect/>
          </a:stretch>
        </p:blipFill>
        <p:spPr bwMode="auto">
          <a:xfrm>
            <a:off x="2051720" y="1412776"/>
            <a:ext cx="5544638" cy="45945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51520" y="620688"/>
            <a:ext cx="8358187" cy="600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4000" b="0" dirty="0" err="1" smtClean="0">
                <a:solidFill>
                  <a:schemeClr val="bg1"/>
                </a:solidFill>
                <a:latin typeface="Century Gothic" pitchFamily="34" charset="0"/>
              </a:rPr>
              <a:t>Distâncias</a:t>
            </a:r>
            <a:r>
              <a:rPr lang="en-US" sz="4000" b="0" dirty="0" smtClean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just" defTabSz="762000">
              <a:defRPr/>
            </a:pP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Há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vários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métodos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:</a:t>
            </a:r>
          </a:p>
          <a:p>
            <a:pPr algn="just" defTabSz="762000">
              <a:defRPr/>
            </a:pPr>
            <a:endParaRPr lang="en-US" sz="40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calibração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do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diagrama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H-R</a:t>
            </a:r>
          </a:p>
          <a:p>
            <a:pPr algn="just" defTabSz="762000">
              <a:buFont typeface="Arial" pitchFamily="34" charset="0"/>
              <a:buChar char="•"/>
              <a:defRPr/>
            </a:pP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paralaxe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cinemática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(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abertos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)</a:t>
            </a:r>
          </a:p>
          <a:p>
            <a:pPr algn="just" defTabSz="762000">
              <a:buFont typeface="Arial" pitchFamily="34" charset="0"/>
              <a:buChar char="•"/>
              <a:defRPr/>
            </a:pP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estrelas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variáveis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RR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Lyrae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(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globulares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)</a:t>
            </a:r>
          </a:p>
          <a:p>
            <a:pPr algn="just" defTabSz="762000">
              <a:buFont typeface="Arial" pitchFamily="34" charset="0"/>
              <a:buChar char="•"/>
              <a:defRPr/>
            </a:pP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etc</a:t>
            </a:r>
          </a:p>
          <a:p>
            <a:pPr algn="just" defTabSz="762000">
              <a:buFont typeface="Arial" pitchFamily="34" charset="0"/>
              <a:buChar char="•"/>
              <a:defRPr/>
            </a:pP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51520" y="260648"/>
            <a:ext cx="8358187" cy="587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4000" b="0" dirty="0" err="1" smtClean="0">
                <a:solidFill>
                  <a:schemeClr val="bg1"/>
                </a:solidFill>
                <a:latin typeface="Century Gothic" pitchFamily="34" charset="0"/>
              </a:rPr>
              <a:t>Distribuição</a:t>
            </a:r>
            <a:r>
              <a:rPr lang="en-US" sz="4000" b="0" dirty="0" smtClean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just" defTabSz="762000">
              <a:defRPr/>
            </a:pPr>
            <a:endParaRPr lang="en-US" sz="40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a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partir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das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distâncias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,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podemos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mapear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a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distribuição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dos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aglomerados</a:t>
            </a: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por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simples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observação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,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vemos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que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abertos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se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localizam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próximos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à V-L,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enquanto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que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globulares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podem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ser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vistos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em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qualquer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parte do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céu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.</a:t>
            </a:r>
          </a:p>
          <a:p>
            <a:pPr algn="just" defTabSz="762000">
              <a:buFont typeface="Arial" pitchFamily="34" charset="0"/>
              <a:buChar char="•"/>
              <a:defRPr/>
            </a:pP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algn="just" defTabSz="762000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E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como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vemos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 a V-L no </a:t>
            </a:r>
            <a:r>
              <a:rPr lang="en-US" sz="3200" b="0" dirty="0" err="1" smtClean="0">
                <a:solidFill>
                  <a:srgbClr val="00B0F0"/>
                </a:solidFill>
                <a:latin typeface="Century Gothic" pitchFamily="34" charset="0"/>
              </a:rPr>
              <a:t>céu</a:t>
            </a:r>
            <a:r>
              <a:rPr lang="en-US" sz="3200" b="0" dirty="0" smtClean="0">
                <a:solidFill>
                  <a:srgbClr val="00B0F0"/>
                </a:solidFill>
                <a:latin typeface="Century Gothic" pitchFamily="34" charset="0"/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Documents and Settings\andre silva\Meus documentos\CONCURSO_CDCC\apresentações\Imagens\Estrut Galáxia\Via_lactea_c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ítulo 3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 vista da Terra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914400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 Alex </a:t>
            </a:r>
            <a:r>
              <a:rPr lang="pt-BR" sz="1000" dirty="0" err="1">
                <a:solidFill>
                  <a:srgbClr val="00B0F0"/>
                </a:solidFill>
                <a:latin typeface="Century Gothic" pitchFamily="34" charset="0"/>
              </a:rPr>
              <a:t>Cherney</a:t>
            </a: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, disponível em http://apod.nasa.gov/apod/ap100823.html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3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estrutura da </a:t>
            </a:r>
            <a:r>
              <a:rPr lang="pt-BR" dirty="0" smtClean="0">
                <a:solidFill>
                  <a:schemeClr val="bg1"/>
                </a:solidFill>
                <a:latin typeface="Century Gothic" pitchFamily="34" charset="0"/>
                <a:hlinkClick r:id="rId2" action="ppaction://hlinksldjump"/>
              </a:rPr>
              <a:t>Via Láctea</a:t>
            </a:r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  Oliveira, F. K. S. e Saraiva, M. F. O. (2003) </a:t>
            </a:r>
          </a:p>
        </p:txBody>
      </p:sp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928688" y="1285875"/>
            <a:ext cx="7364412" cy="4910138"/>
            <a:chOff x="928688" y="1571625"/>
            <a:chExt cx="7364412" cy="491013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2000" contrast="40000"/>
            </a:blip>
            <a:srcRect/>
            <a:stretch>
              <a:fillRect/>
            </a:stretch>
          </p:blipFill>
          <p:spPr bwMode="auto">
            <a:xfrm>
              <a:off x="928688" y="1571625"/>
              <a:ext cx="7364412" cy="4910138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alpha val="33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6" name="Elipse 5"/>
            <p:cNvSpPr/>
            <p:nvPr/>
          </p:nvSpPr>
          <p:spPr bwMode="auto">
            <a:xfrm>
              <a:off x="1785918" y="2000240"/>
              <a:ext cx="5357850" cy="4071966"/>
            </a:xfrm>
            <a:prstGeom prst="ellipse">
              <a:avLst/>
            </a:prstGeom>
            <a:gradFill>
              <a:gsLst>
                <a:gs pos="19000">
                  <a:srgbClr val="800000">
                    <a:alpha val="58824"/>
                  </a:srgb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7000">
                  <a:srgbClr val="FFFFCC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18437" name="Retângulo 7"/>
          <p:cNvSpPr>
            <a:spLocks noChangeArrowheads="1"/>
          </p:cNvSpPr>
          <p:nvPr/>
        </p:nvSpPr>
        <p:spPr bwMode="auto">
          <a:xfrm>
            <a:off x="2714625" y="1214438"/>
            <a:ext cx="3286125" cy="428625"/>
          </a:xfrm>
          <a:prstGeom prst="rect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95536" y="1259401"/>
            <a:ext cx="8358187" cy="440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defTabSz="762000">
              <a:defRPr/>
            </a:pP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Além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disso, com a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observação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dos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aglomerados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, é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possível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determinar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a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distribuição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dos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elementos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químicos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e com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isso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temos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mais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pistas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para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investigar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a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evolução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estelar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e a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história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da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Via-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Láctea</a:t>
            </a: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95536" y="2564904"/>
            <a:ext cx="8358187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Mais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informações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sobre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aglomerados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mencionados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…</a:t>
            </a: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467544" y="836712"/>
          <a:ext cx="8136904" cy="521880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08312"/>
                <a:gridCol w="1584176"/>
                <a:gridCol w="1944216"/>
                <a:gridCol w="1800200"/>
              </a:tblGrid>
              <a:tr h="936104">
                <a:tc>
                  <a:txBody>
                    <a:bodyPr/>
                    <a:lstStyle/>
                    <a:p>
                      <a:pPr algn="ctr"/>
                      <a:endParaRPr lang="pt-BR" dirty="0" smtClean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BR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Nome</a:t>
                      </a:r>
                      <a:endParaRPr lang="pt-BR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Distância (anos-luz)</a:t>
                      </a:r>
                      <a:endParaRPr lang="pt-BR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Número de estrelas</a:t>
                      </a:r>
                      <a:endParaRPr lang="pt-BR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Idade (milhões de anos)</a:t>
                      </a:r>
                      <a:endParaRPr lang="pt-BR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>
                        <a:alpha val="33000"/>
                      </a:srgbClr>
                    </a:solidFill>
                  </a:tcPr>
                </a:tc>
              </a:tr>
              <a:tr h="603214">
                <a:tc>
                  <a:txBody>
                    <a:bodyPr/>
                    <a:lstStyle/>
                    <a:p>
                      <a:r>
                        <a:rPr lang="pt-BR" dirty="0" err="1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Hyades</a:t>
                      </a:r>
                      <a:endParaRPr lang="pt-BR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150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300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625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3214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Coma </a:t>
                      </a:r>
                      <a:r>
                        <a:rPr lang="pt-BR" dirty="0" err="1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Berenices</a:t>
                      </a:r>
                      <a:endParaRPr lang="pt-BR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280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80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400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3214">
                <a:tc>
                  <a:txBody>
                    <a:bodyPr/>
                    <a:lstStyle/>
                    <a:p>
                      <a:r>
                        <a:rPr lang="pt-BR" dirty="0" err="1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Pleiades</a:t>
                      </a:r>
                      <a:endParaRPr lang="pt-BR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450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300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100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3214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Borboleta</a:t>
                      </a:r>
                      <a:endParaRPr lang="pt-BR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1600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80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51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3419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Caixinha</a:t>
                      </a:r>
                      <a:r>
                        <a:rPr lang="pt-BR" baseline="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 de Joias</a:t>
                      </a:r>
                      <a:endParaRPr lang="pt-BR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6400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100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14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3214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Omega</a:t>
                      </a:r>
                      <a:r>
                        <a:rPr lang="pt-BR" baseline="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pt-BR" baseline="0" dirty="0" err="1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Centauri</a:t>
                      </a:r>
                      <a:endParaRPr lang="pt-BR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15.800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1.500.000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11.500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3214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47 </a:t>
                      </a:r>
                      <a:r>
                        <a:rPr lang="pt-BR" dirty="0" err="1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Tucanae</a:t>
                      </a:r>
                      <a:endParaRPr lang="pt-BR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16.000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700.000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rgbClr val="00B0F0"/>
                          </a:solidFill>
                          <a:latin typeface="Century Gothic" pitchFamily="34" charset="0"/>
                        </a:rPr>
                        <a:t>13.000</a:t>
                      </a:r>
                      <a:endParaRPr lang="pt-BR" sz="2800" dirty="0">
                        <a:solidFill>
                          <a:srgbClr val="00B0F0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67544" y="2708920"/>
            <a:ext cx="8358187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>
              <a:defRPr/>
            </a:pPr>
            <a:r>
              <a:rPr lang="en-US" sz="4000" b="0" dirty="0" err="1" smtClean="0">
                <a:solidFill>
                  <a:srgbClr val="00B0F0"/>
                </a:solidFill>
                <a:latin typeface="Century Gothic" pitchFamily="34" charset="0"/>
              </a:rPr>
              <a:t>Imaginação</a:t>
            </a:r>
            <a:r>
              <a:rPr lang="en-US" sz="4000" b="0" dirty="0" smtClean="0">
                <a:solidFill>
                  <a:srgbClr val="00B0F0"/>
                </a:solidFill>
                <a:latin typeface="Century Gothic" pitchFamily="34" charset="0"/>
              </a:rPr>
              <a:t>…</a:t>
            </a:r>
            <a:endParaRPr lang="en-US" sz="3200" b="0" dirty="0" smtClean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oocities.org/hwy37/omega_centauri.jpg"/>
          <p:cNvPicPr>
            <a:picLocks noChangeAspect="1" noChangeArrowheads="1"/>
          </p:cNvPicPr>
          <p:nvPr/>
        </p:nvPicPr>
        <p:blipFill>
          <a:blip r:embed="rId2" cstate="print"/>
          <a:srcRect l="-295" t="369" b="6644"/>
          <a:stretch>
            <a:fillRect/>
          </a:stretch>
        </p:blipFill>
        <p:spPr bwMode="auto">
          <a:xfrm>
            <a:off x="-27078" y="27026"/>
            <a:ext cx="9171078" cy="6802064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4716016" y="6611779"/>
            <a:ext cx="43107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Crédito da imagem: http://www.oocities.org/hwy37/spaceart.html</a:t>
            </a:r>
            <a:endParaRPr lang="pt-BR" sz="100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6581775"/>
            <a:ext cx="6786563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 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http://messier.seds.org/xtra/ngc/hyades_more.html</a:t>
            </a:r>
            <a:endParaRPr lang="pt-BR" sz="1000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sp>
        <p:nvSpPr>
          <p:cNvPr id="17" name="Rectangle 8"/>
          <p:cNvSpPr txBox="1">
            <a:spLocks noChangeArrowheads="1"/>
          </p:cNvSpPr>
          <p:nvPr/>
        </p:nvSpPr>
        <p:spPr>
          <a:xfrm>
            <a:off x="0" y="44624"/>
            <a:ext cx="9144000" cy="13716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Hyades</a:t>
            </a:r>
          </a:p>
        </p:txBody>
      </p:sp>
      <p:pic>
        <p:nvPicPr>
          <p:cNvPr id="37892" name="Picture 4" descr="http://www.astro.princeton.edu/%7Ejeg/sky/pix/hya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23528" y="908720"/>
            <a:ext cx="8280921" cy="5563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ector reto 5"/>
          <p:cNvCxnSpPr/>
          <p:nvPr/>
        </p:nvCxnSpPr>
        <p:spPr bwMode="auto">
          <a:xfrm flipH="1" flipV="1">
            <a:off x="4572000" y="3140968"/>
            <a:ext cx="720080" cy="2160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Conector reto 6"/>
          <p:cNvCxnSpPr/>
          <p:nvPr/>
        </p:nvCxnSpPr>
        <p:spPr bwMode="auto">
          <a:xfrm flipH="1" flipV="1">
            <a:off x="3347864" y="2996952"/>
            <a:ext cx="1008112" cy="720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Conector reto 9"/>
          <p:cNvCxnSpPr/>
          <p:nvPr/>
        </p:nvCxnSpPr>
        <p:spPr bwMode="auto">
          <a:xfrm flipH="1" flipV="1">
            <a:off x="3347864" y="3068960"/>
            <a:ext cx="360040" cy="8640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5" name="Conector reto 14"/>
          <p:cNvCxnSpPr/>
          <p:nvPr/>
        </p:nvCxnSpPr>
        <p:spPr bwMode="auto">
          <a:xfrm flipH="1" flipV="1">
            <a:off x="3779912" y="4077072"/>
            <a:ext cx="216024" cy="720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" name="Conector reto 19"/>
          <p:cNvCxnSpPr/>
          <p:nvPr/>
        </p:nvCxnSpPr>
        <p:spPr bwMode="auto">
          <a:xfrm>
            <a:off x="4139952" y="4293096"/>
            <a:ext cx="360040" cy="5760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Seta para a esquerda 12">
            <a:hlinkClick r:id="rId3" action="ppaction://hlinksldjump"/>
          </p:cNvPr>
          <p:cNvSpPr/>
          <p:nvPr/>
        </p:nvSpPr>
        <p:spPr bwMode="auto">
          <a:xfrm>
            <a:off x="8820472" y="6597352"/>
            <a:ext cx="288032" cy="216024"/>
          </a:xfrm>
          <a:prstGeom prst="leftArrow">
            <a:avLst/>
          </a:prstGeom>
          <a:solidFill>
            <a:srgbClr val="00B0F0">
              <a:alpha val="48000"/>
            </a:srgbClr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371600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Pleiades (M45)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3150"/>
          <a:stretch>
            <a:fillRect/>
          </a:stretch>
        </p:blipFill>
        <p:spPr bwMode="auto">
          <a:xfrm>
            <a:off x="251495" y="1340768"/>
            <a:ext cx="8656309" cy="471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contrast="9000"/>
          </a:blip>
          <a:srcRect l="16732" t="72616" r="57677" b="2100"/>
          <a:stretch>
            <a:fillRect/>
          </a:stretch>
        </p:blipFill>
        <p:spPr bwMode="auto">
          <a:xfrm>
            <a:off x="5712862" y="4221088"/>
            <a:ext cx="3035501" cy="169093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 bwMode="auto">
          <a:xfrm>
            <a:off x="4067944" y="4005064"/>
            <a:ext cx="648072" cy="360040"/>
          </a:xfrm>
          <a:prstGeom prst="rect">
            <a:avLst/>
          </a:prstGeom>
          <a:noFill/>
          <a:ln w="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611779"/>
            <a:ext cx="20794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>
                <a:solidFill>
                  <a:srgbClr val="00B0F0"/>
                </a:solidFill>
                <a:latin typeface="Century Gothic" pitchFamily="34" charset="0"/>
              </a:rPr>
              <a:t>Crédito da </a:t>
            </a:r>
            <a:r>
              <a:rPr lang="es-ES" sz="1000" dirty="0" err="1" smtClean="0">
                <a:solidFill>
                  <a:srgbClr val="00B0F0"/>
                </a:solidFill>
                <a:latin typeface="Century Gothic" pitchFamily="34" charset="0"/>
              </a:rPr>
              <a:t>imagem</a:t>
            </a:r>
            <a:r>
              <a:rPr lang="es-ES" sz="1000" dirty="0" smtClean="0">
                <a:solidFill>
                  <a:srgbClr val="00B0F0"/>
                </a:solidFill>
                <a:latin typeface="Century Gothic" pitchFamily="34" charset="0"/>
              </a:rPr>
              <a:t>: </a:t>
            </a:r>
            <a:r>
              <a:rPr lang="es-ES" sz="1000" dirty="0" err="1" smtClean="0">
                <a:solidFill>
                  <a:srgbClr val="00B0F0"/>
                </a:solidFill>
                <a:latin typeface="Century Gothic" pitchFamily="34" charset="0"/>
              </a:rPr>
              <a:t>Stellarium</a:t>
            </a:r>
            <a:endParaRPr lang="pt-BR" sz="1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contrast="36000"/>
          </a:blip>
          <a:srcRect/>
          <a:stretch>
            <a:fillRect/>
          </a:stretch>
        </p:blipFill>
        <p:spPr bwMode="auto">
          <a:xfrm>
            <a:off x="1331640" y="1484784"/>
            <a:ext cx="72358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0" y="6581775"/>
            <a:ext cx="6786563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948264" y="203123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err="1" smtClean="0">
                <a:solidFill>
                  <a:schemeClr val="bg1"/>
                </a:solidFill>
                <a:latin typeface="Century Gothic" pitchFamily="34" charset="0"/>
              </a:rPr>
              <a:t>Taygeta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380312" y="311135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err="1" smtClean="0">
                <a:solidFill>
                  <a:schemeClr val="bg1"/>
                </a:solidFill>
                <a:latin typeface="Century Gothic" pitchFamily="34" charset="0"/>
              </a:rPr>
              <a:t>Celaena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380312" y="407707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Electra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860032" y="522920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err="1" smtClean="0">
                <a:solidFill>
                  <a:schemeClr val="bg1"/>
                </a:solidFill>
                <a:latin typeface="Century Gothic" pitchFamily="34" charset="0"/>
              </a:rPr>
              <a:t>Merope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347864" y="347139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err="1" smtClean="0">
                <a:solidFill>
                  <a:schemeClr val="bg1"/>
                </a:solidFill>
                <a:latin typeface="Century Gothic" pitchFamily="34" charset="0"/>
              </a:rPr>
              <a:t>Alcyone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644008" y="267930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Maia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148064" y="119675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err="1" smtClean="0">
                <a:solidFill>
                  <a:schemeClr val="bg1"/>
                </a:solidFill>
                <a:latin typeface="Century Gothic" pitchFamily="34" charset="0"/>
              </a:rPr>
              <a:t>Asterope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331640" y="364502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err="1" smtClean="0">
                <a:solidFill>
                  <a:schemeClr val="bg1"/>
                </a:solidFill>
                <a:latin typeface="Century Gothic" pitchFamily="34" charset="0"/>
              </a:rPr>
              <a:t>Pleione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403648" y="472514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Atlas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Rectangle 8"/>
          <p:cNvSpPr txBox="1">
            <a:spLocks noChangeArrowheads="1"/>
          </p:cNvSpPr>
          <p:nvPr/>
        </p:nvSpPr>
        <p:spPr>
          <a:xfrm>
            <a:off x="0" y="44624"/>
            <a:ext cx="9144000" cy="13716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Pleiades: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os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nomes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Seta para a esquerda 18">
            <a:hlinkClick r:id="rId3" action="ppaction://hlinksldjump"/>
          </p:cNvPr>
          <p:cNvSpPr/>
          <p:nvPr/>
        </p:nvSpPr>
        <p:spPr bwMode="auto">
          <a:xfrm>
            <a:off x="8820472" y="6597352"/>
            <a:ext cx="288032" cy="216024"/>
          </a:xfrm>
          <a:prstGeom prst="leftArrow">
            <a:avLst/>
          </a:prstGeom>
          <a:solidFill>
            <a:srgbClr val="00B0F0">
              <a:alpha val="48000"/>
            </a:srgbClr>
          </a:solidFill>
          <a:ln w="127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97" t="2800" b="6649"/>
          <a:stretch>
            <a:fillRect/>
          </a:stretch>
        </p:blipFill>
        <p:spPr bwMode="auto">
          <a:xfrm>
            <a:off x="827584" y="1484784"/>
            <a:ext cx="7568711" cy="38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http://www.spacetelescope.org/static/archives/images/screen/heic0906b.jpg"/>
          <p:cNvPicPr>
            <a:picLocks noChangeAspect="1" noChangeArrowheads="1"/>
          </p:cNvPicPr>
          <p:nvPr/>
        </p:nvPicPr>
        <p:blipFill>
          <a:blip r:embed="rId3" cstate="print"/>
          <a:srcRect l="21260" t="29528" r="14173" b="19134"/>
          <a:stretch>
            <a:fillRect/>
          </a:stretch>
        </p:blipFill>
        <p:spPr bwMode="auto">
          <a:xfrm rot="10800000">
            <a:off x="6084168" y="4077072"/>
            <a:ext cx="2592288" cy="25775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Coma </a:t>
            </a:r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berenices</a:t>
            </a:r>
            <a:endParaRPr lang="en-US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4427984" y="2492896"/>
            <a:ext cx="1584176" cy="1512168"/>
          </a:xfrm>
          <a:prstGeom prst="rect">
            <a:avLst/>
          </a:prstGeom>
          <a:noFill/>
          <a:ln w="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512" y="6567155"/>
            <a:ext cx="9144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das imagens: mapa: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Stellarium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, aglomerado: </a:t>
            </a:r>
            <a:r>
              <a:rPr lang="es-ES" sz="1000" dirty="0" smtClean="0">
                <a:solidFill>
                  <a:srgbClr val="00B0F0"/>
                </a:solidFill>
                <a:latin typeface="Century Gothic" pitchFamily="34" charset="0"/>
              </a:rPr>
              <a:t>NASA, ESA Z. </a:t>
            </a:r>
            <a:r>
              <a:rPr lang="es-ES" sz="1000" dirty="0" err="1" smtClean="0">
                <a:solidFill>
                  <a:srgbClr val="00B0F0"/>
                </a:solidFill>
                <a:latin typeface="Century Gothic" pitchFamily="34" charset="0"/>
              </a:rPr>
              <a:t>Levay</a:t>
            </a:r>
            <a:r>
              <a:rPr lang="es-ES" sz="1000" dirty="0" smtClean="0">
                <a:solidFill>
                  <a:srgbClr val="00B0F0"/>
                </a:solidFill>
                <a:latin typeface="Century Gothic" pitchFamily="34" charset="0"/>
              </a:rPr>
              <a:t> and A. </a:t>
            </a:r>
            <a:r>
              <a:rPr lang="es-ES" sz="1000" dirty="0" err="1" smtClean="0">
                <a:solidFill>
                  <a:srgbClr val="00B0F0"/>
                </a:solidFill>
                <a:latin typeface="Century Gothic" pitchFamily="34" charset="0"/>
              </a:rPr>
              <a:t>Fujii</a:t>
            </a:r>
            <a:endParaRPr lang="pt-BR" sz="100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371600"/>
          </a:xfrm>
          <a:noFill/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Borboleta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 (M6)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2450"/>
          <a:stretch>
            <a:fillRect/>
          </a:stretch>
        </p:blipFill>
        <p:spPr bwMode="auto">
          <a:xfrm>
            <a:off x="0" y="1237828"/>
            <a:ext cx="9144000" cy="501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://apod.nasa.gov/apod/image/9901/m6_noao_big.jpg"/>
          <p:cNvPicPr>
            <a:picLocks noChangeAspect="1" noChangeArrowheads="1"/>
          </p:cNvPicPr>
          <p:nvPr/>
        </p:nvPicPr>
        <p:blipFill>
          <a:blip r:embed="rId4" cstate="print"/>
          <a:srcRect l="8590" r="12885"/>
          <a:stretch>
            <a:fillRect/>
          </a:stretch>
        </p:blipFill>
        <p:spPr bwMode="auto">
          <a:xfrm rot="16200000">
            <a:off x="254610" y="2921854"/>
            <a:ext cx="3017821" cy="3024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6" name="Retângulo 5"/>
          <p:cNvSpPr/>
          <p:nvPr/>
        </p:nvSpPr>
        <p:spPr bwMode="auto">
          <a:xfrm>
            <a:off x="4067944" y="5085184"/>
            <a:ext cx="216024" cy="216024"/>
          </a:xfrm>
          <a:prstGeom prst="rect">
            <a:avLst/>
          </a:prstGeom>
          <a:noFill/>
          <a:ln w="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36512" y="6597352"/>
            <a:ext cx="9144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B0F0"/>
                </a:solidFill>
                <a:latin typeface="Century Gothic" pitchFamily="34" charset="0"/>
              </a:rPr>
              <a:t>Crédito 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das imagens: mapa: </a:t>
            </a:r>
            <a:r>
              <a:rPr lang="pt-BR" sz="1000" dirty="0" err="1" smtClean="0">
                <a:solidFill>
                  <a:srgbClr val="00B0F0"/>
                </a:solidFill>
                <a:latin typeface="Century Gothic" pitchFamily="34" charset="0"/>
              </a:rPr>
              <a:t>Stellarium</a:t>
            </a:r>
            <a:r>
              <a:rPr lang="pt-BR" sz="1000" dirty="0" smtClean="0">
                <a:solidFill>
                  <a:srgbClr val="00B0F0"/>
                </a:solidFill>
                <a:latin typeface="Century Gothic" pitchFamily="34" charset="0"/>
              </a:rPr>
              <a:t>, aglomerado: </a:t>
            </a:r>
            <a:r>
              <a:rPr lang="pt-BR" sz="1000" dirty="0" smtClean="0">
                <a:solidFill>
                  <a:srgbClr val="00B0F0"/>
                </a:solidFill>
              </a:rPr>
              <a:t>AURA, NOAO, NSF</a:t>
            </a:r>
            <a:endParaRPr lang="pt-BR" sz="100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7853</TotalTime>
  <Words>1127</Words>
  <Application>Microsoft Office PowerPoint</Application>
  <PresentationFormat>Apresentação na tela (4:3)</PresentationFormat>
  <Paragraphs>216</Paragraphs>
  <Slides>49</Slides>
  <Notes>10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0" baseType="lpstr">
      <vt:lpstr>Blank Presentation</vt:lpstr>
      <vt:lpstr>Slide 1</vt:lpstr>
      <vt:lpstr>Slide 2</vt:lpstr>
      <vt:lpstr>Observando o céu...</vt:lpstr>
      <vt:lpstr>Hyades</vt:lpstr>
      <vt:lpstr>Slide 5</vt:lpstr>
      <vt:lpstr>Pleiades (M45)</vt:lpstr>
      <vt:lpstr>Slide 7</vt:lpstr>
      <vt:lpstr>Coma berenices</vt:lpstr>
      <vt:lpstr>Borboleta (M6)</vt:lpstr>
      <vt:lpstr>Caixinha de Joias</vt:lpstr>
      <vt:lpstr>Omega Centauri</vt:lpstr>
      <vt:lpstr>Omega Centauri </vt:lpstr>
      <vt:lpstr>47 Tucanae</vt:lpstr>
      <vt:lpstr>As estrelas</vt:lpstr>
      <vt:lpstr>Estrelas:</vt:lpstr>
      <vt:lpstr>Nascimento de uma estrela</vt:lpstr>
      <vt:lpstr>Exemplo de berçário estelar: nebulosa de Orion</vt:lpstr>
      <vt:lpstr>Por que as estrelas parecem tão diferentes do Sol?  Distâncias estelares</vt:lpstr>
      <vt:lpstr>Unidade de distância mais apropriada: o ano-luz</vt:lpstr>
      <vt:lpstr>As cores e tamanhos das estrelas</vt:lpstr>
      <vt:lpstr>As cores e as temperaturas</vt:lpstr>
      <vt:lpstr>Slide 22</vt:lpstr>
      <vt:lpstr>A vida das estrelas</vt:lpstr>
      <vt:lpstr>Diagrama de Hertzprung-Russel (diagrama H-R)</vt:lpstr>
      <vt:lpstr>Slide 25</vt:lpstr>
      <vt:lpstr>Slide 26</vt:lpstr>
      <vt:lpstr>Slide 27</vt:lpstr>
      <vt:lpstr>Slide 28</vt:lpstr>
      <vt:lpstr>A Via Láctea: vista oblíqua</vt:lpstr>
      <vt:lpstr>Como seria a Via Láctea  de perfil</vt:lpstr>
      <vt:lpstr>Slide 31</vt:lpstr>
      <vt:lpstr>Slide 32</vt:lpstr>
      <vt:lpstr>Slide 33</vt:lpstr>
      <vt:lpstr>Slide 34</vt:lpstr>
      <vt:lpstr>Slide 35</vt:lpstr>
      <vt:lpstr>Mas como sabemos isso tudo?</vt:lpstr>
      <vt:lpstr>Slide 37</vt:lpstr>
      <vt:lpstr>Diagrama H-R de aglomerado aberto </vt:lpstr>
      <vt:lpstr>Diagrama H-R de aglomerado globular </vt:lpstr>
      <vt:lpstr>“turn-off”: comparação entre dois aglomerados abertos </vt:lpstr>
      <vt:lpstr>Slide 41</vt:lpstr>
      <vt:lpstr>Slide 42</vt:lpstr>
      <vt:lpstr>A Via Láctea vista da Terra</vt:lpstr>
      <vt:lpstr>A estrutura da Via Láctea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482</cp:revision>
  <cp:lastPrinted>2000-05-01T12:23:36Z</cp:lastPrinted>
  <dcterms:created xsi:type="dcterms:W3CDTF">1995-06-17T23:31:02Z</dcterms:created>
  <dcterms:modified xsi:type="dcterms:W3CDTF">2012-07-28T22:35:09Z</dcterms:modified>
</cp:coreProperties>
</file>