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73" r:id="rId5"/>
    <p:sldId id="291" r:id="rId6"/>
    <p:sldId id="290" r:id="rId7"/>
    <p:sldId id="258" r:id="rId8"/>
    <p:sldId id="260" r:id="rId9"/>
    <p:sldId id="261" r:id="rId10"/>
    <p:sldId id="263" r:id="rId11"/>
    <p:sldId id="262" r:id="rId12"/>
    <p:sldId id="265" r:id="rId13"/>
    <p:sldId id="268" r:id="rId14"/>
    <p:sldId id="288" r:id="rId15"/>
    <p:sldId id="269" r:id="rId16"/>
    <p:sldId id="267" r:id="rId17"/>
    <p:sldId id="271" r:id="rId18"/>
    <p:sldId id="272" r:id="rId19"/>
    <p:sldId id="274" r:id="rId20"/>
    <p:sldId id="287" r:id="rId21"/>
    <p:sldId id="270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75" r:id="rId30"/>
    <p:sldId id="283" r:id="rId31"/>
    <p:sldId id="285" r:id="rId32"/>
    <p:sldId id="289" r:id="rId33"/>
    <p:sldId id="286" r:id="rId34"/>
    <p:sldId id="28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6833" autoAdjust="0"/>
  </p:normalViewPr>
  <p:slideViewPr>
    <p:cSldViewPr>
      <p:cViewPr varScale="1">
        <p:scale>
          <a:sx n="96" d="100"/>
          <a:sy n="9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8C97-F5F5-40AB-B590-AF58A6EDBA04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27FE-DC13-4F77-9C3F-58D0838096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llpapers.pt/view/sombrero_galaxy-1680x1050.html" TargetMode="External"/><Relationship Id="rId3" Type="http://schemas.openxmlformats.org/officeDocument/2006/relationships/hyperlink" Target="http://www.utahskies.org/HST/Archives/nebulae.html" TargetMode="External"/><Relationship Id="rId7" Type="http://schemas.openxmlformats.org/officeDocument/2006/relationships/hyperlink" Target="http://fettss.arc.nasa.gov/collection/details/comet-hale-bopp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ibliotecapleyades.net/universo/open_cluster.htm" TargetMode="External"/><Relationship Id="rId5" Type="http://schemas.openxmlformats.org/officeDocument/2006/relationships/hyperlink" Target="http://weblore.com/richard/m82_exploding_galaxy.htm" TargetMode="External"/><Relationship Id="rId10" Type="http://schemas.openxmlformats.org/officeDocument/2006/relationships/hyperlink" Target="http://sermoesinteligentes.blogspot.com/2010/08/constelacao-de-orion.html" TargetMode="External"/><Relationship Id="rId4" Type="http://schemas.openxmlformats.org/officeDocument/2006/relationships/hyperlink" Target="http://www.daviddarling.info/encyclopedia/P/planneb.html" TargetMode="External"/><Relationship Id="rId9" Type="http://schemas.openxmlformats.org/officeDocument/2006/relationships/hyperlink" Target="http://www1.ci.uc.pt/iguc/atlas/20urano.htm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1.com/acad/webtext/atoms/atpt-3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essboss-question2.blogspot.com/2010/10/2-jennifer-easley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heritage.org/discover/chemistry-in-history/themes/the-path-to-the-periodic-table/bunsen-and-kirchhoff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chemist.edublogs.org/2008/11/17/which-ion-causes-the-colo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dqFfE1Reb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mentum.org/blog/?tag=espectroscopi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teurspectroscopy.com/color-spectra-of-chemical-elements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caesium/picture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eyco.fr/pages/page_activite.php?id_famille=1&amp;id_sous_famille=10&amp;lg=en" TargetMode="External"/><Relationship Id="rId5" Type="http://schemas.openxmlformats.org/officeDocument/2006/relationships/hyperlink" Target="http://periodictable.com/Elements/037/index.html" TargetMode="External"/><Relationship Id="rId4" Type="http://schemas.openxmlformats.org/officeDocument/2006/relationships/hyperlink" Target="http://www.emsintese.com.br/2009/cesio-galio-e-rubidio-aplicacoes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.ufrgs.br/fis02001/aulas/aula_espec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unl.edu/naap/hr/hr_background1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ngarubim.blogspot.com/2011/12/prefeitos-desmoralizam-isaac-newto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rhill-science-news.blogspot.com/2011/05/technology-lets-us-see-in-dark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Morgan-Keenan_spectral_classification.p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Mintaka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sky.org/brightest-stars/blue-white-rigel-is-orions-brightest-sta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fieldobservatory.com/sky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acoradegalileo.com/en/2011/07/22/the-ten-brightest-stars-in-the-night-sky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media/331096/view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is.or.jp/users/kitahara/sww/e-arude-z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lose.tv/forum/betelgeuse-to-explode-info-for-corny-t37918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2000.pt/users/angelof/af16/ts_estrelas/bigest81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bricioesuashistorias.blogspot.com/2011/11/alem-do-arco-iri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photo/2001/1220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berlin.edu/physics/dstyer/Astronomy/Nebulae/index.html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galaxy.com/my_weblog/galaxie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pod.nasa.gov/apod/ap021021.html" TargetMode="Externa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hfnqboacV0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ufl.edu/~eford/graphics/graphics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ssdc.gsfc.nasa.gov/photo_gallery/photogallery-asteroids.html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Espectroscopi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muelrobaert.blogspot.com/2011/02/veja-o-mundo-em-infravermelho-sera-que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pat.wordpress.com/2010/12/06/newtons-rainbow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osmos.ipac.caltech.edu/cosmic_classroom/ir_tutorial/discovery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http://www.utahskies.org/HST/Archives/nebulae.html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http://www.daviddarling.info/encyclopedia/P/planneb.html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http://weblore.com/richard/m82_exploding_galaxy.</a:t>
            </a:r>
            <a:r>
              <a:rPr lang="pt-BR" dirty="0" err="1" smtClean="0">
                <a:hlinkClick r:id="rId5"/>
              </a:rPr>
              <a:t>htm</a:t>
            </a:r>
            <a:r>
              <a:rPr lang="pt-BR" dirty="0" err="1" smtClean="0">
                <a:hlinkClick r:id="rId6"/>
              </a:rPr>
              <a:t>http</a:t>
            </a:r>
            <a:r>
              <a:rPr lang="pt-BR" dirty="0" smtClean="0">
                <a:hlinkClick r:id="rId6"/>
              </a:rPr>
              <a:t>://www.bibliotecapleyades.net/universo/open_cluster.htm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http://fettss.arc.nasa.gov/collection/details/comet-hale-bopp/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http://www.wallpapers.pt/view/sombrero_galaxy-1680x1050.html</a:t>
            </a:r>
            <a:endParaRPr lang="pt-BR" dirty="0" smtClean="0"/>
          </a:p>
          <a:p>
            <a:r>
              <a:rPr lang="pt-BR" dirty="0" smtClean="0">
                <a:hlinkClick r:id="rId9"/>
              </a:rPr>
              <a:t>http://www1.ci.uc.pt/iguc/atlas/20urano.htm</a:t>
            </a:r>
            <a:endParaRPr lang="pt-BR" dirty="0" smtClean="0"/>
          </a:p>
          <a:p>
            <a:r>
              <a:rPr lang="pt-BR" dirty="0" smtClean="0">
                <a:hlinkClick r:id="rId10"/>
              </a:rPr>
              <a:t>http://sermoesinteligentes.blogspot.com/2010/08/constelacao-de-orion.html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http://www.chem1.com/acad/webtext/atoms/atpt-3.html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http://roessboss-question2.blogspot.com/2010/10/2-jennifer-easley.html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r>
              <a:rPr lang="pt-BR" dirty="0" smtClean="0">
                <a:hlinkClick r:id="rId3"/>
              </a:rPr>
              <a:t>http://www.chemheritage.org/discover/chemistry-in-history/themes/the-path-to-the-periodic-table/bunsen-and-kirchhoff.</a:t>
            </a:r>
            <a:r>
              <a:rPr lang="pt-BR" dirty="0" err="1" smtClean="0">
                <a:hlinkClick r:id="rId3"/>
              </a:rPr>
              <a:t>aspx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http://alchemist.edublogs.org/2008/11/17/which-ion-causes-the-color/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http://www.youtube.com/watch?v=9dqFfE1RebA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http://www.experimentum.org/blog/?</a:t>
            </a:r>
            <a:r>
              <a:rPr lang="pt-BR" dirty="0" err="1" smtClean="0">
                <a:hlinkClick r:id="rId3"/>
              </a:rPr>
              <a:t>tag</a:t>
            </a:r>
            <a:r>
              <a:rPr lang="pt-BR" dirty="0" smtClean="0">
                <a:hlinkClick r:id="rId3"/>
              </a:rPr>
              <a:t>=</a:t>
            </a:r>
            <a:r>
              <a:rPr lang="pt-BR" dirty="0" err="1" smtClean="0">
                <a:hlinkClick r:id="rId3"/>
              </a:rPr>
              <a:t>espectroscopio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http://www.amateurspectroscopy.com/color-spectra-of-chemical-elements.htm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http://www.webelements.com/caesium/pictures.html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http://www.emsintese.com.br/2009/cesio-galio-e-rubidio-aplicacoes/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http://periodictable.com/Elements/037/index.html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http://www.neyco.fr/pages/page_activite.</a:t>
            </a:r>
            <a:r>
              <a:rPr lang="pt-BR" dirty="0" err="1" smtClean="0">
                <a:hlinkClick r:id="rId6"/>
              </a:rPr>
              <a:t>php</a:t>
            </a:r>
            <a:r>
              <a:rPr lang="pt-BR" dirty="0" smtClean="0">
                <a:hlinkClick r:id="rId6"/>
              </a:rPr>
              <a:t>?</a:t>
            </a:r>
            <a:r>
              <a:rPr lang="pt-BR" dirty="0" err="1" smtClean="0">
                <a:hlinkClick r:id="rId6"/>
              </a:rPr>
              <a:t>id_famille</a:t>
            </a:r>
            <a:r>
              <a:rPr lang="pt-BR" dirty="0" smtClean="0">
                <a:hlinkClick r:id="rId6"/>
              </a:rPr>
              <a:t>=1&amp;</a:t>
            </a:r>
            <a:r>
              <a:rPr lang="pt-BR" dirty="0" err="1" smtClean="0">
                <a:hlinkClick r:id="rId6"/>
              </a:rPr>
              <a:t>id_sous_famille</a:t>
            </a:r>
            <a:r>
              <a:rPr lang="pt-BR" dirty="0" smtClean="0">
                <a:hlinkClick r:id="rId6"/>
              </a:rPr>
              <a:t>=10&amp;</a:t>
            </a:r>
            <a:r>
              <a:rPr lang="pt-BR" dirty="0" err="1" smtClean="0">
                <a:hlinkClick r:id="rId6"/>
              </a:rPr>
              <a:t>lg</a:t>
            </a:r>
            <a:r>
              <a:rPr lang="pt-BR" dirty="0" smtClean="0">
                <a:hlinkClick r:id="rId6"/>
              </a:rPr>
              <a:t>=</a:t>
            </a:r>
            <a:r>
              <a:rPr lang="pt-BR" dirty="0" err="1" smtClean="0">
                <a:hlinkClick r:id="rId6"/>
              </a:rPr>
              <a:t>en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http://www.if.ufrgs.br/fis02001/aulas/aula_espec.htm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http://astro.unl.edu/naap/hr/hr_background1.html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http://cangarubim.blogspot.com/2011/12/prefeitos-desmoralizam-isaac-newton.html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Fonte</a:t>
            </a:r>
            <a:r>
              <a:rPr lang="pt-BR" baseline="0" smtClean="0"/>
              <a:t>s: </a:t>
            </a:r>
            <a:r>
              <a:rPr lang="pt-BR" smtClean="0">
                <a:hlinkClick r:id="rId3"/>
              </a:rPr>
              <a:t>http://drhill-science-news.blogspot.com/2011/05/technology-lets-us-see-in-dark.html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http://pt.wikipedia.org/wiki/Ficheiro:Morgan-Keenan_spectral_classification.png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http://it.wikipedia.org/wiki/File:Mintaka.jpg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http://earthsky.org/brightest-stars/blue-white-rigel-is-orions-brightest-star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http://starfieldobservatory.com/sky.htm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Fontes:</a:t>
            </a:r>
            <a:r>
              <a:rPr lang="pt-BR" baseline="0" dirty="0" smtClean="0"/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http://www.bitacoradegalileo.com/en/2011/07/22/the-ten-brightest-stars-in-the-night-sky/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Fontes:</a:t>
            </a:r>
            <a:r>
              <a:rPr lang="pt-BR" baseline="0" dirty="0" smtClean="0"/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http://www.sciencephoto.com/media/331096/view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Fontes:</a:t>
            </a:r>
            <a:r>
              <a:rPr lang="pt-BR" baseline="0" dirty="0" smtClean="0"/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http://www.janis.or.jp/users/kitahara/sww/e-arude-z.html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Fontes:</a:t>
            </a:r>
            <a:r>
              <a:rPr lang="pt-BR" baseline="0" dirty="0" smtClean="0"/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http://www.disclose.tv/forum/betelgeuse-to-explode-info-for-corny-t37918.html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http://www.prof2000.pt/users/angelof/af16/ts_estrelas/bigest81.htm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 </a:t>
            </a:r>
            <a:r>
              <a:rPr lang="pt-BR" dirty="0" smtClean="0">
                <a:hlinkClick r:id="rId3"/>
              </a:rPr>
              <a:t>http://fabricioesuashistorias.blogspot.com/2011/11/alem-do-arco-iris.html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http://chandra.harvard.edu/photo/2001/1220/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 smtClean="0">
                <a:hlinkClick r:id="rId4"/>
              </a:rPr>
              <a:t>http://www.oberlin.edu/physics/dstyer/Astronomy/Nebulae/index.html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r>
              <a:rPr lang="pt-BR" dirty="0" smtClean="0">
                <a:hlinkClick r:id="rId3"/>
              </a:rPr>
              <a:t>http://www.dailygalaxy.com/my_weblog/galaxies/</a:t>
            </a:r>
            <a:endParaRPr lang="pt-BR" baseline="0" dirty="0" smtClean="0"/>
          </a:p>
          <a:p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http://apod.nasa.gov/apod/ap021021.html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r>
              <a:rPr lang="pt-BR" dirty="0" smtClean="0">
                <a:hlinkClick r:id="rId3"/>
              </a:rPr>
              <a:t>http://www.youtube.com/watch?v=FhfnqboacV0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http://www.astro.ufl.edu/~eford/graphics/graphics.html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http://nssdc.gsfc.nasa.gov/photo_gallery/photogallery-asteroids.html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http://pt.wikipedia.org/wiki/Espectroscopia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</a:t>
            </a:r>
            <a:r>
              <a:rPr lang="pt-BR" baseline="0" dirty="0" smtClean="0"/>
              <a:t> TCC – Radioastronomia – André Luiz da Silva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3"/>
              </a:rPr>
              <a:t>http://samuelrobaert.blogspot.com/2011/02/veja-o-mundo-em-infravermelho-sera-que.html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dirty="0" smtClean="0">
                <a:hlinkClick r:id="rId3"/>
              </a:rPr>
              <a:t>http://2pat.wordpress.com/2010/12/06/newtons-rainbow/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</a:t>
            </a:r>
            <a:r>
              <a:rPr lang="pt-BR" baseline="0" dirty="0" smtClean="0"/>
              <a:t>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http://coolcosmos.ipac.caltech.edu/cosmic_classroom/ir_tutorial/discovery.html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s: TCC – Radioastronomia – André Luiz da Silva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7FE-DC13-4F77-9C3F-58D0838096B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7BD0-5DEC-4012-8EF6-20A69C34589B}" type="datetimeFigureOut">
              <a:rPr lang="pt-BR" smtClean="0"/>
              <a:pPr/>
              <a:t>01/02/2012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3FEF-17D0-4B4A-84F0-D6E7D4EE19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odutos-observatorio-02\sessao-astronomia-2012\katia\Pontoci_ncia_-_Teste_At_mico_converted.wm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8.jpeg"/><Relationship Id="rId5" Type="http://schemas.openxmlformats.org/officeDocument/2006/relationships/image" Target="../media/image6.jpe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41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43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odutos-observatorio-02\sessao-astronomia-2012\katia\What%20Is%20a%20Redshift__converted.wm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8.jpeg"/><Relationship Id="rId3" Type="http://schemas.openxmlformats.org/officeDocument/2006/relationships/image" Target="../media/image46.jpeg"/><Relationship Id="rId7" Type="http://schemas.openxmlformats.org/officeDocument/2006/relationships/image" Target="../media/image4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3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ESPECTROSCOPIA</a:t>
            </a:r>
            <a:endParaRPr lang="pt-BR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5792688" cy="105496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universo em cores</a:t>
            </a:r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8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1" name="Picture 37" descr="http://weblore.com/richard/images/m82_subaru.jpg"/>
          <p:cNvPicPr>
            <a:picLocks noChangeAspect="1" noChangeArrowheads="1"/>
          </p:cNvPicPr>
          <p:nvPr/>
        </p:nvPicPr>
        <p:blipFill>
          <a:blip r:embed="rId10" cstate="print">
            <a:lum contrast="49000"/>
          </a:blip>
          <a:srcRect/>
          <a:stretch>
            <a:fillRect/>
          </a:stretch>
        </p:blipFill>
        <p:spPr bwMode="auto">
          <a:xfrm>
            <a:off x="7812360" y="5870367"/>
            <a:ext cx="1331640" cy="987633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 . .  Na mesma época, Wollaston observou falhas . . 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39330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 . . 500 delas sendo descritas por Fraunhofer  ligando-as à intensidade. . .</a:t>
            </a:r>
            <a:endParaRPr lang="pt-BR" dirty="0"/>
          </a:p>
        </p:txBody>
      </p:sp>
      <p:pic>
        <p:nvPicPr>
          <p:cNvPr id="17" name="Imagem 16" descr="http://www.chem1.com/acad/webtext/atoms/atpt-images/Fraunhofer_lin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549656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TÉCNICA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Análise da radiação vinda de uma fonte;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Definição de propriedades físicas e químicas do material: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7" name="Imagem 16" descr="http://2.bp.blogspot.com/_qkCViEK0HKg/TMZQIBF1wJI/AAAAAAAAABQ/1S6GaDsX-bQ/s1600/spectroscopy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196752"/>
            <a:ext cx="4608512" cy="407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539552" y="414908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Temperatura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Tamanho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Abundância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Velocidade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Estágio de vida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INSTRUMENTO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184482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espectroscópio foi utilizado pela primeira vez em 1859  . . 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342900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Kirchhoff sugeriu queimar elementos químicos e Bunsen desenvolveu o queimador</a:t>
            </a:r>
            <a:endParaRPr lang="pt-BR" dirty="0"/>
          </a:p>
        </p:txBody>
      </p:sp>
      <p:pic>
        <p:nvPicPr>
          <p:cNvPr id="30722" name="Picture 2" descr="http://www.chemheritage.org/Site/Discover/Chemistry-in-History/Themes/The-Path-to-the-Periodic-Table/asset_upload_file814_45431_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980728"/>
            <a:ext cx="3528392" cy="480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aixaDeTexto 16"/>
          <p:cNvSpPr txBox="1"/>
          <p:nvPr/>
        </p:nvSpPr>
        <p:spPr>
          <a:xfrm>
            <a:off x="4427984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Gustav Kirchhoff (1824-1887) e Robert Bunsen (1811-1899)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INSTRUMENTO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resultado foi semelhante ao mostrado a seguir:</a:t>
            </a:r>
            <a:endParaRPr lang="pt-BR" dirty="0"/>
          </a:p>
        </p:txBody>
      </p:sp>
      <p:pic>
        <p:nvPicPr>
          <p:cNvPr id="24579" name="Picture 3" descr="http://alchemist.edublogs.org/files/2008/11/flame-te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556792"/>
            <a:ext cx="5256584" cy="37584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6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pic>
        <p:nvPicPr>
          <p:cNvPr id="7" name="Pontoci_ncia_-_Teste_At_mico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5536" y="980728"/>
            <a:ext cx="8528948" cy="47975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INSTRUMENTO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1844824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espectroscópio consistia de um queimador de Bunsen, um colimador, um prisma e um telescópio, apoiados sobre a base.</a:t>
            </a:r>
            <a:endParaRPr lang="pt-BR" dirty="0"/>
          </a:p>
        </p:txBody>
      </p:sp>
      <p:pic>
        <p:nvPicPr>
          <p:cNvPr id="12" name="Imagem 11" descr="http://www.on.br/site_edu_dist_2011/site/conteudo/modulo2/3_espectros_estelares/espectro/imagens/espectroscopio.gif"/>
          <p:cNvPicPr/>
          <p:nvPr/>
        </p:nvPicPr>
        <p:blipFill>
          <a:blip r:embed="rId7" cstate="print"/>
          <a:srcRect l="1000" t="1678" r="4200" b="1678"/>
          <a:stretch>
            <a:fillRect/>
          </a:stretch>
        </p:blipFill>
        <p:spPr bwMode="auto">
          <a:xfrm>
            <a:off x="3275856" y="1700808"/>
            <a:ext cx="5148064" cy="337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ESPECTROS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Espectros são diagramas de amplitude da radiação eletromagnética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7544" y="39330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Os espectros de emissão são faixas coloridas contra um fundo escuro</a:t>
            </a:r>
            <a:endParaRPr lang="pt-BR" dirty="0"/>
          </a:p>
        </p:txBody>
      </p:sp>
      <p:pic>
        <p:nvPicPr>
          <p:cNvPr id="26628" name="Picture 4" descr="http://www.amateurspectroscopy.com/Hydrogen-helium-lithium-oxyg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412776"/>
            <a:ext cx="5886450" cy="3609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ESPECTROS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56490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Graças à espectroscopia foram descobertos o Césio, o Rubídio e o Hélio</a:t>
            </a:r>
            <a:endParaRPr lang="pt-BR" dirty="0"/>
          </a:p>
        </p:txBody>
      </p:sp>
      <p:pic>
        <p:nvPicPr>
          <p:cNvPr id="48130" name="Picture 2" descr="http://www.webelements.com/_media/elements/element-pics-theo/55_Cs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412776"/>
            <a:ext cx="1944216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2" name="Picture 4" descr="http://www.emsintese.com.br/wp-content/uploads/2009/07/cesio-flick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052736"/>
            <a:ext cx="2857500" cy="2409826"/>
          </a:xfrm>
          <a:prstGeom prst="rect">
            <a:avLst/>
          </a:prstGeom>
          <a:noFill/>
        </p:spPr>
      </p:pic>
      <p:pic>
        <p:nvPicPr>
          <p:cNvPr id="48134" name="Picture 6" descr="http://periodictable.com/Samples/037.5/s9s.JPG"/>
          <p:cNvPicPr>
            <a:picLocks noChangeAspect="1" noChangeArrowheads="1"/>
          </p:cNvPicPr>
          <p:nvPr/>
        </p:nvPicPr>
        <p:blipFill>
          <a:blip r:embed="rId10" cstate="print"/>
          <a:srcRect l="3030" t="3030" r="3030" b="3030"/>
          <a:stretch>
            <a:fillRect/>
          </a:stretch>
        </p:blipFill>
        <p:spPr bwMode="auto">
          <a:xfrm>
            <a:off x="6516216" y="3717032"/>
            <a:ext cx="1872208" cy="1872208"/>
          </a:xfrm>
          <a:prstGeom prst="rect">
            <a:avLst/>
          </a:prstGeom>
          <a:noFill/>
        </p:spPr>
      </p:pic>
      <p:pic>
        <p:nvPicPr>
          <p:cNvPr id="48136" name="Picture 8" descr="http://www.neyco.fr/images/10_46_base_rubidiu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717032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ESPECTROS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1700808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Um sólido ou líquido incandescente emite um espectro contínuo;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Um gás quente emite linhas brilhantes;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Se um espectro contínuo passar por um gás frio, surgem faixas escuras</a:t>
            </a:r>
          </a:p>
          <a:p>
            <a:endParaRPr lang="pt-BR" dirty="0"/>
          </a:p>
        </p:txBody>
      </p:sp>
      <p:pic>
        <p:nvPicPr>
          <p:cNvPr id="18" name="Imagem 17" descr="Espectros de acordo com as Leis de Kirchhoff. "/>
          <p:cNvPicPr/>
          <p:nvPr/>
        </p:nvPicPr>
        <p:blipFill>
          <a:blip r:embed="rId8" cstate="print"/>
          <a:srcRect r="1493" b="2857"/>
          <a:stretch>
            <a:fillRect/>
          </a:stretch>
        </p:blipFill>
        <p:spPr bwMode="auto">
          <a:xfrm>
            <a:off x="2987824" y="2132856"/>
            <a:ext cx="5650786" cy="24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807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ESPECTROS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227687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camadas mais frias de estrelas como o Sol absorvem a energia do espectro emitido na fotosfera</a:t>
            </a:r>
            <a:endParaRPr lang="pt-BR" dirty="0"/>
          </a:p>
        </p:txBody>
      </p:sp>
      <p:pic>
        <p:nvPicPr>
          <p:cNvPr id="12" name="Imagem 11" descr="http://astro.unl.edu/naap/hr/graphics/absorption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132856"/>
            <a:ext cx="6350551" cy="254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2132856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Uma história tão antiga quanto as obras de um dos maiores gênios da mecânica e física clássica . . .</a:t>
            </a:r>
          </a:p>
        </p:txBody>
      </p:sp>
      <p:pic>
        <p:nvPicPr>
          <p:cNvPr id="18436" name="Picture 4" descr="http://1.bp.blogspot.com/-ub3WCzyPH1s/TtkKzlaII4I/AAAAAAAARQM/i1nPSuQzYpA/s1600/isaac-new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28800"/>
            <a:ext cx="5907808" cy="3533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aixaDeTexto 19"/>
          <p:cNvSpPr txBox="1"/>
          <p:nvPr/>
        </p:nvSpPr>
        <p:spPr>
          <a:xfrm>
            <a:off x="3059832" y="537321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Isaac Newton (1643-1727)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807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ESPECTROS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22768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Resumidamente :</a:t>
            </a:r>
            <a:endParaRPr lang="pt-BR" dirty="0"/>
          </a:p>
        </p:txBody>
      </p:sp>
      <p:pic>
        <p:nvPicPr>
          <p:cNvPr id="60418" name="Picture 2" descr="http://www2.astro.psu.edu/astrofest/kirchoffslaw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62880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6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636912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Anne Jump Cannon (1863-1941) classificou 225.000 estrelas entre 1918 e 1924.</a:t>
            </a:r>
            <a:endParaRPr lang="pt-BR" dirty="0"/>
          </a:p>
        </p:txBody>
      </p:sp>
      <p:pic>
        <p:nvPicPr>
          <p:cNvPr id="17" name="Imagem 16" descr="Ficheiro:Morgan-Keenan spectral classification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564904"/>
            <a:ext cx="6095239" cy="2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O são azuladas, com temperatura por volta de 30.000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de </a:t>
            </a:r>
            <a:r>
              <a:rPr lang="pt-BR" dirty="0" smtClean="0"/>
              <a:t>He </a:t>
            </a:r>
            <a:r>
              <a:rPr lang="pt-BR" dirty="0"/>
              <a:t>ionizado </a:t>
            </a:r>
            <a:r>
              <a:rPr lang="pt-BR" dirty="0" smtClean="0"/>
              <a:t>com </a:t>
            </a:r>
            <a:r>
              <a:rPr lang="pt-BR" dirty="0"/>
              <a:t>metalóides fortemente ionizados</a:t>
            </a:r>
          </a:p>
        </p:txBody>
      </p:sp>
      <p:pic>
        <p:nvPicPr>
          <p:cNvPr id="17" name="Imagem 16" descr="File:Mintaka.jpg"/>
          <p:cNvPicPr/>
          <p:nvPr/>
        </p:nvPicPr>
        <p:blipFill>
          <a:blip r:embed="rId8" cstate="print"/>
          <a:srcRect l="16757" t="1981" r="5405"/>
          <a:stretch>
            <a:fillRect/>
          </a:stretch>
        </p:blipFill>
        <p:spPr bwMode="auto">
          <a:xfrm>
            <a:off x="3491880" y="1844824"/>
            <a:ext cx="4478098" cy="306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Mintaka (Observatório </a:t>
            </a:r>
            <a:r>
              <a:rPr lang="pt-BR" dirty="0" err="1" smtClean="0"/>
              <a:t>Palomar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B são branco-azuladas, com temperatura por volta de 20.000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de </a:t>
            </a:r>
            <a:r>
              <a:rPr lang="pt-BR" dirty="0" smtClean="0"/>
              <a:t>He e H neutros mais metalóides ionizados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Rigel</a:t>
            </a:r>
            <a:r>
              <a:rPr lang="pt-BR" dirty="0" smtClean="0"/>
              <a:t> (Planetário Clark)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20" name="Imagem 19" descr="Blue-white Rigel via Clark Planetarium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772816"/>
            <a:ext cx="428625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234888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A são brancas, com temperatura por volta de 10.000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</a:t>
            </a:r>
            <a:r>
              <a:rPr lang="pt-BR" dirty="0" smtClean="0"/>
              <a:t>com predominância de 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Sirius 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3" name="Imagem 12" descr="http://starfieldobservatory.com/images/Sirius-1-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916832"/>
            <a:ext cx="4397432" cy="2934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2348880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F são branco-amareladas, com temperatura por volta de 7.000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</a:t>
            </a:r>
            <a:r>
              <a:rPr lang="pt-BR" dirty="0" smtClean="0"/>
              <a:t>com presença de cálcio mais ferro e titânio ionizados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Procíon 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5" name="Imagem 14" descr="http://bitacoradegalileo.files.wordpress.com/2010/02/procyon.jpg?w=300"/>
          <p:cNvPicPr/>
          <p:nvPr/>
        </p:nvPicPr>
        <p:blipFill>
          <a:blip r:embed="rId9" cstate="print">
            <a:lum contrast="33000"/>
          </a:blip>
          <a:srcRect/>
          <a:stretch>
            <a:fillRect/>
          </a:stretch>
        </p:blipFill>
        <p:spPr bwMode="auto">
          <a:xfrm>
            <a:off x="3635896" y="2132856"/>
            <a:ext cx="4286250" cy="284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2348880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G são amareladas, com temperatura por volta de 5.500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</a:t>
            </a:r>
            <a:r>
              <a:rPr lang="pt-BR" dirty="0" smtClean="0"/>
              <a:t>com presença de cálcio ionizado, hidrogênio, carbono molecular e CH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Capella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3" name="Imagem 12" descr="Star Capella"/>
          <p:cNvPicPr/>
          <p:nvPr/>
        </p:nvPicPr>
        <p:blipFill>
          <a:blip r:embed="rId9" cstate="print">
            <a:lum contrast="20000"/>
          </a:blip>
          <a:srcRect r="5501" b="11714"/>
          <a:stretch>
            <a:fillRect/>
          </a:stretch>
        </p:blipFill>
        <p:spPr bwMode="auto">
          <a:xfrm>
            <a:off x="3995936" y="1700808"/>
            <a:ext cx="4032460" cy="311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2348880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K são alaranjadas, com temperatura por volta de 5.000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</a:t>
            </a:r>
            <a:r>
              <a:rPr lang="pt-BR" dirty="0" smtClean="0"/>
              <a:t>com presença de elementos do tipo G mais óxido de titânio e metais neutros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Aldebaran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5" name="Imagem 14" descr="http://www.janis.or.jp/users/kitahara/sww/arude-z.jpg"/>
          <p:cNvPicPr/>
          <p:nvPr/>
        </p:nvPicPr>
        <p:blipFill>
          <a:blip r:embed="rId9" cstate="print"/>
          <a:srcRect l="4447" t="6929" r="684" b="9928"/>
          <a:stretch>
            <a:fillRect/>
          </a:stretch>
        </p:blipFill>
        <p:spPr bwMode="auto">
          <a:xfrm>
            <a:off x="3563888" y="2204864"/>
            <a:ext cx="460851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CLASSIFICAÇÃO ESTELAR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9552" y="234888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Estrelas tipo M são vermelhas, com temperatura por volta de 3.000  </a:t>
            </a:r>
            <a:r>
              <a:rPr lang="pt-BR" dirty="0" smtClean="0">
                <a:latin typeface="Calibri"/>
              </a:rPr>
              <a:t>̊</a:t>
            </a:r>
            <a:r>
              <a:rPr lang="pt-BR" dirty="0" smtClean="0"/>
              <a:t>C </a:t>
            </a:r>
            <a:r>
              <a:rPr lang="pt-BR" dirty="0"/>
              <a:t>e atmosfera </a:t>
            </a:r>
            <a:r>
              <a:rPr lang="pt-BR" dirty="0" smtClean="0"/>
              <a:t>com muito óxido de titânio</a:t>
            </a:r>
            <a:endParaRPr lang="pt-BR" dirty="0"/>
          </a:p>
        </p:txBody>
      </p:sp>
      <p:pic>
        <p:nvPicPr>
          <p:cNvPr id="19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3" name="Imagem 12" descr="Image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772816"/>
            <a:ext cx="5248656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3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7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ESTÁGIOS DA VIDA DAS ESTRELAS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34888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1905 o dinamarquês </a:t>
            </a:r>
            <a:r>
              <a:rPr lang="pt-BR" dirty="0" err="1" smtClean="0"/>
              <a:t>Ejnar</a:t>
            </a:r>
            <a:r>
              <a:rPr lang="pt-BR" dirty="0" smtClean="0"/>
              <a:t> </a:t>
            </a:r>
            <a:r>
              <a:rPr lang="pt-BR" dirty="0" err="1" smtClean="0"/>
              <a:t>Hertzsprung</a:t>
            </a:r>
            <a:r>
              <a:rPr lang="pt-BR" dirty="0" smtClean="0"/>
              <a:t> (1873-1967) associou as cores ao brilho estelar</a:t>
            </a:r>
            <a:endParaRPr lang="pt-BR" dirty="0"/>
          </a:p>
        </p:txBody>
      </p:sp>
      <p:pic>
        <p:nvPicPr>
          <p:cNvPr id="17" name="Imagem 16" descr="http://www.prof2000.pt/users/angelof/af16/ts_estrelas/big_images/bigest8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772816"/>
            <a:ext cx="612068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3419872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Diagrama H-R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177281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. . . E tão atual quanto um dos fenômenos mais fascinantes da óptica: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REFRAÇÃO DA LUZ</a:t>
            </a:r>
          </a:p>
        </p:txBody>
      </p:sp>
      <p:pic>
        <p:nvPicPr>
          <p:cNvPr id="15" name="Picture 2" descr="http://2.bp.blogspot.com/-Oorvy6X1nvo/TrvTXThv6NI/AAAAAAAAAg4/zvcFo3MZIJU/s1600/arco-iris-2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040560" cy="37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3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8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NEBULOSAS, GALÁXIAS, PLANETAS, ASTEROIDES E COMETAS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564904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As nebulosas podem ter espectros bem distintos por ter mais “vazios” que estrelas em sua composição</a:t>
            </a:r>
            <a:endParaRPr lang="pt-BR" dirty="0"/>
          </a:p>
        </p:txBody>
      </p:sp>
      <p:pic>
        <p:nvPicPr>
          <p:cNvPr id="17" name="Imagem 16" descr="http://chandra.harvard.edu/photo/2001/1220/1220_xray_op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2276872"/>
            <a:ext cx="2443943" cy="24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5652120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Olho de Gato</a:t>
            </a:r>
            <a:endParaRPr lang="pt-BR" dirty="0"/>
          </a:p>
        </p:txBody>
      </p:sp>
      <p:pic>
        <p:nvPicPr>
          <p:cNvPr id="54274" name="Picture 2" descr="http://www.oberlin.edu/physics/dstyer/Astronomy/Nebulae/OrionNebula.jpg"/>
          <p:cNvPicPr>
            <a:picLocks noChangeAspect="1" noChangeArrowheads="1"/>
          </p:cNvPicPr>
          <p:nvPr/>
        </p:nvPicPr>
        <p:blipFill>
          <a:blip r:embed="rId12" cstate="print">
            <a:lum contrast="39000"/>
          </a:blip>
          <a:srcRect/>
          <a:stretch>
            <a:fillRect/>
          </a:stretch>
        </p:blipFill>
        <p:spPr bwMode="auto">
          <a:xfrm>
            <a:off x="2483768" y="2276872"/>
            <a:ext cx="3384376" cy="2663116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2987824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Órion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3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8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NEBULOSAS, GALÁXIAS, PLANETAS, ASTEROIDES E COMETAS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564904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As galáxias tem espectros bem semelhantes aos das estrelas, já que são feitas em grande parte por elas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Andrômeda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87824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Sombrero</a:t>
            </a:r>
            <a:endParaRPr lang="pt-BR" dirty="0"/>
          </a:p>
        </p:txBody>
      </p:sp>
      <p:pic>
        <p:nvPicPr>
          <p:cNvPr id="20" name="Imagem 19" descr="http://apod.nasa.gov/apod/image/0210/Andromeda_gendler_sm.jpg"/>
          <p:cNvPicPr/>
          <p:nvPr/>
        </p:nvPicPr>
        <p:blipFill>
          <a:blip r:embed="rId11" cstate="print">
            <a:lum contrast="29000"/>
          </a:blip>
          <a:srcRect/>
          <a:stretch>
            <a:fillRect/>
          </a:stretch>
        </p:blipFill>
        <p:spPr bwMode="auto">
          <a:xfrm>
            <a:off x="5796136" y="2564904"/>
            <a:ext cx="2973878" cy="215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802" name="Picture 2" descr="http://www.dailygalaxy.com/photos/uncategorized/2007/09/25/sombrero_galaxy_2.jpg"/>
          <p:cNvPicPr>
            <a:picLocks noChangeAspect="1" noChangeArrowheads="1"/>
          </p:cNvPicPr>
          <p:nvPr/>
        </p:nvPicPr>
        <p:blipFill>
          <a:blip r:embed="rId12" cstate="print">
            <a:lum contrast="28000"/>
          </a:blip>
          <a:srcRect/>
          <a:stretch>
            <a:fillRect/>
          </a:stretch>
        </p:blipFill>
        <p:spPr bwMode="auto">
          <a:xfrm>
            <a:off x="2339752" y="2708920"/>
            <a:ext cx="3240360" cy="1814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4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9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pic>
        <p:nvPicPr>
          <p:cNvPr id="21" name="What Is a Redshift_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331640" y="998730"/>
            <a:ext cx="6480720" cy="48605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nssdc.gsfc.nasa.gov/image/planetary/asteroid/idas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2592288" cy="1944216"/>
          </a:xfrm>
          <a:prstGeom prst="rect">
            <a:avLst/>
          </a:prstGeom>
          <a:noFill/>
        </p:spPr>
      </p:pic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4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9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NEBULOSAS, GALÁXIAS, PLANETAS, ASTEROIDES E COMETAS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2564904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Planetas, asteróides e cometas funcionam como o ‘gás frio’ que absorve energia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Planeta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27784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Asteróides (Ida e Dactyl)</a:t>
            </a:r>
            <a:endParaRPr lang="pt-BR" dirty="0"/>
          </a:p>
        </p:txBody>
      </p:sp>
      <p:pic>
        <p:nvPicPr>
          <p:cNvPr id="17" name="Imagem 16" descr="http://www.astro.ufl.edu/~eford/graphics/TransitSpectroscopy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2204864"/>
            <a:ext cx="3485111" cy="253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2699792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Cometa </a:t>
            </a:r>
            <a:r>
              <a:rPr lang="pt-BR" dirty="0" err="1" smtClean="0"/>
              <a:t>Hale</a:t>
            </a:r>
            <a:r>
              <a:rPr lang="pt-BR" dirty="0" smtClean="0"/>
              <a:t> Bopp </a:t>
            </a:r>
            <a:endParaRPr lang="pt-BR" dirty="0"/>
          </a:p>
        </p:txBody>
      </p:sp>
      <p:pic>
        <p:nvPicPr>
          <p:cNvPr id="78852" name="Picture 4" descr="http://cometography.com/lcomets/1995o1970327gr.jpg"/>
          <p:cNvPicPr>
            <a:picLocks noChangeAspect="1" noChangeArrowheads="1"/>
          </p:cNvPicPr>
          <p:nvPr/>
        </p:nvPicPr>
        <p:blipFill>
          <a:blip r:embed="rId13" cstate="print">
            <a:lum contrast="31000"/>
          </a:blip>
          <a:srcRect/>
          <a:stretch>
            <a:fillRect/>
          </a:stretch>
        </p:blipFill>
        <p:spPr bwMode="auto">
          <a:xfrm>
            <a:off x="2915816" y="3573016"/>
            <a:ext cx="1800200" cy="13906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http://www.wallpapers.pt/wallpapers/sombrero_galaxy-1680x1050.jpg"/>
          <p:cNvPicPr>
            <a:picLocks noChangeAspect="1" noChangeArrowheads="1"/>
          </p:cNvPicPr>
          <p:nvPr/>
        </p:nvPicPr>
        <p:blipFill>
          <a:blip r:embed="rId3" cstate="print"/>
          <a:srcRect r="1210" b="16129"/>
          <a:stretch>
            <a:fillRect/>
          </a:stretch>
        </p:blipFill>
        <p:spPr bwMode="auto">
          <a:xfrm>
            <a:off x="5148064" y="5849888"/>
            <a:ext cx="1899903" cy="1008112"/>
          </a:xfrm>
          <a:prstGeom prst="rect">
            <a:avLst/>
          </a:prstGeom>
          <a:noFill/>
        </p:spPr>
      </p:pic>
      <p:pic>
        <p:nvPicPr>
          <p:cNvPr id="1047" name="Picture 23" descr="http://fettss.arc.nasa.gov/media/fettss/images/CometHale-Bopp.tif.746x600_q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5858672"/>
            <a:ext cx="1512168" cy="999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utahskies.org/image_library/deepsky/hst/HelixNebula-HS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49888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http://www.daviddarling.info/images/Ring_Nebula_Hub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35768" y="5869487"/>
            <a:ext cx="980729" cy="996297"/>
          </a:xfrm>
          <a:prstGeom prst="rect">
            <a:avLst/>
          </a:prstGeom>
          <a:noFill/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8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9" name="Picture 35" descr="Crab Nebula.  Credit:  NASA/E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855288"/>
            <a:ext cx="1008112" cy="1002712"/>
          </a:xfrm>
          <a:prstGeom prst="rect">
            <a:avLst/>
          </a:prstGeom>
          <a:noFill/>
        </p:spPr>
      </p:pic>
      <p:pic>
        <p:nvPicPr>
          <p:cNvPr id="1061" name="Picture 37" descr="http://weblore.com/richard/images/m82_subaru.jpg"/>
          <p:cNvPicPr>
            <a:picLocks noChangeAspect="1" noChangeArrowheads="1"/>
          </p:cNvPicPr>
          <p:nvPr/>
        </p:nvPicPr>
        <p:blipFill>
          <a:blip r:embed="rId10" cstate="print">
            <a:lum contrast="49000"/>
          </a:blip>
          <a:srcRect/>
          <a:stretch>
            <a:fillRect/>
          </a:stretch>
        </p:blipFill>
        <p:spPr bwMode="auto">
          <a:xfrm>
            <a:off x="7812360" y="5870367"/>
            <a:ext cx="1331640" cy="987633"/>
          </a:xfrm>
          <a:prstGeom prst="rect">
            <a:avLst/>
          </a:prstGeom>
          <a:noFill/>
        </p:spPr>
      </p:pic>
      <p:pic>
        <p:nvPicPr>
          <p:cNvPr id="1067" name="Picture 43" descr="http://www1.ci.uc.pt/iguc/atlas/atlas_images/20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830043"/>
            <a:ext cx="1027957" cy="1027957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PERGUNTAS ?</a:t>
            </a:r>
            <a:endParaRPr lang="pt-BR" sz="2800" b="1" dirty="0"/>
          </a:p>
        </p:txBody>
      </p:sp>
      <p:pic>
        <p:nvPicPr>
          <p:cNvPr id="52225" name="Picture 1" descr="D:\USP 2012 - 1o Semestre\Astronomia\Espectroscopia\Animações\prisma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060848"/>
            <a:ext cx="8820472" cy="22933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pic>
        <p:nvPicPr>
          <p:cNvPr id="49154" name="Picture 2" descr="D:\USP 2012 - 1o Semestre\Astronomia\Espectroscopia\Animações\Light_dispersion_conceptual_wav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38" y="2038350"/>
            <a:ext cx="6943725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1115616" y="515719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Comprimento de Onda </a:t>
            </a:r>
            <a:r>
              <a:rPr lang="el-GR" dirty="0" smtClean="0"/>
              <a:t>λ</a:t>
            </a:r>
            <a:r>
              <a:rPr lang="pt-BR" dirty="0" smtClean="0"/>
              <a:t> e Amplitude A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763688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635896" y="270892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195736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4067944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3275856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1331640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pic>
        <p:nvPicPr>
          <p:cNvPr id="59394" name="Picture 2" descr="http://3.bp.blogspot.com/-FaJSkFjVyl0/TWBxE6cO2CI/AAAAAAAABJA/KUEOMh6Va6o/s1600/image004.jpg"/>
          <p:cNvPicPr>
            <a:picLocks noChangeAspect="1" noChangeArrowheads="1"/>
          </p:cNvPicPr>
          <p:nvPr/>
        </p:nvPicPr>
        <p:blipFill>
          <a:blip r:embed="rId5" cstate="print"/>
          <a:srcRect l="2415" t="8042" r="973" b="34052"/>
          <a:stretch>
            <a:fillRect/>
          </a:stretch>
        </p:blipFill>
        <p:spPr bwMode="auto">
          <a:xfrm>
            <a:off x="899592" y="1988840"/>
            <a:ext cx="7488832" cy="336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051720" y="55172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Comprimentos de onda e cores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pic>
        <p:nvPicPr>
          <p:cNvPr id="20482" name="Picture 2" descr="http://2pat.files.wordpress.com/2010/12/newtons-rainb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72816"/>
            <a:ext cx="5523053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aixaDeTexto 14"/>
          <p:cNvSpPr txBox="1"/>
          <p:nvPr/>
        </p:nvSpPr>
        <p:spPr>
          <a:xfrm>
            <a:off x="467544" y="220486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. . . A qual reproduziu com a utilização de um prisma, uma fenda e um anteparo . . 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pic>
        <p:nvPicPr>
          <p:cNvPr id="14" name="Imagem 13" descr="http://coolcosmos.ipac.caltech.edu/cosmic_classroom/ir_tutorial/images/herschel.gif"/>
          <p:cNvPicPr/>
          <p:nvPr/>
        </p:nvPicPr>
        <p:blipFill>
          <a:blip r:embed="rId5" cstate="print"/>
          <a:srcRect t="4878" r="4531" b="21951"/>
          <a:stretch>
            <a:fillRect/>
          </a:stretch>
        </p:blipFill>
        <p:spPr bwMode="auto">
          <a:xfrm>
            <a:off x="3635896" y="1268760"/>
            <a:ext cx="4810420" cy="468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ixaDeTexto 14"/>
          <p:cNvSpPr txBox="1"/>
          <p:nvPr/>
        </p:nvSpPr>
        <p:spPr>
          <a:xfrm>
            <a:off x="467544" y="1700808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 . . 135 anos mais tarde, um astrônomo inglês relacionou as cores às  suas temperaturas . . 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. . . E foi assim que </a:t>
            </a:r>
            <a:r>
              <a:rPr lang="pt-BR" dirty="0" err="1" smtClean="0"/>
              <a:t>Herschel</a:t>
            </a:r>
            <a:r>
              <a:rPr lang="pt-BR" dirty="0" smtClean="0"/>
              <a:t> descobriu o infravermelho . . 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635896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William </a:t>
            </a:r>
            <a:r>
              <a:rPr lang="pt-BR" dirty="0" err="1" smtClean="0"/>
              <a:t>Herschel</a:t>
            </a:r>
            <a:r>
              <a:rPr lang="pt-BR" dirty="0"/>
              <a:t> </a:t>
            </a:r>
            <a:r>
              <a:rPr lang="pt-BR" dirty="0" smtClean="0"/>
              <a:t>(1738-1822)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ttp://www.bibliotecapleyades.net/imagenes_universo/opencluster01_small.jpg"/>
          <p:cNvPicPr>
            <a:picLocks noChangeAspect="1" noChangeArrowheads="1"/>
          </p:cNvPicPr>
          <p:nvPr/>
        </p:nvPicPr>
        <p:blipFill>
          <a:blip r:embed="rId4" cstate="print">
            <a:lum contrast="23000"/>
          </a:blip>
          <a:srcRect/>
          <a:stretch>
            <a:fillRect/>
          </a:stretch>
        </p:blipFill>
        <p:spPr bwMode="auto">
          <a:xfrm>
            <a:off x="0" y="5872930"/>
            <a:ext cx="1368152" cy="985070"/>
          </a:xfrm>
          <a:prstGeom prst="rect">
            <a:avLst/>
          </a:prstGeom>
          <a:noFill/>
        </p:spPr>
      </p:pic>
      <p:sp>
        <p:nvSpPr>
          <p:cNvPr id="1055" name="AutoShape 31" descr="http://www.ualberta.ca/~heinke/Crab_HST_blu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9087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INÍCIO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1520" y="2060848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 . . Thomas Young (1773 – 1829) ligou  também as cores a comprimentos de onda . . .</a:t>
            </a:r>
            <a:endParaRPr lang="pt-BR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628800"/>
            <a:ext cx="665000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974</Words>
  <Application>Microsoft Office PowerPoint</Application>
  <PresentationFormat>Apresentação na tela (4:3)</PresentationFormat>
  <Paragraphs>183</Paragraphs>
  <Slides>34</Slides>
  <Notes>34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ESPECTROSCOPIA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Jorge</cp:lastModifiedBy>
  <cp:revision>100</cp:revision>
  <dcterms:created xsi:type="dcterms:W3CDTF">2012-01-16T20:04:07Z</dcterms:created>
  <dcterms:modified xsi:type="dcterms:W3CDTF">2012-02-01T19:47:18Z</dcterms:modified>
</cp:coreProperties>
</file>