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72" r:id="rId14"/>
    <p:sldId id="270" r:id="rId15"/>
    <p:sldId id="271" r:id="rId16"/>
    <p:sldId id="273" r:id="rId17"/>
    <p:sldId id="268" r:id="rId18"/>
    <p:sldId id="269"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3" r:id="rId50"/>
    <p:sldId id="305" r:id="rId51"/>
    <p:sldId id="306" r:id="rId52"/>
    <p:sldId id="308"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2563" autoAdjust="0"/>
  </p:normalViewPr>
  <p:slideViewPr>
    <p:cSldViewPr>
      <p:cViewPr>
        <p:scale>
          <a:sx n="50" d="100"/>
          <a:sy n="50" d="100"/>
        </p:scale>
        <p:origin x="-6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5ADA6-A057-416E-B50A-7780C4C3B358}" type="datetimeFigureOut">
              <a:rPr lang="pt-BR" smtClean="0"/>
              <a:pPr/>
              <a:t>24/03/2012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F8587-6634-4F74-8A78-9EC2EE3C0759}" type="slidenum">
              <a:rPr lang="pt-BR" smtClean="0"/>
              <a:pPr/>
              <a:t>‹nº›</a:t>
            </a:fld>
            <a:endParaRPr lang="pt-BR"/>
          </a:p>
        </p:txBody>
      </p:sp>
    </p:spTree>
    <p:extLst>
      <p:ext uri="{BB962C8B-B14F-4D97-AF65-F5344CB8AC3E}">
        <p14:creationId xmlns:p14="http://schemas.microsoft.com/office/powerpoint/2010/main" xmlns="" val="410423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alaeos.com/chaotian/neochaotian.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smographica.com/gallery/portfolio2007/content/066_MoonCaptureTheory_larg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ovacelestia.com/images/earth_impact_moon_space_ar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enicwide.blogspot.com.br/2010/12/moon-over-field.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anderingspace.net/category/uranu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myastrologybook.com/Artemis-Diana-Selene-Phoebe-Luna-Hecate.ht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hishadow.blogspot.com.b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upload.wikimedia.org/wikipedia/commons/f/fc/Gaston_Bussiere_%E2%80%94_The_Nereides.jp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daviddelamare.com/guard.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olarviews.com/portug/phoebe.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homecinema-fr.com/forum/viewtopic.php?f=1382&amp;t=29901496&amp;start=705"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File:Aion_mosaic_Glyptothek_Munich_W504.jpg"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pashun.hubpages.com/hub/Artemis--stop-shooting-me" TargetMode="External"/><Relationship Id="rId4" Type="http://schemas.openxmlformats.org/officeDocument/2006/relationships/hyperlink" Target="http://www.vendio.com/stores/reikiangelos/item/phoebe-goddess-of-light-prophe/lid=6045906"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easky.org/solar-system/saturn-dion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idescreen-wallpaper.eu/view/planet_moons_field-1280x800.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obaudahistoria.blogspot.com.br/2011/03/botticelli-ii.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osmographica.com/gallery/portfolio2007/content/396_PlutoCharonCompared_larg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spiritualismo.hostmach.com.br/mitologia_greco_romana_6.htm"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metalonmetalblog.blogspot.com.br/2010/11/charon-ferryman-to-underworld.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turbosquid.com/3d-models/3d-cantaloupe-melon-model/15880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askfactmaster.com/Triton_(moon)"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poseidoon.seebyseeing.ne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thunderbolts.info/tpod/2007/arch07/071026atlas.ht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enciclopedia.com.pt/articles.php?article_id=944"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theatlasoflife.com/2011/08/12/the-greek-titan-atlas-holds-up-the-weight-of-the-universe-and-what-this-means-for-your-spin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jbfilmreviews.wordpress.com/tag/theseus/"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ichimusai.org/tag/is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romanhistorybooks.typepad.com/roman_history_books_and_m/mythology/page/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pt.wikipedia.org/wiki/Sat%C3%A9lites_de_Mart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es.wikipedia.org/wiki/Archivo:13-ml-04-deimos-A067R1.jpg"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planet-terre.ens-lyon.fr/planetterre/XML/db/planetterre/metadata/LOM-argiles-carbonates-Mars-MRO.xml" TargetMode="External"/><Relationship Id="rId3" Type="http://schemas.openxmlformats.org/officeDocument/2006/relationships/hyperlink" Target="http://astro.if.ufrgs.br/vida/index.htm" TargetMode="External"/><Relationship Id="rId7" Type="http://schemas.openxmlformats.org/officeDocument/2006/relationships/hyperlink" Target="http://en.wikipedia.org/wiki/Iapetus_(moo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zaagtandverband.nl/wp-admin/io-ion&amp;page=3" TargetMode="External"/><Relationship Id="rId5" Type="http://schemas.openxmlformats.org/officeDocument/2006/relationships/hyperlink" Target="http://www.wingmakers.co.nz/universe/solar_system/Enceladus.html" TargetMode="External"/><Relationship Id="rId10" Type="http://schemas.openxmlformats.org/officeDocument/2006/relationships/hyperlink" Target="http://desciclopedia.ws/wiki/Hip%C3%A9rion_(sat%C3%A9lite)" TargetMode="External"/><Relationship Id="rId4" Type="http://schemas.openxmlformats.org/officeDocument/2006/relationships/hyperlink" Target="http://sos.noaa.gov/datasets/solar_system/titan.html" TargetMode="External"/><Relationship Id="rId9" Type="http://schemas.openxmlformats.org/officeDocument/2006/relationships/hyperlink" Target="http://pt.wikipedia.org/wiki/Calisto_(sat%C3%A9lite)"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silvagames.com/comentario.php?search=deimos-irmao-de-kratos-estara-em-god-of-war-ghost-of-sparta&amp;number_comentario=3016&amp;ver=VCSABIA"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tracycooperposey.com/"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hirise.lpl.arizona.edu/images/2008/details/phobos/PSP_007769_9010_IRB.jpg"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marsrover.nasa.gov/gallery/press/opportunity/20040311a.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theoi.com/Gallery/Z30.1.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futuretimeline.net/beyond.htm"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lunaf.com/english/live-data/saturn-moons-positio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astronet.ru/db/xware/msg/1220531"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cremesecompanhia.blogspot.com.br/2010/05/tratar-dos-calos-e-das-calosidades.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personal.psu.edu/mok5185/titan.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horoscoper.net/astrology/moon-sign-horoscope.htm" TargetMode="External"/><Relationship Id="rId5" Type="http://schemas.openxmlformats.org/officeDocument/2006/relationships/hyperlink" Target="http://words-of-power.blogspot.com.br/2011/02/in-egypt-eos-dawn-goddess-has-opened.html" TargetMode="External"/><Relationship Id="rId4" Type="http://schemas.openxmlformats.org/officeDocument/2006/relationships/hyperlink" Target="http://www.portalsaofrancisco.com.br/alfa/mitologia-grega/helio-2.php"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astropt.org/blog/2011/06/12/japeto-novas-imagens-e-uma-nova-revisao-do-modelo-que-explica-a-formacao-das-suas-duas-faces/"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imperiumsolis.blogspot.com.br/2009_10_01_archive.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percyjacksonbr.com/serie/mitologia-grega/japeto/attachment/japeto/"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it.wikipedia.org/wiki/File:Heinrich_fueger_1817_prometheus_brings_fire_to_mankind.jpg"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wikipedia.org/wiki/Callisto_(moo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boughtonhouse.org.uk/htm/gallery2/paintings/state4ceiling.htm"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scienceinthebible.net/KNOWLEDGE_BIBLE/NoteChildren2B.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rilliantstudent.in/blog/?p=1563"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blog.magnificatbaroque.com/2010/02/23/the-galilean-moons/" TargetMode="External"/><Relationship Id="rId4" Type="http://schemas.openxmlformats.org/officeDocument/2006/relationships/hyperlink" Target="http://10minuteastronomy.wordpress.com/category/moons/"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thenewschronicle.com/scientists-discovery-ice-volcanoes-explain-titans-mystery/1231010526/"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n.wikipedia.org/wiki/Ganymede_(moon)"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utahskies.org/2008/12/22/hubble-space-telescope-images-hiding-ganymede/"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oceansbridge.com/oil-paintings/product/2237/ganymede1611161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blogs.nasa.gov/cm/blog/Watch%20the%20Skies/posts/post_1314289971766.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alchemipedia.blogspot.com.br/2009/08/theia.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en.wikipedia.org/wiki/Europa_(moon)"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pt.m.wikipedia.org/wiki/Europa_(sat%C3%A9lite)"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mythindex.com/greek-mythology/E/Europa.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pacefellowship.com/news/art22905/enceladus-may-keep-its-oceans-liquid-by-wobbling.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wingmakers.co.nz/universe/solar_system/Enceladus.html"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istoire%20des%20religions%20et%20des%20moeurs%20de%20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s.wikipedia.org/wiki/Simon_Mariu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authentic-flirt.com/en-ZAR/2-authentic+CARDS/en-ZAR/2-Universo"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allthepages.org/archives/2007/02/io-eruptions/"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blogs.discovermagazine.com/badastronomy/2008/03/17/ios-footprint-on-jupiter-takes-the-lead/"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elicriso.it/it/mitologia_ambiente/io/"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www.pearpie.com/archive/correggio.html" TargetMode="External"/><Relationship Id="rId4" Type="http://schemas.openxmlformats.org/officeDocument/2006/relationships/hyperlink" Target="http://comapalavrajp.blogspot.com.br/2011/08/morte-do-pavao.html"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t.wikipedia.org/wiki/Sat%C3%A9lite_natura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692.photobucket.com/albums/vv288/imagesk8r69/?action=view&amp;current=EarthMoonanimation.gif&amp;newest=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urragh-labs.org/blog/?p=412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outofthecradle.net/archives/2008/10/teacher-tools-for-the-high-frontier-rocks-in-spac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olarviews.com/portug/phoebe.ht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astronet.ru/db/xware/msg/1220531" TargetMode="External"/><Relationship Id="rId4" Type="http://schemas.openxmlformats.org/officeDocument/2006/relationships/hyperlink" Target="http://blogs.nasa.gov/cm/blog/Watch%20the%20Skies/posts/post_1314289971766.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a:t>
            </a:fld>
            <a:endParaRPr lang="pt-BR"/>
          </a:p>
        </p:txBody>
      </p:sp>
    </p:spTree>
    <p:extLst>
      <p:ext uri="{BB962C8B-B14F-4D97-AF65-F5344CB8AC3E}">
        <p14:creationId xmlns:p14="http://schemas.microsoft.com/office/powerpoint/2010/main" xmlns="" val="2361991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Falando em formação, eis um ponto bastante difícil de gerar um acordo entre os diversos pesquisadores e cientistas.  Isso porque existe mais de um processo pelo qual elas podem ser formar; na verdade, são basicamente três os principais: formação simultânea, captura ou processos catastróficos como desintegrações e colisões.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Pelo processo de formação simultânea, uma lua se forma juntamente com o corpo que ele passa a orbitar. Assim, pelo processo de </a:t>
            </a:r>
            <a:r>
              <a:rPr lang="pt-BR" sz="1200" kern="1200" dirty="0" err="1" smtClean="0">
                <a:solidFill>
                  <a:schemeClr val="tx1"/>
                </a:solidFill>
                <a:effectLst/>
                <a:latin typeface="+mn-lt"/>
                <a:ea typeface="+mn-ea"/>
                <a:cs typeface="+mn-cs"/>
              </a:rPr>
              <a:t>acreção</a:t>
            </a:r>
            <a:r>
              <a:rPr lang="pt-BR" sz="1200" kern="1200" dirty="0" smtClean="0">
                <a:solidFill>
                  <a:schemeClr val="tx1"/>
                </a:solidFill>
                <a:effectLst/>
                <a:latin typeface="+mn-lt"/>
                <a:ea typeface="+mn-ea"/>
                <a:cs typeface="+mn-cs"/>
              </a:rPr>
              <a:t> ou adição de matéria as luas se formam pela  “poeira” do disco de matéria espacial que também forma o corpo maior.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http://palaeos.com/chaotian/neochaotian.html</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10</a:t>
            </a:fld>
            <a:endParaRPr lang="pt-BR"/>
          </a:p>
        </p:txBody>
      </p:sp>
    </p:spTree>
    <p:extLst>
      <p:ext uri="{BB962C8B-B14F-4D97-AF65-F5344CB8AC3E}">
        <p14:creationId xmlns:p14="http://schemas.microsoft.com/office/powerpoint/2010/main" xmlns="" val="223772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Como o próprio nome diz, o processo de captura envolve a atração de uma lua para um planeta ou outro corpo devido à sua atração gravitacional, uma força que puxa a lua até ficar próxima o suficiente para girar ao redor dele.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http://www.cosmographica.com/gallery/portfolio2007/content/066_MoonCaptureTheory_large.html</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11</a:t>
            </a:fld>
            <a:endParaRPr lang="pt-BR"/>
          </a:p>
        </p:txBody>
      </p:sp>
    </p:spTree>
    <p:extLst>
      <p:ext uri="{BB962C8B-B14F-4D97-AF65-F5344CB8AC3E}">
        <p14:creationId xmlns:p14="http://schemas.microsoft.com/office/powerpoint/2010/main" xmlns="" val="2237721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ffectLst/>
              </a:rPr>
              <a:t>Segundo esse processo, as luas poderiam se formar, por exemplo, de uma colisão entre dois planetas que deixassem alguns fragmentos, que se uniriam e virariam luas. Dependendo da massa, esses fragmentos “colados” poderiam ficar esféricos e girar ao redor de um dos planetas. Outra possibilidade é que uma lua sendo muito forçada pela gravidade de um objeto acabe se desintegrando e formando outras luas. </a:t>
            </a:r>
          </a:p>
          <a:p>
            <a:endParaRPr lang="pt-BR"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http://www.novacelestia.com/images/earth_impact_moon_space_art.html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12</a:t>
            </a:fld>
            <a:endParaRPr lang="pt-BR"/>
          </a:p>
        </p:txBody>
      </p:sp>
    </p:spTree>
    <p:extLst>
      <p:ext uri="{BB962C8B-B14F-4D97-AF65-F5344CB8AC3E}">
        <p14:creationId xmlns:p14="http://schemas.microsoft.com/office/powerpoint/2010/main" xmlns="" val="2237721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smtClean="0"/>
              <a:t>Fonte</a:t>
            </a:r>
            <a:r>
              <a:rPr lang="en-US" dirty="0" smtClean="0"/>
              <a:t>: </a:t>
            </a:r>
            <a:r>
              <a:rPr lang="pt-BR" dirty="0" smtClean="0">
                <a:hlinkClick r:id="rId3"/>
              </a:rPr>
              <a:t>http://scenicwide.blogspot.com.br/2010/12/moon-over-field.html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13</a:t>
            </a:fld>
            <a:endParaRPr lang="pt-BR"/>
          </a:p>
        </p:txBody>
      </p:sp>
    </p:spTree>
    <p:extLst>
      <p:ext uri="{BB962C8B-B14F-4D97-AF65-F5344CB8AC3E}">
        <p14:creationId xmlns:p14="http://schemas.microsoft.com/office/powerpoint/2010/main" xmlns="" val="243932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ffectLst/>
              </a:rPr>
              <a:t>Localizada na órbita de Urano, Miranda tem o diâmetro aproximado de 470 km com superfície coberta de desfiladeiros que chegam a 20 km de profundidade. Acredita-se que ela possa ter sido desintegrada e depois seus pedaços reunidos umas 5 vezes. Seu nome não é mitológico, vindo de uma obra de Shakespeare intitulada “A Tempestade”. Acredita-se que pela sua superfície tão deformada Miranda tenha sido atingida por  outra lua com metade do seu tamanho, a qual teria formado os anéis de Urano. </a:t>
            </a:r>
          </a:p>
          <a:p>
            <a:endParaRPr lang="en-US" dirty="0" smtClean="0">
              <a:effectLst/>
            </a:endParaRPr>
          </a:p>
          <a:p>
            <a:r>
              <a:rPr lang="en-US" dirty="0" err="1" smtClean="0">
                <a:effectLst/>
              </a:rPr>
              <a:t>Fonte</a:t>
            </a:r>
            <a:r>
              <a:rPr lang="en-US" dirty="0" smtClean="0">
                <a:effectLst/>
              </a:rPr>
              <a:t>: </a:t>
            </a:r>
            <a:r>
              <a:rPr lang="pt-BR" dirty="0" smtClean="0">
                <a:hlinkClick r:id="rId3"/>
              </a:rPr>
              <a:t>http://wanderingspace.net/category/uranus/</a:t>
            </a:r>
            <a:endParaRPr lang="pt-BR" dirty="0" smtClean="0"/>
          </a:p>
          <a:p>
            <a:r>
              <a:rPr lang="pt-BR" dirty="0" smtClean="0">
                <a:hlinkClick r:id="rId4"/>
              </a:rPr>
              <a:t>http://www.myastrologybook.com/Artemis-Diana-Selene-Phoebe-Luna-Hecate.htm</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14</a:t>
            </a:fld>
            <a:endParaRPr lang="pt-BR"/>
          </a:p>
        </p:txBody>
      </p:sp>
    </p:spTree>
    <p:extLst>
      <p:ext uri="{BB962C8B-B14F-4D97-AF65-F5344CB8AC3E}">
        <p14:creationId xmlns:p14="http://schemas.microsoft.com/office/powerpoint/2010/main" xmlns="" val="1954211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Localizada na órbita de Netuno, Nereida é um dos maiores satélites naturais do planeta, com diâmetro médio de 340 km e bastante irregular. . Uma curiosidade é que Nereida leva menos da metade do tempo que a Terra leva para girar ao redor de si mesma, cerca de 11.5h, com um brilho que vai variando ao longo do tempo.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http://hishadow.blogspot.com.br/</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15</a:t>
            </a:fld>
            <a:endParaRPr lang="pt-BR"/>
          </a:p>
        </p:txBody>
      </p:sp>
    </p:spTree>
    <p:extLst>
      <p:ext uri="{BB962C8B-B14F-4D97-AF65-F5344CB8AC3E}">
        <p14:creationId xmlns:p14="http://schemas.microsoft.com/office/powerpoint/2010/main" xmlns="" val="3728811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Na mitologia, nereida era o nome dado a uma filha de Nereu, senhor dos Mares antes de Netuno; ninfa aquática que podia ter corpo de sereia.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 </a:t>
            </a:r>
            <a:r>
              <a:rPr lang="pt-BR" dirty="0" smtClean="0">
                <a:hlinkClick r:id="rId3"/>
              </a:rPr>
              <a:t>http://upload.wikimedia.org/wikipedia/commons/f/fc/Gaston_Bussiere_%E2%80%94_The_Nereides.jpg</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4"/>
              </a:rPr>
              <a:t>http://www.daviddelamare.com/guard.html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16</a:t>
            </a:fld>
            <a:endParaRPr lang="pt-BR"/>
          </a:p>
        </p:txBody>
      </p:sp>
    </p:spTree>
    <p:extLst>
      <p:ext uri="{BB962C8B-B14F-4D97-AF65-F5344CB8AC3E}">
        <p14:creationId xmlns:p14="http://schemas.microsoft.com/office/powerpoint/2010/main" xmlns="" val="372881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Depois de explicadas algumas características gerais das luas, agora 20 delas serão apresentadas com mais detalhes; com sua história mitológica, sua localização no espaço e as peculiaridades que as tornam parte do grupo top 20 luas mais fascinantes do Sistema Solar.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a:t>
            </a:r>
            <a:r>
              <a:rPr lang="pt-BR" dirty="0" smtClean="0">
                <a:hlinkClick r:id="rId3"/>
              </a:rPr>
              <a:t>www.solarviews.com/portug/phoebe.htm</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4"/>
              </a:rPr>
              <a:t>http://www.homecinema-fr.com/forum/viewtopic.</a:t>
            </a:r>
            <a:r>
              <a:rPr lang="pt-BR" dirty="0" err="1" smtClean="0">
                <a:hlinkClick r:id="rId4"/>
              </a:rPr>
              <a:t>php</a:t>
            </a:r>
            <a:r>
              <a:rPr lang="pt-BR" dirty="0" smtClean="0">
                <a:hlinkClick r:id="rId4"/>
              </a:rPr>
              <a:t>?f=1382&amp;t=29901496&amp;start=705</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17</a:t>
            </a:fld>
            <a:endParaRPr lang="pt-BR"/>
          </a:p>
        </p:txBody>
      </p:sp>
    </p:spTree>
    <p:extLst>
      <p:ext uri="{BB962C8B-B14F-4D97-AF65-F5344CB8AC3E}">
        <p14:creationId xmlns:p14="http://schemas.microsoft.com/office/powerpoint/2010/main" xmlns="" val="3728811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Na mitologia, </a:t>
            </a:r>
            <a:r>
              <a:rPr lang="pt-BR" sz="1200" kern="1200" dirty="0" err="1" smtClean="0">
                <a:solidFill>
                  <a:schemeClr val="tx1"/>
                </a:solidFill>
                <a:effectLst/>
                <a:latin typeface="+mn-lt"/>
                <a:ea typeface="+mn-ea"/>
                <a:cs typeface="+mn-cs"/>
              </a:rPr>
              <a:t>Febe</a:t>
            </a:r>
            <a:r>
              <a:rPr lang="pt-BR" sz="1200" kern="1200" dirty="0" smtClean="0">
                <a:solidFill>
                  <a:schemeClr val="tx1"/>
                </a:solidFill>
                <a:effectLst/>
                <a:latin typeface="+mn-lt"/>
                <a:ea typeface="+mn-ea"/>
                <a:cs typeface="+mn-cs"/>
              </a:rPr>
              <a:t> era uma </a:t>
            </a:r>
            <a:r>
              <a:rPr lang="pt-BR" sz="1200" kern="1200" dirty="0" err="1" smtClean="0">
                <a:solidFill>
                  <a:schemeClr val="tx1"/>
                </a:solidFill>
                <a:effectLst/>
                <a:latin typeface="+mn-lt"/>
                <a:ea typeface="+mn-ea"/>
                <a:cs typeface="+mn-cs"/>
              </a:rPr>
              <a:t>titânide</a:t>
            </a:r>
            <a:r>
              <a:rPr lang="pt-BR" sz="1200" kern="1200" dirty="0" smtClean="0">
                <a:solidFill>
                  <a:schemeClr val="tx1"/>
                </a:solidFill>
                <a:effectLst/>
                <a:latin typeface="+mn-lt"/>
                <a:ea typeface="+mn-ea"/>
                <a:cs typeface="+mn-cs"/>
              </a:rPr>
              <a:t>, filha de Urano, deus primordial, e Gaia, deusa Terra. Era a deusa da lua e também um oráculo, pessoa que prevê o futuro; sendo que lutou junto aos titãs contra Zeus e os outros deuses do Olimpo. Além de ser bem disforme, lembrando a cabeça de um alienígena, </a:t>
            </a:r>
            <a:r>
              <a:rPr lang="pt-BR" sz="1200" kern="1200" dirty="0" err="1" smtClean="0">
                <a:solidFill>
                  <a:schemeClr val="tx1"/>
                </a:solidFill>
                <a:effectLst/>
                <a:latin typeface="+mn-lt"/>
                <a:ea typeface="+mn-ea"/>
                <a:cs typeface="+mn-cs"/>
              </a:rPr>
              <a:t>Febe</a:t>
            </a:r>
            <a:r>
              <a:rPr lang="pt-BR" sz="1200" kern="1200" dirty="0" smtClean="0">
                <a:solidFill>
                  <a:schemeClr val="tx1"/>
                </a:solidFill>
                <a:effectLst/>
                <a:latin typeface="+mn-lt"/>
                <a:ea typeface="+mn-ea"/>
                <a:cs typeface="+mn-cs"/>
              </a:rPr>
              <a:t> orbita Saturno girando contra a rotação do planeta.</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r>
              <a:rPr lang="en-US" dirty="0" err="1" smtClean="0"/>
              <a:t>Fontes</a:t>
            </a:r>
            <a:r>
              <a:rPr lang="en-US" dirty="0" smtClean="0"/>
              <a:t>:</a:t>
            </a:r>
            <a:r>
              <a:rPr lang="en-US" baseline="0" dirty="0" smtClean="0"/>
              <a:t> </a:t>
            </a:r>
            <a:r>
              <a:rPr lang="pt-BR" dirty="0" smtClean="0">
                <a:hlinkClick r:id="rId3"/>
              </a:rPr>
              <a:t>http://en.wikipedia.org/wiki/File:Aion_mosaic_Glyptothek_Munich_W504.jpg</a:t>
            </a:r>
            <a:endParaRPr lang="pt-BR" dirty="0" smtClean="0"/>
          </a:p>
          <a:p>
            <a:r>
              <a:rPr lang="pt-BR" dirty="0" smtClean="0">
                <a:hlinkClick r:id="rId4"/>
              </a:rPr>
              <a:t>http://www.vendio.com/stores/reikiangelos/item//phoebe-goddess-of-light-prophe/lid=6045906</a:t>
            </a:r>
            <a:r>
              <a:rPr lang="pt-BR" dirty="0" smtClean="0">
                <a:hlinkClick r:id="rId5"/>
              </a:rPr>
              <a:t>://pashun.hubpages.com/hub/Artemis--stop-shooting-me</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18</a:t>
            </a:fld>
            <a:endParaRPr lang="pt-BR"/>
          </a:p>
        </p:txBody>
      </p:sp>
    </p:spTree>
    <p:extLst>
      <p:ext uri="{BB962C8B-B14F-4D97-AF65-F5344CB8AC3E}">
        <p14:creationId xmlns:p14="http://schemas.microsoft.com/office/powerpoint/2010/main" xmlns="" val="189793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Dione, assim como </a:t>
            </a:r>
            <a:r>
              <a:rPr lang="pt-BR" sz="1200" kern="1200" dirty="0" err="1" smtClean="0">
                <a:solidFill>
                  <a:schemeClr val="tx1"/>
                </a:solidFill>
                <a:effectLst/>
                <a:latin typeface="+mn-lt"/>
                <a:ea typeface="+mn-ea"/>
                <a:cs typeface="+mn-cs"/>
              </a:rPr>
              <a:t>Febe</a:t>
            </a:r>
            <a:r>
              <a:rPr lang="pt-BR" sz="1200" kern="1200" dirty="0" smtClean="0">
                <a:solidFill>
                  <a:schemeClr val="tx1"/>
                </a:solidFill>
                <a:effectLst/>
                <a:latin typeface="+mn-lt"/>
                <a:ea typeface="+mn-ea"/>
                <a:cs typeface="+mn-cs"/>
              </a:rPr>
              <a:t>, é uma lua que orbita Saturno e está localizada a aproximadamente 377.000 km de distância do planeta e é feita 60% de gelo e 40% de rocha.</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Assim como nossa Lua, Dione sofre efeito de maré por atração gravitacional e graças a isso fica com sempre a mesma face voltada para o planeta.</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pt-BR" dirty="0" smtClean="0">
                <a:hlinkClick r:id="rId3"/>
              </a:rPr>
              <a:t>http://www.seasky.org/solar-system/saturn-dione.html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19</a:t>
            </a:fld>
            <a:endParaRPr lang="pt-BR"/>
          </a:p>
        </p:txBody>
      </p:sp>
    </p:spTree>
    <p:extLst>
      <p:ext uri="{BB962C8B-B14F-4D97-AF65-F5344CB8AC3E}">
        <p14:creationId xmlns:p14="http://schemas.microsoft.com/office/powerpoint/2010/main" xmlns="" val="249413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ffectLst/>
              </a:rPr>
              <a:t>Neste universo de possibilidades até para os sonhos mais inimagináveis somos convidados a conhecer os objetos celestes que encantam aos olhos, iluminam a escuridão e acalentam a alma.  Um desses objetos que tanto fascinam e que tem inspirado músicas, poesias e até mesmo estudos científicos bastante dedicados é a nossa Lua, o satélite natural da Terra que tem nos acompanhado desde o surgimento da humanidade. </a:t>
            </a:r>
          </a:p>
          <a:p>
            <a:r>
              <a:rPr lang="en-US" dirty="0" err="1" smtClean="0">
                <a:effectLst/>
              </a:rPr>
              <a:t>Fonte</a:t>
            </a:r>
            <a:r>
              <a:rPr lang="en-US" dirty="0" smtClean="0">
                <a:effectLst/>
              </a:rPr>
              <a:t>: </a:t>
            </a:r>
            <a:r>
              <a:rPr lang="pt-BR" dirty="0" smtClean="0">
                <a:hlinkClick r:id="rId3"/>
              </a:rPr>
              <a:t>http://www.widescreen-wallpaper.eu/view/planet_moons_field-1280x800.html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a:t>
            </a:fld>
            <a:endParaRPr lang="pt-BR"/>
          </a:p>
        </p:txBody>
      </p:sp>
    </p:spTree>
    <p:extLst>
      <p:ext uri="{BB962C8B-B14F-4D97-AF65-F5344CB8AC3E}">
        <p14:creationId xmlns:p14="http://schemas.microsoft.com/office/powerpoint/2010/main" xmlns="" val="4131671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Dione era irmã de </a:t>
            </a:r>
            <a:r>
              <a:rPr lang="pt-BR" sz="1200" kern="1200" dirty="0" err="1" smtClean="0">
                <a:solidFill>
                  <a:schemeClr val="tx1"/>
                </a:solidFill>
                <a:effectLst/>
                <a:latin typeface="+mn-lt"/>
                <a:ea typeface="+mn-ea"/>
                <a:cs typeface="+mn-cs"/>
              </a:rPr>
              <a:t>Febe</a:t>
            </a:r>
            <a:r>
              <a:rPr lang="pt-BR" sz="1200" kern="1200" dirty="0" smtClean="0">
                <a:solidFill>
                  <a:schemeClr val="tx1"/>
                </a:solidFill>
                <a:effectLst/>
                <a:latin typeface="+mn-lt"/>
                <a:ea typeface="+mn-ea"/>
                <a:cs typeface="+mn-cs"/>
              </a:rPr>
              <a:t>, também </a:t>
            </a:r>
            <a:r>
              <a:rPr lang="pt-BR" sz="1200" kern="1200" dirty="0" err="1" smtClean="0">
                <a:solidFill>
                  <a:schemeClr val="tx1"/>
                </a:solidFill>
                <a:effectLst/>
                <a:latin typeface="+mn-lt"/>
                <a:ea typeface="+mn-ea"/>
                <a:cs typeface="+mn-cs"/>
              </a:rPr>
              <a:t>titânide</a:t>
            </a:r>
            <a:r>
              <a:rPr lang="pt-BR" sz="1200" kern="1200" dirty="0" smtClean="0">
                <a:solidFill>
                  <a:schemeClr val="tx1"/>
                </a:solidFill>
                <a:effectLst/>
                <a:latin typeface="+mn-lt"/>
                <a:ea typeface="+mn-ea"/>
                <a:cs typeface="+mn-cs"/>
              </a:rPr>
              <a:t> e irmã de Cronos, que é Saturno na mitologia romana.</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pt-BR" dirty="0" smtClean="0">
                <a:hlinkClick r:id="rId3"/>
              </a:rPr>
              <a:t>http://obaudahistoria.blogspot.com.br/2011/03/botticelli-ii.html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20</a:t>
            </a:fld>
            <a:endParaRPr lang="pt-BR"/>
          </a:p>
        </p:txBody>
      </p:sp>
    </p:spTree>
    <p:extLst>
      <p:ext uri="{BB962C8B-B14F-4D97-AF65-F5344CB8AC3E}">
        <p14:creationId xmlns:p14="http://schemas.microsoft.com/office/powerpoint/2010/main" xmlns="" val="249413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Caronte é uma lua que orbita o planeta anão Plutão, distante dele cerca de 19,640 km e com ele formando um sistema duplo, porque a diferença de atração gravitacional entre eles não é significativa. Duas características marcantes desta lua são a presença de vulcões gelados que liberam gases ao invés de lava e o fato de que Caronte e Plutão sempre mantêm a mesma face um para o outro.</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Fonte: </a:t>
            </a:r>
            <a:r>
              <a:rPr lang="pt-BR" dirty="0" smtClean="0">
                <a:hlinkClick r:id="rId3"/>
              </a:rPr>
              <a:t>http://cosmographica.com/gallery/portfolio2007/content/396_PlutoCharonCompared_large.html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21</a:t>
            </a:fld>
            <a:endParaRPr lang="pt-BR"/>
          </a:p>
        </p:txBody>
      </p:sp>
    </p:spTree>
    <p:extLst>
      <p:ext uri="{BB962C8B-B14F-4D97-AF65-F5344CB8AC3E}">
        <p14:creationId xmlns:p14="http://schemas.microsoft.com/office/powerpoint/2010/main" xmlns="" val="2876706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Caronte era o barqueiro que levava as almas para o mundo dos mortos atravessando os rios </a:t>
            </a:r>
            <a:r>
              <a:rPr lang="pt-BR" sz="1200" kern="1200" dirty="0" err="1" smtClean="0">
                <a:solidFill>
                  <a:schemeClr val="tx1"/>
                </a:solidFill>
                <a:effectLst/>
                <a:latin typeface="+mn-lt"/>
                <a:ea typeface="+mn-ea"/>
                <a:cs typeface="+mn-cs"/>
              </a:rPr>
              <a:t>Estige</a:t>
            </a:r>
            <a:r>
              <a:rPr lang="pt-BR" sz="1200" kern="1200" dirty="0" smtClean="0">
                <a:solidFill>
                  <a:schemeClr val="tx1"/>
                </a:solidFill>
                <a:effectLst/>
                <a:latin typeface="+mn-lt"/>
                <a:ea typeface="+mn-ea"/>
                <a:cs typeface="+mn-cs"/>
              </a:rPr>
              <a:t> e Aqueronte, cobrando por isso uma moeda. Diz-se que virou tradição na Grécia colocar uma moeda na boca dos mortos para pagar a viagem.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Fontes: </a:t>
            </a:r>
            <a:r>
              <a:rPr lang="pt-BR" dirty="0" smtClean="0">
                <a:hlinkClick r:id="rId3"/>
              </a:rPr>
              <a:t>http://www.espiritualismo.hostmach.com.br/mitologia_greco_romana_6.htm</a:t>
            </a:r>
            <a:endParaRPr lang="pt-BR" dirty="0" smtClean="0"/>
          </a:p>
          <a:p>
            <a:r>
              <a:rPr lang="pt-BR" dirty="0" smtClean="0">
                <a:hlinkClick r:id="rId4"/>
              </a:rPr>
              <a:t>http://metalonmetalblog.blogspot.com.br/2010/11/charon-ferryman-to-underworld.html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22</a:t>
            </a:fld>
            <a:endParaRPr lang="pt-BR"/>
          </a:p>
        </p:txBody>
      </p:sp>
    </p:spTree>
    <p:extLst>
      <p:ext uri="{BB962C8B-B14F-4D97-AF65-F5344CB8AC3E}">
        <p14:creationId xmlns:p14="http://schemas.microsoft.com/office/powerpoint/2010/main" xmlns="" val="2876706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Tritão é a maior lua que orbita Netuno, a uma temperatura absurdamente baixa de -235°C, com erupções vulcânicas intensas e uma superfície toda rachada.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Suas características mais marcantes são os vulcões de nitrogênio líquido e uma superfície chamada de terreno casca-de-meloa, por parecer a casca de um melão do tipo cantalupo devido ao criovulcanismo</a:t>
            </a:r>
            <a:r>
              <a:rPr lang="pt-BR" sz="1200" kern="1200" baseline="0" dirty="0" smtClean="0">
                <a:solidFill>
                  <a:schemeClr val="tx1"/>
                </a:solidFill>
                <a:effectLst/>
                <a:latin typeface="+mn-lt"/>
                <a:ea typeface="+mn-ea"/>
                <a:cs typeface="+mn-cs"/>
              </a:rPr>
              <a:t> e gelo de azoto</a:t>
            </a:r>
            <a:r>
              <a:rPr lang="pt-BR" sz="1200" kern="1200" dirty="0" smtClean="0">
                <a:solidFill>
                  <a:schemeClr val="tx1"/>
                </a:solidFill>
                <a:effectLst/>
                <a:latin typeface="+mn-lt"/>
                <a:ea typeface="+mn-ea"/>
                <a:cs typeface="+mn-cs"/>
              </a:rPr>
              <a:t>.</a:t>
            </a:r>
          </a:p>
          <a:p>
            <a:endParaRPr lang="en-US" dirty="0" smtClean="0"/>
          </a:p>
          <a:p>
            <a:r>
              <a:rPr lang="en-US" dirty="0" err="1" smtClean="0"/>
              <a:t>Fontes</a:t>
            </a:r>
            <a:r>
              <a:rPr lang="en-US" dirty="0" smtClean="0"/>
              <a:t>: </a:t>
            </a:r>
            <a:r>
              <a:rPr lang="pt-BR" dirty="0" smtClean="0">
                <a:hlinkClick r:id="rId3"/>
              </a:rPr>
              <a:t>http://www.turbosquid.com/3d-models/3d-cantaloupe-melon-model/158801</a:t>
            </a:r>
            <a:endParaRPr lang="pt-BR" dirty="0" smtClean="0"/>
          </a:p>
          <a:p>
            <a:r>
              <a:rPr lang="pt-BR" dirty="0" smtClean="0">
                <a:hlinkClick r:id="rId4"/>
              </a:rPr>
              <a:t>http://www.askfactmaster.com/Triton_(moon)</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23</a:t>
            </a:fld>
            <a:endParaRPr lang="pt-BR"/>
          </a:p>
        </p:txBody>
      </p:sp>
    </p:spTree>
    <p:extLst>
      <p:ext uri="{BB962C8B-B14F-4D97-AF65-F5344CB8AC3E}">
        <p14:creationId xmlns:p14="http://schemas.microsoft.com/office/powerpoint/2010/main" xmlns="" val="2719752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Tritão era o deus marinho filho de Poseidon (Netuno) que acalmava as águas.</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http://poseidoon.seebyseeing.net/</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24</a:t>
            </a:fld>
            <a:endParaRPr lang="pt-BR"/>
          </a:p>
        </p:txBody>
      </p:sp>
    </p:spTree>
    <p:extLst>
      <p:ext uri="{BB962C8B-B14F-4D97-AF65-F5344CB8AC3E}">
        <p14:creationId xmlns:p14="http://schemas.microsoft.com/office/powerpoint/2010/main" xmlns="" val="3238787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pequena lua Atlas orbita Saturno a uma distância de mais de 136.000 km, tendo um diâmetro de cerca de 15 km apenas.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lua Atlas intriga por ser considerada por alguns cientistas como sendo uma lua pastora, uma vez que fica rodeando a parte externa do anel A de Saturno. Outra característica é seu formato que lembra muito um disco voador.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 </a:t>
            </a:r>
            <a:r>
              <a:rPr lang="pt-BR" dirty="0" smtClean="0">
                <a:hlinkClick r:id="rId3"/>
              </a:rPr>
              <a:t>http://www.thunderbolts.info/tpod/2007/arch07/071026atlas.htm</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4"/>
              </a:rPr>
              <a:t>http://www.enciclopedia.com.pt/articles.php?article_id=944</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25</a:t>
            </a:fld>
            <a:endParaRPr lang="pt-BR"/>
          </a:p>
        </p:txBody>
      </p:sp>
    </p:spTree>
    <p:extLst>
      <p:ext uri="{BB962C8B-B14F-4D97-AF65-F5344CB8AC3E}">
        <p14:creationId xmlns:p14="http://schemas.microsoft.com/office/powerpoint/2010/main" xmlns="" val="1840950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Atlas era um dos titãs que lutaram contra Zeus e, depois de perder, foi condenado a viver na Terra e carregar os Céus.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http://theatlasoflife.com/2011/08/12/the-greek-titan-atlas-holds-up-the-weight-of-the-universe-and-what-this-means-for-your-spine/</a:t>
            </a:r>
            <a:endParaRPr lang="pt-BR" dirty="0" smtClean="0"/>
          </a:p>
          <a:p>
            <a:r>
              <a:rPr lang="pt-BR" dirty="0" smtClean="0">
                <a:hlinkClick r:id="rId4"/>
              </a:rPr>
              <a:t>http://jbfilmreviews.wordpress.com/tag/theseus/</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26</a:t>
            </a:fld>
            <a:endParaRPr lang="pt-BR"/>
          </a:p>
        </p:txBody>
      </p:sp>
    </p:spTree>
    <p:extLst>
      <p:ext uri="{BB962C8B-B14F-4D97-AF65-F5344CB8AC3E}">
        <p14:creationId xmlns:p14="http://schemas.microsoft.com/office/powerpoint/2010/main" xmlns="" val="251671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pequena lua Pã também orbita Saturno, estando localizada a 82.983 km do planeta e tendo apenas cerca de 14 km de diâmetro médio. Pã é uma lua com um formato bastante diferente, pelo qual foi apelidada de “</a:t>
            </a:r>
            <a:r>
              <a:rPr lang="pt-BR" sz="1200" kern="1200" dirty="0" err="1" smtClean="0">
                <a:solidFill>
                  <a:schemeClr val="tx1"/>
                </a:solidFill>
                <a:effectLst/>
                <a:latin typeface="+mn-lt"/>
                <a:ea typeface="+mn-ea"/>
                <a:cs typeface="+mn-cs"/>
              </a:rPr>
              <a:t>lua-noz</a:t>
            </a:r>
            <a:r>
              <a:rPr lang="pt-BR"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http://www.ichimusai.org/tag/iss/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27</a:t>
            </a:fld>
            <a:endParaRPr lang="pt-BR"/>
          </a:p>
        </p:txBody>
      </p:sp>
    </p:spTree>
    <p:extLst>
      <p:ext uri="{BB962C8B-B14F-4D97-AF65-F5344CB8AC3E}">
        <p14:creationId xmlns:p14="http://schemas.microsoft.com/office/powerpoint/2010/main" xmlns="" val="1863998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Pã era o deus pastor dos bosques, tendo sido amamentado por uma cabra chamada </a:t>
            </a:r>
            <a:r>
              <a:rPr lang="pt-BR" sz="1200" kern="1200" dirty="0" err="1" smtClean="0">
                <a:solidFill>
                  <a:schemeClr val="tx1"/>
                </a:solidFill>
                <a:effectLst/>
                <a:latin typeface="+mn-lt"/>
                <a:ea typeface="+mn-ea"/>
                <a:cs typeface="+mn-cs"/>
              </a:rPr>
              <a:t>Amaltéia</a:t>
            </a:r>
            <a:r>
              <a:rPr lang="pt-BR" sz="1200" kern="1200" dirty="0" smtClean="0">
                <a:solidFill>
                  <a:schemeClr val="tx1"/>
                </a:solidFill>
                <a:effectLst/>
                <a:latin typeface="+mn-lt"/>
                <a:ea typeface="+mn-ea"/>
                <a:cs typeface="+mn-cs"/>
              </a:rPr>
              <a:t>. Diz a lenda que </a:t>
            </a:r>
            <a:r>
              <a:rPr lang="pt-BR" sz="1200" kern="1200" dirty="0" err="1" smtClean="0">
                <a:solidFill>
                  <a:schemeClr val="tx1"/>
                </a:solidFill>
                <a:effectLst/>
                <a:latin typeface="+mn-lt"/>
                <a:ea typeface="+mn-ea"/>
                <a:cs typeface="+mn-cs"/>
              </a:rPr>
              <a:t>Tífon</a:t>
            </a:r>
            <a:r>
              <a:rPr lang="pt-BR" sz="1200" kern="1200" dirty="0" smtClean="0">
                <a:solidFill>
                  <a:schemeClr val="tx1"/>
                </a:solidFill>
                <a:effectLst/>
                <a:latin typeface="+mn-lt"/>
                <a:ea typeface="+mn-ea"/>
                <a:cs typeface="+mn-cs"/>
              </a:rPr>
              <a:t>, inimigo dos deuses, transformou cada deus em um animal. Tendo Pã se escondido na água, ele teria ficado parcialmente transformado, com a parte inferior semelhante a uma cabra.</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http://romanhistorybooks.typepad.com/roman_history_books_and_m/mythology/page/2/</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28</a:t>
            </a:fld>
            <a:endParaRPr lang="pt-BR"/>
          </a:p>
        </p:txBody>
      </p:sp>
    </p:spTree>
    <p:extLst>
      <p:ext uri="{BB962C8B-B14F-4D97-AF65-F5344CB8AC3E}">
        <p14:creationId xmlns:p14="http://schemas.microsoft.com/office/powerpoint/2010/main" xmlns="" val="1860828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Uma das luas relativamente próximas da Terra, </a:t>
            </a:r>
            <a:r>
              <a:rPr lang="pt-BR" sz="1200" kern="1200" dirty="0" err="1" smtClean="0">
                <a:solidFill>
                  <a:schemeClr val="tx1"/>
                </a:solidFill>
                <a:effectLst/>
                <a:latin typeface="+mn-lt"/>
                <a:ea typeface="+mn-ea"/>
                <a:cs typeface="+mn-cs"/>
              </a:rPr>
              <a:t>Deimos</a:t>
            </a:r>
            <a:r>
              <a:rPr lang="pt-BR" sz="1200" kern="1200" dirty="0" smtClean="0">
                <a:solidFill>
                  <a:schemeClr val="tx1"/>
                </a:solidFill>
                <a:effectLst/>
                <a:latin typeface="+mn-lt"/>
                <a:ea typeface="+mn-ea"/>
                <a:cs typeface="+mn-cs"/>
              </a:rPr>
              <a:t> orbita Marte a uma distância de cerca de 23.000 km e tem um diâmetro aproximado de 14 km.</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curioso sobre </a:t>
            </a:r>
            <a:r>
              <a:rPr lang="pt-BR" sz="1200" kern="1200" dirty="0" err="1" smtClean="0">
                <a:solidFill>
                  <a:schemeClr val="tx1"/>
                </a:solidFill>
                <a:effectLst/>
                <a:latin typeface="+mn-lt"/>
                <a:ea typeface="+mn-ea"/>
                <a:cs typeface="+mn-cs"/>
              </a:rPr>
              <a:t>Deimos</a:t>
            </a:r>
            <a:r>
              <a:rPr lang="pt-BR" sz="1200" kern="1200" dirty="0" smtClean="0">
                <a:solidFill>
                  <a:schemeClr val="tx1"/>
                </a:solidFill>
                <a:effectLst/>
                <a:latin typeface="+mn-lt"/>
                <a:ea typeface="+mn-ea"/>
                <a:cs typeface="+mn-cs"/>
              </a:rPr>
              <a:t> é que ele lembra muito o planeta Vênus visto da terra, chamado de “estrela d’alva” pelas pessoas. Além disso, passa com frequência na frente do Sol, mas, como não é grande o suficiente para causar um eclipse, apareceria como um disco escuro na frente do Sol visto de Marte.</a:t>
            </a:r>
          </a:p>
          <a:p>
            <a:endParaRPr lang="en-US" dirty="0" smtClean="0"/>
          </a:p>
          <a:p>
            <a:r>
              <a:rPr lang="en-US" dirty="0" err="1" smtClean="0"/>
              <a:t>Fonte</a:t>
            </a:r>
            <a:r>
              <a:rPr lang="en-US" dirty="0" smtClean="0"/>
              <a:t>: </a:t>
            </a:r>
            <a:r>
              <a:rPr lang="pt-BR" dirty="0" smtClean="0">
                <a:hlinkClick r:id="rId3"/>
              </a:rPr>
              <a:t>http://pt.wikipedia.org/wiki/Sat%C3%A9lites_de_Marte</a:t>
            </a:r>
            <a:endParaRPr lang="pt-BR" dirty="0" smtClean="0"/>
          </a:p>
          <a:p>
            <a:r>
              <a:rPr lang="pt-BR" dirty="0" smtClean="0">
                <a:hlinkClick r:id="rId4"/>
              </a:rPr>
              <a:t>http://es.wikipedia.org/wiki/Archivo:13-ml-04-deimos-A067R1.jpg</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29</a:t>
            </a:fld>
            <a:endParaRPr lang="pt-BR"/>
          </a:p>
        </p:txBody>
      </p:sp>
    </p:spTree>
    <p:extLst>
      <p:ext uri="{BB962C8B-B14F-4D97-AF65-F5344CB8AC3E}">
        <p14:creationId xmlns:p14="http://schemas.microsoft.com/office/powerpoint/2010/main" xmlns="" val="328865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No entanto, o que poucos sabem é que a Lua é apenas uma entre centenas de luas que orbitam não somente planetas, como a Terra, mas também planetas anões, asteroides e outros corpos menores do Sistema Solar. Para aqueles que já apreciam nossa Lua prateada no céu, imaginem quão fantástico seria poder observar mais de 60 luas girando a seu redor, amarelas, brancas, redondas, ovais, esponjosas, vulcânicas ou até mesmo inteiramente cobertas por gelo!</a:t>
            </a:r>
          </a:p>
          <a:p>
            <a:r>
              <a:rPr lang="pt-BR" sz="1200" kern="1200" dirty="0" smtClean="0">
                <a:solidFill>
                  <a:schemeClr val="tx1"/>
                </a:solidFill>
                <a:effectLst/>
                <a:latin typeface="+mn-lt"/>
                <a:ea typeface="+mn-ea"/>
                <a:cs typeface="+mn-cs"/>
              </a:rPr>
              <a:t>É nesse cenário que se inserem os satélites naturais como Europa, Titã, Encélado,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Iápetus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Phobos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Deimos</a:t>
            </a:r>
            <a:r>
              <a:rPr lang="pt-BR" sz="1200" kern="1200" dirty="0" smtClean="0">
                <a:solidFill>
                  <a:schemeClr val="tx1"/>
                </a:solidFill>
                <a:effectLst/>
                <a:latin typeface="+mn-lt"/>
                <a:ea typeface="+mn-ea"/>
                <a:cs typeface="+mn-cs"/>
              </a:rPr>
              <a:t>, Tritão, Mimas, Nereida, Caronte e muitas outras luas, iluminando as noites dos astros que estão constantemente circundando, como se fossem vigias noturnos.  Seus segredos, seus mistérios e principais peculiaridades serão os temas das próximas seções, contando a história desde a sua descoberta que mostrou que o universo é uma caixinha de surpresas, e que é possível que não estejamos sozinhos nas vizinhanças do Sistema Solar...</a:t>
            </a:r>
          </a:p>
          <a:p>
            <a:r>
              <a:rPr lang="en-US" dirty="0" err="1" smtClean="0">
                <a:effectLst/>
              </a:rPr>
              <a:t>Fontes</a:t>
            </a:r>
            <a:r>
              <a:rPr lang="en-US" dirty="0" smtClean="0">
                <a:effectLst/>
              </a:rPr>
              <a:t>:</a:t>
            </a:r>
            <a:r>
              <a:rPr lang="pt-BR" dirty="0" smtClean="0">
                <a:hlinkClick r:id="rId3"/>
              </a:rPr>
              <a:t>http://astro.if.ufrgs.br/vida/index.htm</a:t>
            </a:r>
            <a:endParaRPr lang="pt-BR" dirty="0" smtClean="0"/>
          </a:p>
          <a:p>
            <a:r>
              <a:rPr lang="pt-BR" dirty="0" smtClean="0">
                <a:hlinkClick r:id="rId4"/>
              </a:rPr>
              <a:t>http://sos.noaa.gov/datasets/solar_system/titan.html</a:t>
            </a:r>
            <a:endParaRPr lang="pt-BR" dirty="0" smtClean="0"/>
          </a:p>
          <a:p>
            <a:r>
              <a:rPr lang="pt-BR" dirty="0" smtClean="0">
                <a:hlinkClick r:id="rId5"/>
              </a:rPr>
              <a:t>http://www.wingmakers.co.nz/universe/solar_system/Enceladus.html</a:t>
            </a:r>
            <a:endParaRPr lang="pt-BR" dirty="0" smtClean="0"/>
          </a:p>
          <a:p>
            <a:r>
              <a:rPr lang="pt-BR" dirty="0" smtClean="0">
                <a:hlinkClick r:id="rId6"/>
              </a:rPr>
              <a:t>http://www.zaagtandverband.nl/wp-admin/io-ion&amp;page=3</a:t>
            </a:r>
            <a:r>
              <a:rPr lang="pt-BR" dirty="0" smtClean="0"/>
              <a:t/>
            </a:r>
            <a:br>
              <a:rPr lang="pt-BR" dirty="0" smtClean="0"/>
            </a:br>
            <a:r>
              <a:rPr lang="pt-BR" dirty="0" smtClean="0">
                <a:hlinkClick r:id="rId7"/>
              </a:rPr>
              <a:t>http://en.wikipedia.org/wiki/Iapetus_(moon)</a:t>
            </a:r>
            <a:endParaRPr lang="pt-BR" dirty="0" smtClean="0"/>
          </a:p>
          <a:p>
            <a:r>
              <a:rPr lang="pt-BR" dirty="0" smtClean="0">
                <a:hlinkClick r:id="rId8"/>
              </a:rPr>
              <a:t>http://planet-terre.ens-lyon.fr/planetterre/XML/db/planetterre/metadata/LOM-argiles-carbonates-Mars-MRO.xml</a:t>
            </a:r>
            <a:endParaRPr lang="pt-BR" dirty="0" smtClean="0"/>
          </a:p>
          <a:p>
            <a:r>
              <a:rPr lang="pt-BR" dirty="0" smtClean="0">
                <a:hlinkClick r:id="rId9"/>
              </a:rPr>
              <a:t>http://pt.wikipedia.org/wiki/Calisto_(sat%C3%A9lite)</a:t>
            </a:r>
            <a:endParaRPr lang="pt-BR" dirty="0" smtClean="0"/>
          </a:p>
          <a:p>
            <a:r>
              <a:rPr lang="pt-BR" dirty="0" smtClean="0">
                <a:hlinkClick r:id="rId10"/>
              </a:rPr>
              <a:t>http://desciclopedia.ws/wiki/Hip%C3%A9rion_(sat%C3%A9lite)</a:t>
            </a:r>
            <a:endParaRPr lang="pt-BR" dirty="0" smtClean="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a:t>
            </a:fld>
            <a:endParaRPr lang="pt-BR"/>
          </a:p>
        </p:txBody>
      </p:sp>
    </p:spTree>
    <p:extLst>
      <p:ext uri="{BB962C8B-B14F-4D97-AF65-F5344CB8AC3E}">
        <p14:creationId xmlns:p14="http://schemas.microsoft.com/office/powerpoint/2010/main" xmlns="" val="4131671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a:t>
            </a:r>
            <a:r>
              <a:rPr lang="pt-BR" sz="1200" kern="1200" dirty="0" err="1" smtClean="0">
                <a:solidFill>
                  <a:schemeClr val="tx1"/>
                </a:solidFill>
                <a:effectLst/>
                <a:latin typeface="+mn-lt"/>
                <a:ea typeface="+mn-ea"/>
                <a:cs typeface="+mn-cs"/>
              </a:rPr>
              <a:t>Deimos</a:t>
            </a:r>
            <a:r>
              <a:rPr lang="pt-BR" sz="1200" kern="1200" dirty="0" smtClean="0">
                <a:solidFill>
                  <a:schemeClr val="tx1"/>
                </a:solidFill>
                <a:effectLst/>
                <a:latin typeface="+mn-lt"/>
                <a:ea typeface="+mn-ea"/>
                <a:cs typeface="+mn-cs"/>
              </a:rPr>
              <a:t> era filho do deus da guerra Ares (Marte) e da deusa do amor Afrodite (Vênus), acompanhando o pai nas batalhas. Seu nome significa “terror” em grego, embora ele também represente o “medo da perda” por ser filho da deusa, um lado mais sensível.</a:t>
            </a:r>
          </a:p>
          <a:p>
            <a:endParaRPr lang="pt-BR"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 </a:t>
            </a:r>
            <a:r>
              <a:rPr lang="pt-BR" dirty="0" smtClean="0">
                <a:hlinkClick r:id="rId3"/>
              </a:rPr>
              <a:t>http://www.silvagames.com/comentario.php?search=deimos-irmao-de-kratos-estara-em-god-of-war-ghost-of-sparta&amp;number_comentario=3016&amp;ver=VCSABIA</a:t>
            </a:r>
            <a:endParaRPr lang="pt-BR" dirty="0" smtClean="0"/>
          </a:p>
          <a:p>
            <a:r>
              <a:rPr lang="pt-BR" dirty="0" smtClean="0">
                <a:hlinkClick r:id="rId4"/>
              </a:rPr>
              <a:t>http://tracycooperposey.com/</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30</a:t>
            </a:fld>
            <a:endParaRPr lang="pt-BR"/>
          </a:p>
        </p:txBody>
      </p:sp>
    </p:spTree>
    <p:extLst>
      <p:ext uri="{BB962C8B-B14F-4D97-AF65-F5344CB8AC3E}">
        <p14:creationId xmlns:p14="http://schemas.microsoft.com/office/powerpoint/2010/main" xmlns="" val="776753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err="1" smtClean="0">
                <a:solidFill>
                  <a:schemeClr val="tx1"/>
                </a:solidFill>
                <a:effectLst/>
                <a:latin typeface="+mn-lt"/>
                <a:ea typeface="+mn-ea"/>
                <a:cs typeface="+mn-cs"/>
              </a:rPr>
              <a:t>Parzinho</a:t>
            </a:r>
            <a:r>
              <a:rPr lang="pt-BR" sz="1200" kern="1200" dirty="0" smtClean="0">
                <a:solidFill>
                  <a:schemeClr val="tx1"/>
                </a:solidFill>
                <a:effectLst/>
                <a:latin typeface="+mn-lt"/>
                <a:ea typeface="+mn-ea"/>
                <a:cs typeface="+mn-cs"/>
              </a:rPr>
              <a:t> de </a:t>
            </a:r>
            <a:r>
              <a:rPr lang="pt-BR" sz="1200" kern="1200" dirty="0" err="1" smtClean="0">
                <a:solidFill>
                  <a:schemeClr val="tx1"/>
                </a:solidFill>
                <a:effectLst/>
                <a:latin typeface="+mn-lt"/>
                <a:ea typeface="+mn-ea"/>
                <a:cs typeface="+mn-cs"/>
              </a:rPr>
              <a:t>Deimos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Fobos</a:t>
            </a:r>
            <a:r>
              <a:rPr lang="pt-BR" sz="1200" kern="1200" dirty="0" smtClean="0">
                <a:solidFill>
                  <a:schemeClr val="tx1"/>
                </a:solidFill>
                <a:effectLst/>
                <a:latin typeface="+mn-lt"/>
                <a:ea typeface="+mn-ea"/>
                <a:cs typeface="+mn-cs"/>
              </a:rPr>
              <a:t> é a maior lua de Marte (que só tem duas, por sinal), com diâmetro de aproximadamente 20 km e distante 6.000 km apenas de Marte.</a:t>
            </a:r>
          </a:p>
          <a:p>
            <a:endParaRPr lang="en-US"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Uma curiosidade sobre </a:t>
            </a:r>
            <a:r>
              <a:rPr lang="pt-BR" sz="1200" kern="1200" dirty="0" err="1" smtClean="0">
                <a:solidFill>
                  <a:schemeClr val="tx1"/>
                </a:solidFill>
                <a:effectLst/>
                <a:latin typeface="+mn-lt"/>
                <a:ea typeface="+mn-ea"/>
                <a:cs typeface="+mn-cs"/>
              </a:rPr>
              <a:t>Fobos</a:t>
            </a:r>
            <a:r>
              <a:rPr lang="pt-BR" sz="1200" kern="1200" dirty="0" smtClean="0">
                <a:solidFill>
                  <a:schemeClr val="tx1"/>
                </a:solidFill>
                <a:effectLst/>
                <a:latin typeface="+mn-lt"/>
                <a:ea typeface="+mn-ea"/>
                <a:cs typeface="+mn-cs"/>
              </a:rPr>
              <a:t> é que por a lua demora cerca de 7h para girar ao redor do planeta que tem um dia durando mais de 24h, nasce e se põe 3 vezes no céu por dia marciano. Sendo menor que o Sol no céu de Marte, </a:t>
            </a:r>
            <a:r>
              <a:rPr lang="pt-BR" sz="1200" kern="1200" dirty="0" err="1" smtClean="0">
                <a:solidFill>
                  <a:schemeClr val="tx1"/>
                </a:solidFill>
                <a:effectLst/>
                <a:latin typeface="+mn-lt"/>
                <a:ea typeface="+mn-ea"/>
                <a:cs typeface="+mn-cs"/>
              </a:rPr>
              <a:t>Fobos</a:t>
            </a:r>
            <a:r>
              <a:rPr lang="pt-BR" sz="1200" kern="1200" dirty="0" smtClean="0">
                <a:solidFill>
                  <a:schemeClr val="tx1"/>
                </a:solidFill>
                <a:effectLst/>
                <a:latin typeface="+mn-lt"/>
                <a:ea typeface="+mn-ea"/>
                <a:cs typeface="+mn-cs"/>
              </a:rPr>
              <a:t> faz eclipses parciais além de passar por todas as suas fases (quarto crescente, cheia, quarto minguante e nova) em um único dia!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pt-BR" dirty="0" smtClean="0">
                <a:hlinkClick r:id="rId3"/>
              </a:rPr>
              <a:t>http://hirise.lpl.arizona.edu/images/2008/details/phobos/PSP_007769_9010_IRB.jpg</a:t>
            </a:r>
            <a:endParaRPr lang="pt-BR" dirty="0" smtClean="0"/>
          </a:p>
          <a:p>
            <a:r>
              <a:rPr lang="pt-BR" dirty="0" smtClean="0">
                <a:hlinkClick r:id="rId4"/>
              </a:rPr>
              <a:t>http://marsrover.nasa.gov/gallery/press/opportunity/20040311a.html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31</a:t>
            </a:fld>
            <a:endParaRPr lang="pt-BR"/>
          </a:p>
        </p:txBody>
      </p:sp>
    </p:spTree>
    <p:extLst>
      <p:ext uri="{BB962C8B-B14F-4D97-AF65-F5344CB8AC3E}">
        <p14:creationId xmlns:p14="http://schemas.microsoft.com/office/powerpoint/2010/main" xmlns="" val="571036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a:t>
            </a:r>
            <a:r>
              <a:rPr lang="pt-BR" sz="1200" kern="1200" dirty="0" err="1" smtClean="0">
                <a:solidFill>
                  <a:schemeClr val="tx1"/>
                </a:solidFill>
                <a:effectLst/>
                <a:latin typeface="+mn-lt"/>
                <a:ea typeface="+mn-ea"/>
                <a:cs typeface="+mn-cs"/>
              </a:rPr>
              <a:t>Fobos</a:t>
            </a:r>
            <a:r>
              <a:rPr lang="pt-BR" sz="1200" kern="1200" dirty="0" smtClean="0">
                <a:solidFill>
                  <a:schemeClr val="tx1"/>
                </a:solidFill>
                <a:effectLst/>
                <a:latin typeface="+mn-lt"/>
                <a:ea typeface="+mn-ea"/>
                <a:cs typeface="+mn-cs"/>
              </a:rPr>
              <a:t> era irmão de </a:t>
            </a:r>
            <a:r>
              <a:rPr lang="pt-BR" sz="1200" kern="1200" dirty="0" err="1" smtClean="0">
                <a:solidFill>
                  <a:schemeClr val="tx1"/>
                </a:solidFill>
                <a:effectLst/>
                <a:latin typeface="+mn-lt"/>
                <a:ea typeface="+mn-ea"/>
                <a:cs typeface="+mn-cs"/>
              </a:rPr>
              <a:t>Deimos</a:t>
            </a:r>
            <a:r>
              <a:rPr lang="pt-BR" sz="1200" kern="1200" dirty="0" smtClean="0">
                <a:solidFill>
                  <a:schemeClr val="tx1"/>
                </a:solidFill>
                <a:effectLst/>
                <a:latin typeface="+mn-lt"/>
                <a:ea typeface="+mn-ea"/>
                <a:cs typeface="+mn-cs"/>
              </a:rPr>
              <a:t> e também tinha sua mesma fraqueza, com seu nome significando “medo” que pode estar associado à possibilidade de </a:t>
            </a:r>
            <a:r>
              <a:rPr lang="pt-BR" sz="1200" kern="1200" dirty="0" err="1" smtClean="0">
                <a:solidFill>
                  <a:schemeClr val="tx1"/>
                </a:solidFill>
                <a:effectLst/>
                <a:latin typeface="+mn-lt"/>
                <a:ea typeface="+mn-ea"/>
                <a:cs typeface="+mn-cs"/>
              </a:rPr>
              <a:t>Fobos</a:t>
            </a:r>
            <a:r>
              <a:rPr lang="pt-BR" sz="1200" kern="1200" dirty="0" smtClean="0">
                <a:solidFill>
                  <a:schemeClr val="tx1"/>
                </a:solidFill>
                <a:effectLst/>
                <a:latin typeface="+mn-lt"/>
                <a:ea typeface="+mn-ea"/>
                <a:cs typeface="+mn-cs"/>
              </a:rPr>
              <a:t> “cair” em Marte.</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 </a:t>
            </a:r>
            <a:r>
              <a:rPr lang="pt-BR" dirty="0" smtClean="0">
                <a:hlinkClick r:id="rId3"/>
              </a:rPr>
              <a:t>http://www.theoi.com/Gallery/Z30.1.html</a:t>
            </a:r>
            <a:endParaRPr lang="pt-BR" dirty="0" smtClean="0"/>
          </a:p>
          <a:p>
            <a:r>
              <a:rPr lang="pt-BR" dirty="0" smtClean="0">
                <a:hlinkClick r:id="rId4"/>
              </a:rPr>
              <a:t>http://www.futuretimeline.net/beyond.htm</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32</a:t>
            </a:fld>
            <a:endParaRPr lang="pt-BR"/>
          </a:p>
        </p:txBody>
      </p:sp>
    </p:spTree>
    <p:extLst>
      <p:ext uri="{BB962C8B-B14F-4D97-AF65-F5344CB8AC3E}">
        <p14:creationId xmlns:p14="http://schemas.microsoft.com/office/powerpoint/2010/main" xmlns="" val="1900319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Entre as 61 luas de Saturno, Mimas tem diâmetro de cerca de 400 km e está a 185.520 km do planeta. Assim como outras luas de Saturno, Mimas foi nomeada por William </a:t>
            </a:r>
            <a:r>
              <a:rPr lang="pt-BR" sz="1200" kern="1200" dirty="0" err="1" smtClean="0">
                <a:solidFill>
                  <a:schemeClr val="tx1"/>
                </a:solidFill>
                <a:effectLst/>
                <a:latin typeface="+mn-lt"/>
                <a:ea typeface="+mn-ea"/>
                <a:cs typeface="+mn-cs"/>
              </a:rPr>
              <a:t>Herschel</a:t>
            </a:r>
            <a:r>
              <a:rPr lang="pt-BR" sz="1200" kern="1200" dirty="0" smtClean="0">
                <a:solidFill>
                  <a:schemeClr val="tx1"/>
                </a:solidFill>
                <a:effectLst/>
                <a:latin typeface="+mn-lt"/>
                <a:ea typeface="+mn-ea"/>
                <a:cs typeface="+mn-cs"/>
              </a:rPr>
              <a:t> (1738-1822) que sugeriu que as luas tivessem nomes de irmãos do planeta. Portanto, na mitologia Mimas também era um titã, tendo sido morto na batalha. A principal característica de Mimas é uma cratera gigantesca, de aproximadamente 140 km de diâmetro e que quase fez com que a lua esfarelasse!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http://lunaf.com/english/live-data/saturn-moons-position/</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33</a:t>
            </a:fld>
            <a:endParaRPr lang="pt-BR"/>
          </a:p>
        </p:txBody>
      </p:sp>
    </p:spTree>
    <p:extLst>
      <p:ext uri="{BB962C8B-B14F-4D97-AF65-F5344CB8AC3E}">
        <p14:creationId xmlns:p14="http://schemas.microsoft.com/office/powerpoint/2010/main" xmlns="" val="2792747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Outro satélite natural de Saturno, </a:t>
            </a:r>
            <a:r>
              <a:rPr lang="pt-BR" sz="1200" kern="1200" dirty="0" err="1" smtClean="0">
                <a:solidFill>
                  <a:schemeClr val="tx1"/>
                </a:solidFill>
                <a:effectLst/>
                <a:latin typeface="+mn-lt"/>
                <a:ea typeface="+mn-ea"/>
                <a:cs typeface="+mn-cs"/>
              </a:rPr>
              <a:t>Hipérion</a:t>
            </a:r>
            <a:r>
              <a:rPr lang="pt-BR" sz="1200" kern="1200" dirty="0" smtClean="0">
                <a:solidFill>
                  <a:schemeClr val="tx1"/>
                </a:solidFill>
                <a:effectLst/>
                <a:latin typeface="+mn-lt"/>
                <a:ea typeface="+mn-ea"/>
                <a:cs typeface="+mn-cs"/>
              </a:rPr>
              <a:t>, está localizado a 1.481.100 km do planeta e tem um diâmetro médio aproximado de 290 km.</a:t>
            </a:r>
          </a:p>
          <a:p>
            <a:endParaRPr lang="en-US"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Como característica marcante </a:t>
            </a:r>
            <a:r>
              <a:rPr lang="pt-BR" sz="1200" kern="1200" dirty="0" err="1" smtClean="0">
                <a:solidFill>
                  <a:schemeClr val="tx1"/>
                </a:solidFill>
                <a:effectLst/>
                <a:latin typeface="+mn-lt"/>
                <a:ea typeface="+mn-ea"/>
                <a:cs typeface="+mn-cs"/>
              </a:rPr>
              <a:t>Hipérion</a:t>
            </a:r>
            <a:r>
              <a:rPr lang="pt-BR" sz="1200" kern="1200" dirty="0" smtClean="0">
                <a:solidFill>
                  <a:schemeClr val="tx1"/>
                </a:solidFill>
                <a:effectLst/>
                <a:latin typeface="+mn-lt"/>
                <a:ea typeface="+mn-ea"/>
                <a:cs typeface="+mn-cs"/>
              </a:rPr>
              <a:t> tem uma superfície que lembra muito a pedra-</a:t>
            </a:r>
            <a:r>
              <a:rPr lang="pt-BR" sz="1200" kern="1200" dirty="0" err="1" smtClean="0">
                <a:solidFill>
                  <a:schemeClr val="tx1"/>
                </a:solidFill>
                <a:effectLst/>
                <a:latin typeface="+mn-lt"/>
                <a:ea typeface="+mn-ea"/>
                <a:cs typeface="+mn-cs"/>
              </a:rPr>
              <a:t>pomes</a:t>
            </a:r>
            <a:r>
              <a:rPr lang="pt-BR" sz="1200" kern="1200" dirty="0" smtClean="0">
                <a:solidFill>
                  <a:schemeClr val="tx1"/>
                </a:solidFill>
                <a:effectLst/>
                <a:latin typeface="+mn-lt"/>
                <a:ea typeface="+mn-ea"/>
                <a:cs typeface="+mn-cs"/>
              </a:rPr>
              <a:t> ou uma esponja, pois tem várias crateras que deixam a lua com 40% de vazios. No interior de cada cratera foi descoberto um líquido de origem desconhecida e que até hoje intriga os cientistas.</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a:t>
            </a:r>
            <a:r>
              <a:rPr lang="pt-BR" dirty="0" smtClean="0">
                <a:hlinkClick r:id="rId3"/>
              </a:rPr>
              <a:t>www.astronet.ru/db/xware/msg/1220531</a:t>
            </a:r>
            <a:endParaRPr lang="pt-BR" dirty="0" smtClean="0"/>
          </a:p>
          <a:p>
            <a:r>
              <a:rPr lang="pt-BR" dirty="0" smtClean="0">
                <a:hlinkClick r:id="rId4"/>
              </a:rPr>
              <a:t>http://cremesecompanhia.blogspot.com.br/2010/05/tratar-dos-calos-e-das-calosidades.html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34</a:t>
            </a:fld>
            <a:endParaRPr lang="pt-BR"/>
          </a:p>
        </p:txBody>
      </p:sp>
    </p:spTree>
    <p:extLst>
      <p:ext uri="{BB962C8B-B14F-4D97-AF65-F5344CB8AC3E}">
        <p14:creationId xmlns:p14="http://schemas.microsoft.com/office/powerpoint/2010/main" xmlns="" val="54444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a:t>
            </a:r>
            <a:r>
              <a:rPr lang="pt-BR" sz="1200" kern="1200" dirty="0" err="1" smtClean="0">
                <a:solidFill>
                  <a:schemeClr val="tx1"/>
                </a:solidFill>
                <a:effectLst/>
                <a:latin typeface="+mn-lt"/>
                <a:ea typeface="+mn-ea"/>
                <a:cs typeface="+mn-cs"/>
              </a:rPr>
              <a:t>Hipérion</a:t>
            </a:r>
            <a:r>
              <a:rPr lang="pt-BR" sz="1200" kern="1200" dirty="0" smtClean="0">
                <a:solidFill>
                  <a:schemeClr val="tx1"/>
                </a:solidFill>
                <a:effectLst/>
                <a:latin typeface="+mn-lt"/>
                <a:ea typeface="+mn-ea"/>
                <a:cs typeface="+mn-cs"/>
              </a:rPr>
              <a:t> era o titã-Sol, pai da Lua (Selene), Sol (</a:t>
            </a:r>
            <a:r>
              <a:rPr lang="pt-BR" sz="1200" kern="1200" dirty="0" err="1" smtClean="0">
                <a:solidFill>
                  <a:schemeClr val="tx1"/>
                </a:solidFill>
                <a:effectLst/>
                <a:latin typeface="+mn-lt"/>
                <a:ea typeface="+mn-ea"/>
                <a:cs typeface="+mn-cs"/>
              </a:rPr>
              <a:t>Helios</a:t>
            </a:r>
            <a:r>
              <a:rPr lang="pt-BR" sz="1200" kern="1200" dirty="0" smtClean="0">
                <a:solidFill>
                  <a:schemeClr val="tx1"/>
                </a:solidFill>
                <a:effectLst/>
                <a:latin typeface="+mn-lt"/>
                <a:ea typeface="+mn-ea"/>
                <a:cs typeface="+mn-cs"/>
              </a:rPr>
              <a:t>) e Aurora (</a:t>
            </a:r>
            <a:r>
              <a:rPr lang="pt-BR" sz="1200" kern="1200" dirty="0" err="1" smtClean="0">
                <a:solidFill>
                  <a:schemeClr val="tx1"/>
                </a:solidFill>
                <a:effectLst/>
                <a:latin typeface="+mn-lt"/>
                <a:ea typeface="+mn-ea"/>
                <a:cs typeface="+mn-cs"/>
              </a:rPr>
              <a:t>Eos</a:t>
            </a:r>
            <a:r>
              <a:rPr lang="pt-BR" sz="1200" kern="1200" dirty="0" smtClean="0">
                <a:solidFill>
                  <a:schemeClr val="tx1"/>
                </a:solidFill>
                <a:effectLst/>
                <a:latin typeface="+mn-lt"/>
                <a:ea typeface="+mn-ea"/>
                <a:cs typeface="+mn-cs"/>
              </a:rPr>
              <a:t>), o qual teria sido o primeiro astrônomo da história do universo.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 </a:t>
            </a:r>
            <a:r>
              <a:rPr lang="pt-BR" dirty="0" smtClean="0">
                <a:hlinkClick r:id="rId3"/>
              </a:rPr>
              <a:t>http://www.personal.psu.edu/mok5185/titan.html</a:t>
            </a:r>
            <a:endParaRPr lang="pt-BR" dirty="0" smtClean="0"/>
          </a:p>
          <a:p>
            <a:r>
              <a:rPr lang="pt-BR" dirty="0" smtClean="0">
                <a:hlinkClick r:id="rId4"/>
              </a:rPr>
              <a:t>http://www.portalsaofrancisco.com.br/alfa/mitologia-grega/helio-2.php</a:t>
            </a:r>
            <a:endParaRPr lang="pt-BR" dirty="0" smtClean="0"/>
          </a:p>
          <a:p>
            <a:r>
              <a:rPr lang="pt-BR" dirty="0" smtClean="0">
                <a:hlinkClick r:id="rId5"/>
              </a:rPr>
              <a:t>http://words-of-power.blogspot.com.br/2011/02/in-egypt-eos-dawn-goddess-has-opened.html</a:t>
            </a:r>
            <a:endParaRPr lang="pt-BR" dirty="0" smtClean="0"/>
          </a:p>
          <a:p>
            <a:r>
              <a:rPr lang="pt-BR" dirty="0" smtClean="0">
                <a:hlinkClick r:id="rId6"/>
              </a:rPr>
              <a:t>http://www.horoscoper.net/astrology/moon-sign-horoscope.htm</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35</a:t>
            </a:fld>
            <a:endParaRPr lang="pt-BR"/>
          </a:p>
        </p:txBody>
      </p:sp>
    </p:spTree>
    <p:extLst>
      <p:ext uri="{BB962C8B-B14F-4D97-AF65-F5344CB8AC3E}">
        <p14:creationId xmlns:p14="http://schemas.microsoft.com/office/powerpoint/2010/main" xmlns="" val="54444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Uma lua dual e bastante curiosa, </a:t>
            </a:r>
            <a:r>
              <a:rPr lang="pt-BR" sz="1200" kern="1200" dirty="0" err="1" smtClean="0">
                <a:solidFill>
                  <a:schemeClr val="tx1"/>
                </a:solidFill>
                <a:effectLst/>
                <a:latin typeface="+mn-lt"/>
                <a:ea typeface="+mn-ea"/>
                <a:cs typeface="+mn-cs"/>
              </a:rPr>
              <a:t>Jápeto</a:t>
            </a:r>
            <a:r>
              <a:rPr lang="pt-BR" sz="1200" kern="1200" dirty="0" smtClean="0">
                <a:solidFill>
                  <a:schemeClr val="tx1"/>
                </a:solidFill>
                <a:effectLst/>
                <a:latin typeface="+mn-lt"/>
                <a:ea typeface="+mn-ea"/>
                <a:cs typeface="+mn-cs"/>
              </a:rPr>
              <a:t> também orbita Saturno, a uma distância deste de 3.561.300 km e com diâmetro de aproximadamente 735 km.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Na mitologia grega </a:t>
            </a:r>
            <a:r>
              <a:rPr lang="pt-BR" sz="1200" kern="1200" dirty="0" err="1" smtClean="0">
                <a:solidFill>
                  <a:schemeClr val="tx1"/>
                </a:solidFill>
                <a:effectLst/>
                <a:latin typeface="+mn-lt"/>
                <a:ea typeface="+mn-ea"/>
                <a:cs typeface="+mn-cs"/>
              </a:rPr>
              <a:t>Jápeto</a:t>
            </a:r>
            <a:r>
              <a:rPr lang="pt-BR" sz="1200" kern="1200" dirty="0" smtClean="0">
                <a:solidFill>
                  <a:schemeClr val="tx1"/>
                </a:solidFill>
                <a:effectLst/>
                <a:latin typeface="+mn-lt"/>
                <a:ea typeface="+mn-ea"/>
                <a:cs typeface="+mn-cs"/>
              </a:rPr>
              <a:t> era considerado o titã que reinava o mundo durante a era dourada grega, sendo o pai de Prometeu, titã que levou o fogo aos humanos. </a:t>
            </a:r>
          </a:p>
          <a:p>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característica física mais deslumbrante de </a:t>
            </a:r>
            <a:r>
              <a:rPr lang="pt-BR" sz="1200" kern="1200" dirty="0" err="1" smtClean="0">
                <a:solidFill>
                  <a:schemeClr val="tx1"/>
                </a:solidFill>
                <a:effectLst/>
                <a:latin typeface="+mn-lt"/>
                <a:ea typeface="+mn-ea"/>
                <a:cs typeface="+mn-cs"/>
              </a:rPr>
              <a:t>Jápeto</a:t>
            </a:r>
            <a:r>
              <a:rPr lang="pt-BR" sz="1200" kern="1200" dirty="0" smtClean="0">
                <a:solidFill>
                  <a:schemeClr val="tx1"/>
                </a:solidFill>
                <a:effectLst/>
                <a:latin typeface="+mn-lt"/>
                <a:ea typeface="+mn-ea"/>
                <a:cs typeface="+mn-cs"/>
              </a:rPr>
              <a:t> é sua divisão em duas cores, claro e escuro, considerado por alguns cientistas como yin-yang. Recentemente foi sugerido que esse material escuro sobre o planeta tenha origem da lua </a:t>
            </a:r>
            <a:r>
              <a:rPr lang="pt-BR" sz="1200" kern="1200" dirty="0" err="1" smtClean="0">
                <a:solidFill>
                  <a:schemeClr val="tx1"/>
                </a:solidFill>
                <a:effectLst/>
                <a:latin typeface="+mn-lt"/>
                <a:ea typeface="+mn-ea"/>
                <a:cs typeface="+mn-cs"/>
              </a:rPr>
              <a:t>Febe</a:t>
            </a:r>
            <a:r>
              <a:rPr lang="pt-BR" sz="1200" kern="1200" dirty="0" smtClean="0">
                <a:solidFill>
                  <a:schemeClr val="tx1"/>
                </a:solidFill>
                <a:effectLst/>
                <a:latin typeface="+mn-lt"/>
                <a:ea typeface="+mn-ea"/>
                <a:cs typeface="+mn-cs"/>
              </a:rPr>
              <a:t> que é bombardeada por micrometeoritos e lança matéria pra fora.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 </a:t>
            </a:r>
            <a:r>
              <a:rPr lang="pt-BR" dirty="0" smtClean="0">
                <a:hlinkClick r:id="rId3"/>
              </a:rPr>
              <a:t>http://astropt.org/blog/2011/06/12/japeto-novas-imagens-e-uma-nova-revisao-do-modelo-que-explica-a-formacao-das-suas-duas-faces/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4"/>
              </a:rPr>
              <a:t>http://imperiumsolis.blogspot.com.br/2009_10_01_archive.html</a:t>
            </a:r>
            <a:r>
              <a:rPr lang="en-US" sz="1200" kern="120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36</a:t>
            </a:fld>
            <a:endParaRPr lang="pt-BR"/>
          </a:p>
        </p:txBody>
      </p:sp>
    </p:spTree>
    <p:extLst>
      <p:ext uri="{BB962C8B-B14F-4D97-AF65-F5344CB8AC3E}">
        <p14:creationId xmlns:p14="http://schemas.microsoft.com/office/powerpoint/2010/main" xmlns="" val="1901841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grega </a:t>
            </a:r>
            <a:r>
              <a:rPr lang="pt-BR" sz="1200" kern="1200" dirty="0" err="1" smtClean="0">
                <a:solidFill>
                  <a:schemeClr val="tx1"/>
                </a:solidFill>
                <a:effectLst/>
                <a:latin typeface="+mn-lt"/>
                <a:ea typeface="+mn-ea"/>
                <a:cs typeface="+mn-cs"/>
              </a:rPr>
              <a:t>Jápeto</a:t>
            </a:r>
            <a:r>
              <a:rPr lang="pt-BR" sz="1200" kern="1200" dirty="0" smtClean="0">
                <a:solidFill>
                  <a:schemeClr val="tx1"/>
                </a:solidFill>
                <a:effectLst/>
                <a:latin typeface="+mn-lt"/>
                <a:ea typeface="+mn-ea"/>
                <a:cs typeface="+mn-cs"/>
              </a:rPr>
              <a:t> era considerado o titã que reinava o mundo durante a era dourada grega, sendo o pai de Prometeu, titã que levou o fogo aos humanos. </a:t>
            </a:r>
          </a:p>
          <a:p>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 </a:t>
            </a:r>
            <a:r>
              <a:rPr lang="pt-BR" dirty="0" smtClean="0">
                <a:hlinkClick r:id="rId3"/>
              </a:rPr>
              <a:t>http://percyjacksonbr.com/serie/mitologia-grega/japeto/attachment/japeto/</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4"/>
              </a:rPr>
              <a:t>http://it.wikipedia.org/wiki/File:Heinrich_fueger_1817_prometheus_brings_fire_to_mankind.jpg</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37</a:t>
            </a:fld>
            <a:endParaRPr lang="pt-BR"/>
          </a:p>
        </p:txBody>
      </p:sp>
    </p:spTree>
    <p:extLst>
      <p:ext uri="{BB962C8B-B14F-4D97-AF65-F5344CB8AC3E}">
        <p14:creationId xmlns:p14="http://schemas.microsoft.com/office/powerpoint/2010/main" xmlns="" val="1901841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Calisto é a terceira maior lua do Sistema Solar, orbitando Júpiter a uma distância média de 1.833.000 km do planeta e com diâmetro médio de 4.820 km.  É uma lua </a:t>
            </a:r>
            <a:r>
              <a:rPr lang="pt-BR" sz="1200" kern="1200" dirty="0" err="1" smtClean="0">
                <a:solidFill>
                  <a:schemeClr val="tx1"/>
                </a:solidFill>
                <a:effectLst/>
                <a:latin typeface="+mn-lt"/>
                <a:ea typeface="+mn-ea"/>
                <a:cs typeface="+mn-cs"/>
              </a:rPr>
              <a:t>galileana</a:t>
            </a:r>
            <a:r>
              <a:rPr lang="pt-BR" sz="1200" kern="1200" dirty="0" smtClean="0">
                <a:solidFill>
                  <a:schemeClr val="tx1"/>
                </a:solidFill>
                <a:effectLst/>
                <a:latin typeface="+mn-lt"/>
                <a:ea typeface="+mn-ea"/>
                <a:cs typeface="+mn-cs"/>
              </a:rPr>
              <a:t> pouco densa por ser metade de vários tipos de gelo (água, amônia, entre outros).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que mais impressiona em Calisto é sua aparência de céu estrelado, porque os cumes das colinas estão cobertos por gelo e abaixo dele há uma manta escura de rocha.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Fonte</a:t>
            </a:r>
            <a:r>
              <a:rPr lang="en-US" dirty="0" smtClean="0"/>
              <a:t>: </a:t>
            </a:r>
            <a:r>
              <a:rPr lang="pt-BR" sz="1200" u="sng" kern="1200" dirty="0" smtClean="0">
                <a:solidFill>
                  <a:schemeClr val="tx1"/>
                </a:solidFill>
                <a:effectLst/>
                <a:latin typeface="+mn-lt"/>
                <a:ea typeface="+mn-ea"/>
                <a:cs typeface="+mn-cs"/>
                <a:hlinkClick r:id="rId3"/>
              </a:rPr>
              <a:t>http://en.wikipedia.org/wiki/Callisto_(moon)</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38</a:t>
            </a:fld>
            <a:endParaRPr lang="pt-BR"/>
          </a:p>
        </p:txBody>
      </p:sp>
    </p:spTree>
    <p:extLst>
      <p:ext uri="{BB962C8B-B14F-4D97-AF65-F5344CB8AC3E}">
        <p14:creationId xmlns:p14="http://schemas.microsoft.com/office/powerpoint/2010/main" xmlns="" val="3019660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Calisto era uma das amantes de Júpiter e foi transformada por Hera, esposa de Zeus, em uma ursa logo após ter tido seu filho Arcas. Diz a lenda que um belo dia quando Arcas tinha saído para caçar ele encontrou a mãe, e estava prestes a matá-la quando Júpiter evitou a tragédia e transformou ambos em constelações, hoje conhecidas como Ursa Maior e Ursa Menor.</a:t>
            </a:r>
          </a:p>
          <a:p>
            <a:endParaRPr lang="en-US" dirty="0" smtClean="0"/>
          </a:p>
          <a:p>
            <a:r>
              <a:rPr lang="en-US" dirty="0" err="1" smtClean="0"/>
              <a:t>Fontes</a:t>
            </a:r>
            <a:r>
              <a:rPr lang="en-US" dirty="0" smtClean="0"/>
              <a:t>: </a:t>
            </a:r>
            <a:r>
              <a:rPr lang="pt-BR" dirty="0" smtClean="0">
                <a:hlinkClick r:id="rId3"/>
              </a:rPr>
              <a:t>http://www.boughtonhouse.org.uk/htm/gallery2/paintings/state4ceiling.htm</a:t>
            </a:r>
            <a:endParaRPr lang="pt-BR" dirty="0" smtClean="0"/>
          </a:p>
          <a:p>
            <a:r>
              <a:rPr lang="pt-BR" dirty="0" smtClean="0">
                <a:hlinkClick r:id="rId4"/>
              </a:rPr>
              <a:t>http://www.scienceinthebible.net/KNOWLEDGE_BIBLE/NoteChildren2B.htm</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39</a:t>
            </a:fld>
            <a:endParaRPr lang="pt-BR"/>
          </a:p>
        </p:txBody>
      </p:sp>
    </p:spTree>
    <p:extLst>
      <p:ext uri="{BB962C8B-B14F-4D97-AF65-F5344CB8AC3E}">
        <p14:creationId xmlns:p14="http://schemas.microsoft.com/office/powerpoint/2010/main" xmlns="" val="301966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Foi Galileu Galilei (1564-1642) a primeira pessoa a utilizar um telescópio para poder observar o céu, as estrelas e os planetas que nele cintilavam. E também foi ele, que além de físico era também matemático, filósofo e astrônomo nas horas vagas, quem descobriu que o planeta Terra não era o único a ter uma companheira para viajar no espaço sideral. Os primeiros registros que fez sobre as chamadas Luas </a:t>
            </a:r>
            <a:r>
              <a:rPr lang="pt-BR" sz="1200" kern="1200" dirty="0" err="1" smtClean="0">
                <a:solidFill>
                  <a:schemeClr val="tx1"/>
                </a:solidFill>
                <a:effectLst/>
                <a:latin typeface="+mn-lt"/>
                <a:ea typeface="+mn-ea"/>
                <a:cs typeface="+mn-cs"/>
              </a:rPr>
              <a:t>Galileanas</a:t>
            </a:r>
            <a:r>
              <a:rPr lang="pt-BR" sz="1200" kern="1200" dirty="0" smtClean="0">
                <a:solidFill>
                  <a:schemeClr val="tx1"/>
                </a:solidFill>
                <a:effectLst/>
                <a:latin typeface="+mn-lt"/>
                <a:ea typeface="+mn-ea"/>
                <a:cs typeface="+mn-cs"/>
              </a:rPr>
              <a:t>, luas do maior planeta do Sistema Solar que é Júpiter, datam de Janeiro de 1610 em Veneza, na Itália.</a:t>
            </a:r>
          </a:p>
          <a:p>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a:t>
            </a:r>
            <a:r>
              <a:rPr lang="pt-BR" sz="1200" kern="1200" dirty="0" smtClean="0">
                <a:solidFill>
                  <a:schemeClr val="tx1"/>
                </a:solidFill>
                <a:effectLst/>
                <a:latin typeface="+mn-lt"/>
                <a:ea typeface="+mn-ea"/>
                <a:cs typeface="+mn-cs"/>
              </a:rPr>
              <a:t> </a:t>
            </a:r>
            <a:r>
              <a:rPr lang="pt-BR" sz="1200" u="sng" kern="1200" dirty="0" smtClean="0">
                <a:solidFill>
                  <a:schemeClr val="tx1"/>
                </a:solidFill>
                <a:effectLst/>
                <a:latin typeface="+mn-lt"/>
                <a:ea typeface="+mn-ea"/>
                <a:cs typeface="+mn-cs"/>
                <a:hlinkClick r:id="rId3"/>
              </a:rPr>
              <a:t>http://www.brilliantstudent.in/blog/?p=1563</a:t>
            </a:r>
            <a:endParaRPr lang="pt-BR" sz="1200" u="sng" kern="1200" dirty="0" smtClean="0">
              <a:solidFill>
                <a:schemeClr val="tx1"/>
              </a:solidFill>
              <a:effectLst/>
              <a:latin typeface="+mn-lt"/>
              <a:ea typeface="+mn-ea"/>
              <a:cs typeface="+mn-cs"/>
            </a:endParaRPr>
          </a:p>
          <a:p>
            <a:r>
              <a:rPr lang="pt-BR" dirty="0" smtClean="0">
                <a:hlinkClick r:id="rId4"/>
              </a:rPr>
              <a:t>http://10minuteastronomy.wordpress.com/category/moons/</a:t>
            </a:r>
            <a:endParaRPr lang="pt-BR" dirty="0" smtClean="0"/>
          </a:p>
          <a:p>
            <a:r>
              <a:rPr lang="pt-BR" dirty="0" smtClean="0">
                <a:hlinkClick r:id="rId5"/>
              </a:rPr>
              <a:t>http://blog.magnificatbaroque.com/2010/02/23/the-galilean-moons/</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a:t>
            </a:fld>
            <a:endParaRPr lang="pt-BR"/>
          </a:p>
        </p:txBody>
      </p:sp>
    </p:spTree>
    <p:extLst>
      <p:ext uri="{BB962C8B-B14F-4D97-AF65-F5344CB8AC3E}">
        <p14:creationId xmlns:p14="http://schemas.microsoft.com/office/powerpoint/2010/main" xmlns="" val="4071263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maior lua de Saturno e a segunda maior do Sistema Solar, Titã está a 9.533 U.A. (1 U.A. = 150.000.000 km) do planeta e tem diâmetro médio de 5.140 km.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Mas o que mais fascina nessa lua é que ela possui em sua superfície lagos de hidrocarbonetos (como metano líquido), vulcões gelados e chuvas de metano (como os gases emitidos pelas vacas e bois depois daquele almoço!) podendo ter elementos de proteínas como aquelas que retiramos da carne ou da clara do ovo.  Foi com esses elementos, chamados aminoácidos, que a vida começou aqui na Terra!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rPr>
              <a:t>http://thenewschronicle.com/scientists-discovery-ice-volcanoes-explain-titans-mystery/1231010526/</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40</a:t>
            </a:fld>
            <a:endParaRPr lang="pt-BR"/>
          </a:p>
        </p:txBody>
      </p:sp>
    </p:spTree>
    <p:extLst>
      <p:ext uri="{BB962C8B-B14F-4D97-AF65-F5344CB8AC3E}">
        <p14:creationId xmlns:p14="http://schemas.microsoft.com/office/powerpoint/2010/main" xmlns="" val="3471227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maior de todas, </a:t>
            </a:r>
            <a:r>
              <a:rPr lang="pt-BR" sz="1200" kern="1200" dirty="0" err="1" smtClean="0">
                <a:solidFill>
                  <a:schemeClr val="tx1"/>
                </a:solidFill>
                <a:effectLst/>
                <a:latin typeface="+mn-lt"/>
                <a:ea typeface="+mn-ea"/>
                <a:cs typeface="+mn-cs"/>
              </a:rPr>
              <a:t>Ganimedes</a:t>
            </a:r>
            <a:r>
              <a:rPr lang="pt-BR" sz="1200" kern="1200" dirty="0" smtClean="0">
                <a:solidFill>
                  <a:schemeClr val="tx1"/>
                </a:solidFill>
                <a:effectLst/>
                <a:latin typeface="+mn-lt"/>
                <a:ea typeface="+mn-ea"/>
                <a:cs typeface="+mn-cs"/>
              </a:rPr>
              <a:t>, que também é </a:t>
            </a:r>
            <a:r>
              <a:rPr lang="pt-BR" sz="1200" kern="1200" dirty="0" err="1" smtClean="0">
                <a:solidFill>
                  <a:schemeClr val="tx1"/>
                </a:solidFill>
                <a:effectLst/>
                <a:latin typeface="+mn-lt"/>
                <a:ea typeface="+mn-ea"/>
                <a:cs typeface="+mn-cs"/>
              </a:rPr>
              <a:t>galileana</a:t>
            </a:r>
            <a:r>
              <a:rPr lang="pt-BR" sz="1200" kern="1200" dirty="0" smtClean="0">
                <a:solidFill>
                  <a:schemeClr val="tx1"/>
                </a:solidFill>
                <a:effectLst/>
                <a:latin typeface="+mn-lt"/>
                <a:ea typeface="+mn-ea"/>
                <a:cs typeface="+mn-cs"/>
              </a:rPr>
              <a:t> e orbita Júpiter a uma distância de cerca de 1.070.400 km e tem diâmetro de 5.268 km, não poderia faltar na lista dos top 5.</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Mas o que mais fascina é que </a:t>
            </a:r>
            <a:r>
              <a:rPr lang="pt-BR" sz="1200" kern="1200" dirty="0" err="1" smtClean="0">
                <a:solidFill>
                  <a:schemeClr val="tx1"/>
                </a:solidFill>
                <a:effectLst/>
                <a:latin typeface="+mn-lt"/>
                <a:ea typeface="+mn-ea"/>
                <a:cs typeface="+mn-cs"/>
              </a:rPr>
              <a:t>Ganimedes</a:t>
            </a:r>
            <a:r>
              <a:rPr lang="pt-BR" sz="1200" kern="1200" dirty="0" smtClean="0">
                <a:solidFill>
                  <a:schemeClr val="tx1"/>
                </a:solidFill>
                <a:effectLst/>
                <a:latin typeface="+mn-lt"/>
                <a:ea typeface="+mn-ea"/>
                <a:cs typeface="+mn-cs"/>
              </a:rPr>
              <a:t>, se pudesse “fugir” de atração gravitacional de Júpiter seria um planeta como os 8 que conhecemos.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 </a:t>
            </a:r>
            <a:r>
              <a:rPr lang="pt-BR" sz="1200" u="sng" kern="1200" dirty="0" smtClean="0">
                <a:solidFill>
                  <a:schemeClr val="tx1"/>
                </a:solidFill>
                <a:effectLst/>
                <a:latin typeface="+mn-lt"/>
                <a:ea typeface="+mn-ea"/>
                <a:cs typeface="+mn-cs"/>
                <a:hlinkClick r:id="rId3"/>
              </a:rPr>
              <a:t>http://en.wikipedia.org/wiki/Ganymede_(moon)</a:t>
            </a:r>
            <a:endParaRPr lang="pt-BR"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u="sng" kern="1200" dirty="0" smtClean="0">
                <a:solidFill>
                  <a:schemeClr val="tx1"/>
                </a:solidFill>
                <a:effectLst/>
                <a:latin typeface="+mn-lt"/>
                <a:ea typeface="+mn-ea"/>
                <a:cs typeface="+mn-cs"/>
                <a:hlinkClick r:id="rId4"/>
              </a:rPr>
              <a:t>http://www.utahskies.org/2008/12/22/hubble-space-telescope-images-hiding-ganymede/</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41</a:t>
            </a:fld>
            <a:endParaRPr lang="pt-BR"/>
          </a:p>
        </p:txBody>
      </p:sp>
    </p:spTree>
    <p:extLst>
      <p:ext uri="{BB962C8B-B14F-4D97-AF65-F5344CB8AC3E}">
        <p14:creationId xmlns:p14="http://schemas.microsoft.com/office/powerpoint/2010/main" xmlns="" val="810114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origem de seu nome está na mitologia, sendo um príncipe de Tróia por quem Zeus se apaixonou. Diz a lenda que Zeus teria raptado </a:t>
            </a:r>
            <a:r>
              <a:rPr lang="pt-BR" sz="1200" kern="1200" dirty="0" err="1" smtClean="0">
                <a:solidFill>
                  <a:schemeClr val="tx1"/>
                </a:solidFill>
                <a:effectLst/>
                <a:latin typeface="+mn-lt"/>
                <a:ea typeface="+mn-ea"/>
                <a:cs typeface="+mn-cs"/>
              </a:rPr>
              <a:t>Ganimedes</a:t>
            </a:r>
            <a:r>
              <a:rPr lang="pt-BR" sz="1200" kern="1200" dirty="0" smtClean="0">
                <a:solidFill>
                  <a:schemeClr val="tx1"/>
                </a:solidFill>
                <a:effectLst/>
                <a:latin typeface="+mn-lt"/>
                <a:ea typeface="+mn-ea"/>
                <a:cs typeface="+mn-cs"/>
              </a:rPr>
              <a:t> para que ele fosse o copeiro do Olimpo, servindo o néctar e tendo sido colocado na constelação de Aquário.</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pt-BR" dirty="0" smtClean="0">
                <a:hlinkClick r:id="rId3"/>
              </a:rPr>
              <a:t>http://www.oceansbridge.com/oil-paintings/product/2237/ganymede16111612</a:t>
            </a:r>
            <a:endParaRPr lang="en-US"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42</a:t>
            </a:fld>
            <a:endParaRPr lang="pt-BR"/>
          </a:p>
        </p:txBody>
      </p:sp>
    </p:spTree>
    <p:extLst>
      <p:ext uri="{BB962C8B-B14F-4D97-AF65-F5344CB8AC3E}">
        <p14:creationId xmlns:p14="http://schemas.microsoft.com/office/powerpoint/2010/main" xmlns="" val="3914655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ffectLst/>
              </a:rPr>
              <a:t>É claro que não podemos esquecer da nossa querida Lua, que nos tem acompanhado desde que nos conhecemos por gente. A uma distância de 384.405 km da Terra e com diâmetro de cerca de 3.470 km, sua composição é basicamente metálica e seu solo possui grandes quantidades de silício, elemento que forma as rochas na Terra, além de ter sido descoberta a presença de água na forma de gelo. A Lua tem uma influência bastante grande nas marés da Terra, gerando o que chamamos de marés altas e baixas e nos proporciona os espetaculares Eclipse Solar, quando passa na frente do Sol, e Eclipse Lunar, quando a Terra faz sombra </a:t>
            </a:r>
            <a:r>
              <a:rPr lang="pt-BR" dirty="0" err="1" smtClean="0">
                <a:effectLst/>
              </a:rPr>
              <a:t>nela.Além</a:t>
            </a:r>
            <a:r>
              <a:rPr lang="pt-BR" dirty="0" smtClean="0">
                <a:effectLst/>
              </a:rPr>
              <a:t> disso, assim como outras luas a Lua é síncrona, ou seja, o tempo que ela leva para dar uma volta em torno de si mesma é o mesmo tempo que ela leva para dar uma volta em torno da Terra. Isso significa que ela vai ficar sempre olhando para nós com o mesmo sorriso (faça essa brincadeira um dia!). Possui várias crateras de impacto e acredita-se também que ela pode ter sido formada a partir de </a:t>
            </a:r>
            <a:r>
              <a:rPr lang="pt-BR" dirty="0" err="1" smtClean="0">
                <a:effectLst/>
              </a:rPr>
              <a:t>Téia</a:t>
            </a:r>
            <a:r>
              <a:rPr lang="pt-BR" dirty="0" smtClean="0">
                <a:effectLst/>
              </a:rPr>
              <a:t>, um planeta que teria colidido com a Terra e gerado fragmentos para a Lua se formar.</a:t>
            </a:r>
          </a:p>
          <a:p>
            <a:endParaRPr lang="pt-BR" dirty="0" smtClean="0">
              <a:effectLst/>
            </a:endParaRPr>
          </a:p>
          <a:p>
            <a:r>
              <a:rPr lang="pt-BR" dirty="0" smtClean="0">
                <a:effectLst/>
              </a:rPr>
              <a:t>Fonte:  </a:t>
            </a:r>
            <a:r>
              <a:rPr lang="pt-BR" dirty="0" smtClean="0">
                <a:hlinkClick r:id="rId3"/>
              </a:rPr>
              <a:t>http://blogs.nasa.gov/cm/blog/Watch%20the%20Skies/posts/post_1314289971766.html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43</a:t>
            </a:fld>
            <a:endParaRPr lang="pt-BR"/>
          </a:p>
        </p:txBody>
      </p:sp>
    </p:spTree>
    <p:extLst>
      <p:ext uri="{BB962C8B-B14F-4D97-AF65-F5344CB8AC3E}">
        <p14:creationId xmlns:p14="http://schemas.microsoft.com/office/powerpoint/2010/main" xmlns="" val="2983240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smtClean="0"/>
              <a:t>Fonte</a:t>
            </a:r>
            <a:r>
              <a:rPr lang="en-US" dirty="0" smtClean="0"/>
              <a:t>: </a:t>
            </a:r>
            <a:r>
              <a:rPr lang="pt-BR" dirty="0" smtClean="0">
                <a:hlinkClick r:id="rId3"/>
              </a:rPr>
              <a:t>http://alchemipedia.blogspot.com.br/2009/08/theia.html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44</a:t>
            </a:fld>
            <a:endParaRPr lang="pt-BR"/>
          </a:p>
        </p:txBody>
      </p:sp>
    </p:spTree>
    <p:extLst>
      <p:ext uri="{BB962C8B-B14F-4D97-AF65-F5344CB8AC3E}">
        <p14:creationId xmlns:p14="http://schemas.microsoft.com/office/powerpoint/2010/main" xmlns="" val="653767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Outra lua </a:t>
            </a:r>
            <a:r>
              <a:rPr lang="pt-BR" sz="1200" kern="1200" dirty="0" err="1" smtClean="0">
                <a:solidFill>
                  <a:schemeClr val="tx1"/>
                </a:solidFill>
                <a:effectLst/>
                <a:latin typeface="+mn-lt"/>
                <a:ea typeface="+mn-ea"/>
                <a:cs typeface="+mn-cs"/>
              </a:rPr>
              <a:t>galileana</a:t>
            </a:r>
            <a:r>
              <a:rPr lang="pt-BR" sz="1200" kern="1200" dirty="0" smtClean="0">
                <a:solidFill>
                  <a:schemeClr val="tx1"/>
                </a:solidFill>
                <a:effectLst/>
                <a:latin typeface="+mn-lt"/>
                <a:ea typeface="+mn-ea"/>
                <a:cs typeface="+mn-cs"/>
              </a:rPr>
              <a:t> é Europa, a uma distância de 670.900 km e com diâmetro médio de 3.130 km.</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De todas as luas, Europa é aquela que os cientistas acreditam que tem mais chances de abrigar vida, pois embora sua superfície seja inteira de gelo há indícios de que abaixo dele exista um oceano de água líquida. Um desses indícios é a formação de várias linhas na lua, como acontece na Terra quando crostas de gelo se movem uma em relação à outra nos polos. Embora seja muito fria, cerca de -163°C no equador e -223°C nos polos, na Terra foram descobertos seres que vivem em condições de temperatura extremamente baixa, como caranguejos brancos cegos e vermes-tubo.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pt-BR" dirty="0" smtClean="0">
                <a:hlinkClick r:id="rId3"/>
              </a:rPr>
              <a:t>http://en.wikipedia.org/wiki/Europa_(moon)</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4"/>
              </a:rPr>
              <a:t>http://pt.m.wikipedia.org/wiki/Europa_(sat%C3%A9lite)</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45</a:t>
            </a:fld>
            <a:endParaRPr lang="pt-BR"/>
          </a:p>
        </p:txBody>
      </p:sp>
    </p:spTree>
    <p:extLst>
      <p:ext uri="{BB962C8B-B14F-4D97-AF65-F5344CB8AC3E}">
        <p14:creationId xmlns:p14="http://schemas.microsoft.com/office/powerpoint/2010/main" xmlns="" val="2260692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Na mitologia, Europa era uma princesa fenícia amada por Zeus, o qual se transformou em um touro branco para poder rapta-la.  Desse amor nasceram três filhos, sendo um deles </a:t>
            </a:r>
            <a:r>
              <a:rPr lang="pt-BR" sz="1200" kern="1200" dirty="0" err="1" smtClean="0">
                <a:solidFill>
                  <a:schemeClr val="tx1"/>
                </a:solidFill>
                <a:effectLst/>
                <a:latin typeface="+mn-lt"/>
                <a:ea typeface="+mn-ea"/>
                <a:cs typeface="+mn-cs"/>
              </a:rPr>
              <a:t>Minos</a:t>
            </a:r>
            <a:r>
              <a:rPr lang="pt-BR" sz="1200" kern="1200" dirty="0" smtClean="0">
                <a:solidFill>
                  <a:schemeClr val="tx1"/>
                </a:solidFill>
                <a:effectLst/>
                <a:latin typeface="+mn-lt"/>
                <a:ea typeface="+mn-ea"/>
                <a:cs typeface="+mn-cs"/>
              </a:rPr>
              <a:t>, o futuro rei de Creta, cidade do labirinto do </a:t>
            </a:r>
            <a:r>
              <a:rPr lang="pt-BR" sz="1200" kern="1200" dirty="0" err="1" smtClean="0">
                <a:solidFill>
                  <a:schemeClr val="tx1"/>
                </a:solidFill>
                <a:effectLst/>
                <a:latin typeface="+mn-lt"/>
                <a:ea typeface="+mn-ea"/>
                <a:cs typeface="+mn-cs"/>
              </a:rPr>
              <a:t>minotauro</a:t>
            </a:r>
            <a:r>
              <a:rPr lang="pt-BR"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pt-BR" dirty="0" smtClean="0">
                <a:hlinkClick r:id="rId3"/>
              </a:rPr>
              <a:t>http://www.mythindex.com/greek-mythology/E/Europa.html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46</a:t>
            </a:fld>
            <a:endParaRPr lang="pt-BR"/>
          </a:p>
        </p:txBody>
      </p:sp>
    </p:spTree>
    <p:extLst>
      <p:ext uri="{BB962C8B-B14F-4D97-AF65-F5344CB8AC3E}">
        <p14:creationId xmlns:p14="http://schemas.microsoft.com/office/powerpoint/2010/main" xmlns="" val="2260692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ffectLst/>
              </a:rPr>
              <a:t>Uma das luas que entrou em discussão no meio científico recentemente é </a:t>
            </a:r>
            <a:r>
              <a:rPr lang="pt-BR" dirty="0" err="1" smtClean="0">
                <a:effectLst/>
              </a:rPr>
              <a:t>Encélado</a:t>
            </a:r>
            <a:r>
              <a:rPr lang="pt-BR" dirty="0" smtClean="0">
                <a:effectLst/>
              </a:rPr>
              <a:t>, lua que orbita Saturno a uma distância de 180.000 e tem diâmetro de cerca de 500 km. Possui em sua superfície crio-</a:t>
            </a:r>
            <a:r>
              <a:rPr lang="pt-BR" dirty="0" err="1" smtClean="0">
                <a:effectLst/>
              </a:rPr>
              <a:t>gêisers</a:t>
            </a:r>
            <a:r>
              <a:rPr lang="pt-BR" dirty="0" smtClean="0">
                <a:effectLst/>
              </a:rPr>
              <a:t>, ou seja, um gêiser que libera vapores de água no espaço sideral. Isso significa que </a:t>
            </a:r>
            <a:r>
              <a:rPr lang="pt-BR" dirty="0" err="1" smtClean="0">
                <a:effectLst/>
              </a:rPr>
              <a:t>Encélado</a:t>
            </a:r>
            <a:r>
              <a:rPr lang="pt-BR" dirty="0" smtClean="0">
                <a:effectLst/>
              </a:rPr>
              <a:t> tem água líquida embaixo da sua superfície sendo aquecida, assim como outras luas que ficam sujeitas a uma grande força gravitacional dos objetos que orbitam. Acredita-se que essas bolsas de água estejam bem próximas à superfície, e que os vapores lançados por </a:t>
            </a:r>
            <a:r>
              <a:rPr lang="pt-BR" dirty="0" err="1" smtClean="0">
                <a:effectLst/>
              </a:rPr>
              <a:t>Encélado</a:t>
            </a:r>
            <a:r>
              <a:rPr lang="pt-BR" dirty="0" smtClean="0">
                <a:effectLst/>
              </a:rPr>
              <a:t> tenham sido capazes de gerar matéria para o anel E de Saturno. </a:t>
            </a:r>
          </a:p>
          <a:p>
            <a:endParaRPr lang="en-US" dirty="0" smtClean="0">
              <a:effectLst/>
            </a:endParaRPr>
          </a:p>
          <a:p>
            <a:r>
              <a:rPr lang="en-US" dirty="0" err="1" smtClean="0">
                <a:effectLst/>
              </a:rPr>
              <a:t>Fontes</a:t>
            </a:r>
            <a:r>
              <a:rPr lang="en-US" dirty="0" smtClean="0">
                <a:effectLst/>
              </a:rPr>
              <a:t>: </a:t>
            </a:r>
            <a:r>
              <a:rPr lang="pt-BR" sz="1200" u="sng" kern="1200" dirty="0" smtClean="0">
                <a:solidFill>
                  <a:schemeClr val="tx1"/>
                </a:solidFill>
                <a:effectLst/>
                <a:latin typeface="+mn-lt"/>
                <a:ea typeface="+mn-ea"/>
                <a:cs typeface="+mn-cs"/>
                <a:hlinkClick r:id="rId3"/>
              </a:rPr>
              <a:t>http://spacefellowship.com/news/art22905/enceladus-may-keep-its-oceans-liquid-by-wobbling.html</a:t>
            </a:r>
            <a:endParaRPr lang="pt-BR"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u="sng" kern="1200" dirty="0" smtClean="0">
                <a:solidFill>
                  <a:schemeClr val="tx1"/>
                </a:solidFill>
                <a:effectLst/>
                <a:latin typeface="+mn-lt"/>
                <a:ea typeface="+mn-ea"/>
                <a:cs typeface="+mn-cs"/>
                <a:hlinkClick r:id="rId4"/>
              </a:rPr>
              <a:t>http://www.wingmakers.co.nz/universe/solar_system/Enceladus.html</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47</a:t>
            </a:fld>
            <a:endParaRPr lang="pt-BR"/>
          </a:p>
        </p:txBody>
      </p:sp>
    </p:spTree>
    <p:extLst>
      <p:ext uri="{BB962C8B-B14F-4D97-AF65-F5344CB8AC3E}">
        <p14:creationId xmlns:p14="http://schemas.microsoft.com/office/powerpoint/2010/main" xmlns="" val="1633632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Na mitologia era um dos gigantes filhos de Gaia, sendo o deus  do gelo vencido por Atena.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r>
              <a:rPr lang="pt-BR" dirty="0" smtClean="0">
                <a:hlinkClick r:id="rId3" action="ppaction://hlinkfile"/>
              </a:rPr>
              <a:t>http://digitalgallery.nypl.org/nypldigital/dgkeysearchdetail.cfm?trg=1&amp;strucID=1761956&amp;imageID=1623571&amp;word=source_note_id%3A9325&amp;s=1&amp;notword=&amp;d=&amp;c=&amp;f=&amp;k=0&amp;lWord=&amp;lField=&amp;sScope=Source%20Note%20Title&amp;sLevel=&amp;sLabel=Elite%20des%20monuments%20c%C3%A9ramographiques%20%3A%20mat%C3%A9riaux%20pour%20l'histoire%20des%20religions%20et%20des%20moeurs%20de%20l'antiquit%C3%A9.&amp;total=135&amp;num=0&amp;imgs=20&amp;pNum=&amp;pos=13&amp;print=small</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48</a:t>
            </a:fld>
            <a:endParaRPr lang="pt-BR"/>
          </a:p>
        </p:txBody>
      </p:sp>
    </p:spTree>
    <p:extLst>
      <p:ext uri="{BB962C8B-B14F-4D97-AF65-F5344CB8AC3E}">
        <p14:creationId xmlns:p14="http://schemas.microsoft.com/office/powerpoint/2010/main" xmlns="" val="539891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quarta lua </a:t>
            </a:r>
            <a:r>
              <a:rPr lang="pt-BR" sz="1200" kern="1200" dirty="0" err="1" smtClean="0">
                <a:solidFill>
                  <a:schemeClr val="tx1"/>
                </a:solidFill>
                <a:effectLst/>
                <a:latin typeface="+mn-lt"/>
                <a:ea typeface="+mn-ea"/>
                <a:cs typeface="+mn-cs"/>
              </a:rPr>
              <a:t>galileana</a:t>
            </a:r>
            <a:r>
              <a:rPr lang="pt-BR" sz="1200" kern="1200" dirty="0" smtClean="0">
                <a:solidFill>
                  <a:schemeClr val="tx1"/>
                </a:solidFill>
                <a:effectLst/>
                <a:latin typeface="+mn-lt"/>
                <a:ea typeface="+mn-ea"/>
                <a:cs typeface="+mn-cs"/>
              </a:rPr>
              <a:t> e a mais próxima do planeta Júpiter é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que com todo seu charme e cores em um diâmetro de 3.642 km orbita Júpiter a uma distância de 421.700 km.</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É difícil dizer o que há de mais intrigante em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se são seus vulcões que atingem 1700°C jogando na superfície enxofre e pintando a lua de vermelho, branco, preto, laranja e amarelo ou se o </a:t>
            </a:r>
            <a:r>
              <a:rPr lang="pt-BR" sz="1200" kern="1200" dirty="0" err="1" smtClean="0">
                <a:solidFill>
                  <a:schemeClr val="tx1"/>
                </a:solidFill>
                <a:effectLst/>
                <a:latin typeface="+mn-lt"/>
                <a:ea typeface="+mn-ea"/>
                <a:cs typeface="+mn-cs"/>
              </a:rPr>
              <a:t>toróide</a:t>
            </a:r>
            <a:r>
              <a:rPr lang="pt-BR" sz="1200" kern="1200" dirty="0" smtClean="0">
                <a:solidFill>
                  <a:schemeClr val="tx1"/>
                </a:solidFill>
                <a:effectLst/>
                <a:latin typeface="+mn-lt"/>
                <a:ea typeface="+mn-ea"/>
                <a:cs typeface="+mn-cs"/>
              </a:rPr>
              <a:t> que se forma quando isso acontece. Também é uma lua na qual praticamente não há gelo, devido às altas temperaturas que as marés forçadas por Júpiter causam em seu interior e aos lagos de lava que lá estão presentes. Além disso, em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o </a:t>
            </a:r>
            <a:r>
              <a:rPr lang="pt-BR" sz="1200" kern="1200" dirty="0" err="1" smtClean="0">
                <a:solidFill>
                  <a:schemeClr val="tx1"/>
                </a:solidFill>
                <a:effectLst/>
                <a:latin typeface="+mn-lt"/>
                <a:ea typeface="+mn-ea"/>
                <a:cs typeface="+mn-cs"/>
              </a:rPr>
              <a:t>toróide</a:t>
            </a:r>
            <a:r>
              <a:rPr lang="pt-BR" sz="1200" kern="1200" dirty="0" smtClean="0">
                <a:solidFill>
                  <a:schemeClr val="tx1"/>
                </a:solidFill>
                <a:effectLst/>
                <a:latin typeface="+mn-lt"/>
                <a:ea typeface="+mn-ea"/>
                <a:cs typeface="+mn-cs"/>
              </a:rPr>
              <a:t> formado é sensível à radiação ultravioleta, adquirindo aspecto brilhante, e seu campo magnético permite que surjam auroras assim como acontece com a Terra.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Fonte</a:t>
            </a:r>
            <a:r>
              <a:rPr lang="en-US" sz="1200" kern="120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49</a:t>
            </a:fld>
            <a:endParaRPr lang="pt-BR"/>
          </a:p>
        </p:txBody>
      </p:sp>
    </p:spTree>
    <p:extLst>
      <p:ext uri="{BB962C8B-B14F-4D97-AF65-F5344CB8AC3E}">
        <p14:creationId xmlns:p14="http://schemas.microsoft.com/office/powerpoint/2010/main" xmlns="" val="196968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Como naquela época a mitologia era bastante influente, Simon </a:t>
            </a:r>
            <a:r>
              <a:rPr lang="pt-BR" sz="1200" kern="1200" dirty="0" err="1" smtClean="0">
                <a:solidFill>
                  <a:schemeClr val="tx1"/>
                </a:solidFill>
                <a:effectLst/>
                <a:latin typeface="+mn-lt"/>
                <a:ea typeface="+mn-ea"/>
                <a:cs typeface="+mn-cs"/>
              </a:rPr>
              <a:t>Marius</a:t>
            </a:r>
            <a:r>
              <a:rPr lang="pt-BR" sz="1200" kern="1200" dirty="0" smtClean="0">
                <a:solidFill>
                  <a:schemeClr val="tx1"/>
                </a:solidFill>
                <a:effectLst/>
                <a:latin typeface="+mn-lt"/>
                <a:ea typeface="+mn-ea"/>
                <a:cs typeface="+mn-cs"/>
              </a:rPr>
              <a:t>, astrônomo alemão que competiu com Galileu para ver quem descobriu primeiro as quatro maiores luas de Júpiter, nomeou-as como </a:t>
            </a:r>
            <a:r>
              <a:rPr lang="pt-BR" sz="1200" kern="1200" dirty="0" err="1" smtClean="0">
                <a:solidFill>
                  <a:schemeClr val="tx1"/>
                </a:solidFill>
                <a:effectLst/>
                <a:latin typeface="+mn-lt"/>
                <a:ea typeface="+mn-ea"/>
                <a:cs typeface="+mn-cs"/>
              </a:rPr>
              <a:t>Ganimedes</a:t>
            </a:r>
            <a:r>
              <a:rPr lang="pt-BR" sz="1200" kern="1200" dirty="0" smtClean="0">
                <a:solidFill>
                  <a:schemeClr val="tx1"/>
                </a:solidFill>
                <a:effectLst/>
                <a:latin typeface="+mn-lt"/>
                <a:ea typeface="+mn-ea"/>
                <a:cs typeface="+mn-cs"/>
              </a:rPr>
              <a:t>, Europa,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e Calisto, as quais serão apresentadas um pouco mais adiante.</a:t>
            </a:r>
          </a:p>
          <a:p>
            <a:r>
              <a:rPr lang="en-US" dirty="0" err="1" smtClean="0"/>
              <a:t>Fontes</a:t>
            </a:r>
            <a:r>
              <a:rPr lang="en-US" dirty="0" smtClean="0"/>
              <a:t>: </a:t>
            </a:r>
            <a:r>
              <a:rPr lang="pt-BR" dirty="0" smtClean="0">
                <a:hlinkClick r:id="rId3"/>
              </a:rPr>
              <a:t>http://es.wikipedia.org/wiki/Simon_Marius</a:t>
            </a:r>
            <a:endParaRPr lang="pt-BR" dirty="0" smtClean="0"/>
          </a:p>
          <a:p>
            <a:r>
              <a:rPr lang="pt-BR" dirty="0" smtClean="0">
                <a:hlinkClick r:id="rId4"/>
              </a:rPr>
              <a:t>http://www.authentic-flirt.com/en-ZAR/2-authentic+CARDS/en-ZAR/2-Universo</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5</a:t>
            </a:fld>
            <a:endParaRPr lang="pt-BR"/>
          </a:p>
        </p:txBody>
      </p:sp>
    </p:spTree>
    <p:extLst>
      <p:ext uri="{BB962C8B-B14F-4D97-AF65-F5344CB8AC3E}">
        <p14:creationId xmlns:p14="http://schemas.microsoft.com/office/powerpoint/2010/main" xmlns="" val="925988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quarta lua </a:t>
            </a:r>
            <a:r>
              <a:rPr lang="pt-BR" sz="1200" kern="1200" dirty="0" err="1" smtClean="0">
                <a:solidFill>
                  <a:schemeClr val="tx1"/>
                </a:solidFill>
                <a:effectLst/>
                <a:latin typeface="+mn-lt"/>
                <a:ea typeface="+mn-ea"/>
                <a:cs typeface="+mn-cs"/>
              </a:rPr>
              <a:t>galileana</a:t>
            </a:r>
            <a:r>
              <a:rPr lang="pt-BR" sz="1200" kern="1200" dirty="0" smtClean="0">
                <a:solidFill>
                  <a:schemeClr val="tx1"/>
                </a:solidFill>
                <a:effectLst/>
                <a:latin typeface="+mn-lt"/>
                <a:ea typeface="+mn-ea"/>
                <a:cs typeface="+mn-cs"/>
              </a:rPr>
              <a:t> e a mais próxima do planeta Júpiter é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que com todo seu charme e cores em um diâmetro de 3.642 km orbita Júpiter a uma distância de 421.700 km.</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É difícil dizer o que há de mais intrigante em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se são seus vulcões que atingem 1700°C jogando na superfície enxofre e pintando a lua de vermelho, branco, preto, laranja e amarelo ou se o </a:t>
            </a:r>
            <a:r>
              <a:rPr lang="pt-BR" sz="1200" kern="1200" dirty="0" err="1" smtClean="0">
                <a:solidFill>
                  <a:schemeClr val="tx1"/>
                </a:solidFill>
                <a:effectLst/>
                <a:latin typeface="+mn-lt"/>
                <a:ea typeface="+mn-ea"/>
                <a:cs typeface="+mn-cs"/>
              </a:rPr>
              <a:t>toróide</a:t>
            </a:r>
            <a:r>
              <a:rPr lang="pt-BR" sz="1200" kern="1200" dirty="0" smtClean="0">
                <a:solidFill>
                  <a:schemeClr val="tx1"/>
                </a:solidFill>
                <a:effectLst/>
                <a:latin typeface="+mn-lt"/>
                <a:ea typeface="+mn-ea"/>
                <a:cs typeface="+mn-cs"/>
              </a:rPr>
              <a:t> que se forma quando isso acontece. Também é uma lua na qual praticamente não há gelo, devido às altas temperaturas que as marés forçadas por Júpiter causam em seu interior e aos lagos de lava que lá estão presentes. Além disso, em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o </a:t>
            </a:r>
            <a:r>
              <a:rPr lang="pt-BR" sz="1200" kern="1200" dirty="0" err="1" smtClean="0">
                <a:solidFill>
                  <a:schemeClr val="tx1"/>
                </a:solidFill>
                <a:effectLst/>
                <a:latin typeface="+mn-lt"/>
                <a:ea typeface="+mn-ea"/>
                <a:cs typeface="+mn-cs"/>
              </a:rPr>
              <a:t>toróide</a:t>
            </a:r>
            <a:r>
              <a:rPr lang="pt-BR" sz="1200" kern="1200" dirty="0" smtClean="0">
                <a:solidFill>
                  <a:schemeClr val="tx1"/>
                </a:solidFill>
                <a:effectLst/>
                <a:latin typeface="+mn-lt"/>
                <a:ea typeface="+mn-ea"/>
                <a:cs typeface="+mn-cs"/>
              </a:rPr>
              <a:t> formado é sensível à radiação ultravioleta, adquirindo aspecto brilhante, e seu campo magnético permite que surjam auroras assim como acontece com a Terra.</a:t>
            </a:r>
          </a:p>
          <a:p>
            <a:endParaRPr lang="en-US" dirty="0" smtClean="0"/>
          </a:p>
          <a:p>
            <a:r>
              <a:rPr lang="en-US" dirty="0" err="1" smtClean="0"/>
              <a:t>Fontes</a:t>
            </a:r>
            <a:r>
              <a:rPr lang="en-US" dirty="0" smtClean="0"/>
              <a:t>:</a:t>
            </a:r>
            <a:r>
              <a:rPr lang="en-US" baseline="0" dirty="0" smtClean="0"/>
              <a:t> </a:t>
            </a:r>
            <a:r>
              <a:rPr lang="pt-BR" dirty="0" smtClean="0">
                <a:hlinkClick r:id="rId3"/>
              </a:rPr>
              <a:t>http://www.allthepages.org/archives/2007/02/io-eruptions/</a:t>
            </a:r>
            <a:endParaRPr lang="pt-BR" dirty="0" smtClean="0"/>
          </a:p>
          <a:p>
            <a:r>
              <a:rPr lang="pt-BR" smtClean="0">
                <a:hlinkClick r:id="rId4"/>
              </a:rPr>
              <a:t>http://blogs.discovermagazine.com/badastronomy/2008/03/17/ios-footprint-on-jupiter-takes-the-lead/</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50</a:t>
            </a:fld>
            <a:endParaRPr lang="pt-BR"/>
          </a:p>
        </p:txBody>
      </p:sp>
    </p:spTree>
    <p:extLst>
      <p:ext uri="{BB962C8B-B14F-4D97-AF65-F5344CB8AC3E}">
        <p14:creationId xmlns:p14="http://schemas.microsoft.com/office/powerpoint/2010/main" xmlns="" val="1969685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Seu nome é mitológico e vem de outra amante do deus, pois assim Simon achou que Júpiter estaria bem acompanhado durante as noites. Diz a lenda que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era uma sacerdotisa de Hera, esposa de Júpiter,  o qual para evitar o ciúmes da mulher transformou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em uma novilha branca. Depois de sofrer muito, </a:t>
            </a:r>
            <a:r>
              <a:rPr lang="pt-BR" sz="1200" kern="1200" dirty="0" err="1" smtClean="0">
                <a:solidFill>
                  <a:schemeClr val="tx1"/>
                </a:solidFill>
                <a:effectLst/>
                <a:latin typeface="+mn-lt"/>
                <a:ea typeface="+mn-ea"/>
                <a:cs typeface="+mn-cs"/>
              </a:rPr>
              <a:t>Io</a:t>
            </a:r>
            <a:r>
              <a:rPr lang="pt-BR" sz="1200" kern="1200" dirty="0" smtClean="0">
                <a:solidFill>
                  <a:schemeClr val="tx1"/>
                </a:solidFill>
                <a:effectLst/>
                <a:latin typeface="+mn-lt"/>
                <a:ea typeface="+mn-ea"/>
                <a:cs typeface="+mn-cs"/>
              </a:rPr>
              <a:t>, que é uma das antecedentes de Hércules, foi transformada em humana novamente.</a:t>
            </a:r>
          </a:p>
          <a:p>
            <a:endParaRPr lang="en-US" dirty="0" smtClean="0"/>
          </a:p>
          <a:p>
            <a:r>
              <a:rPr lang="en-US" dirty="0" err="1" smtClean="0"/>
              <a:t>Fontes</a:t>
            </a:r>
            <a:r>
              <a:rPr lang="en-US" dirty="0" smtClean="0"/>
              <a:t>: </a:t>
            </a:r>
            <a:r>
              <a:rPr lang="pt-BR" dirty="0" smtClean="0">
                <a:hlinkClick r:id="rId3"/>
              </a:rPr>
              <a:t>http://www.elicriso.it/it/mitologia_ambiente/io/</a:t>
            </a:r>
            <a:endParaRPr lang="pt-BR" dirty="0" smtClean="0"/>
          </a:p>
          <a:p>
            <a:r>
              <a:rPr lang="pt-BR" dirty="0" smtClean="0">
                <a:hlinkClick r:id="rId4"/>
              </a:rPr>
              <a:t>http://comapalavrajp.blogspot.com.br/2011/08/morte-do-pavao.html</a:t>
            </a:r>
            <a:endParaRPr lang="pt-BR" dirty="0" smtClean="0"/>
          </a:p>
          <a:p>
            <a:r>
              <a:rPr lang="pt-BR" dirty="0" smtClean="0">
                <a:hlinkClick r:id="rId5"/>
              </a:rPr>
              <a:t>http://www.pearpie.com/archive/correggio.html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51</a:t>
            </a:fld>
            <a:endParaRPr lang="pt-BR"/>
          </a:p>
        </p:txBody>
      </p:sp>
    </p:spTree>
    <p:extLst>
      <p:ext uri="{BB962C8B-B14F-4D97-AF65-F5344CB8AC3E}">
        <p14:creationId xmlns:p14="http://schemas.microsoft.com/office/powerpoint/2010/main" xmlns="" val="20072449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52</a:t>
            </a:fld>
            <a:endParaRPr lang="pt-BR"/>
          </a:p>
        </p:txBody>
      </p:sp>
    </p:spTree>
    <p:extLst>
      <p:ext uri="{BB962C8B-B14F-4D97-AF65-F5344CB8AC3E}">
        <p14:creationId xmlns:p14="http://schemas.microsoft.com/office/powerpoint/2010/main" xmlns="" val="236199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Poucos anos depois, em 1655 foi descoberta a maior lua de Saturno, o planeta dos anéis, conhecida como Titã. Por volta de um século depois foram descobertas mais duas luas de Saturno e duas em Urano, sendo que o total de luas conhecidas em 1969, quando o primeiro homem pousou na Lua, era de 23 luas das mais de 350 de que se tem notícia. Isso se deve ao fato de que foi apenas naquela época, da Guerra Fria, que o investimento e o interesse científico no setor aeroespacial passaram a ser mais fortes.</a:t>
            </a:r>
          </a:p>
          <a:p>
            <a:endParaRPr lang="pt-BR" sz="1200" b="1" kern="1200" dirty="0" smtClean="0">
              <a:solidFill>
                <a:schemeClr val="tx1"/>
              </a:solidFill>
              <a:effectLst/>
              <a:latin typeface="+mn-lt"/>
              <a:ea typeface="+mn-ea"/>
              <a:cs typeface="+mn-cs"/>
            </a:endParaRPr>
          </a:p>
          <a:p>
            <a:r>
              <a:rPr lang="pt-BR" dirty="0" smtClean="0">
                <a:effectLst/>
              </a:rPr>
              <a:t>Hoje se sabe que existem no Sistema Solar 172 luas que giram ao redor de planetas, 7 ao redor de planetas anões, 138 ao redor de asteroides. Além disso, existem também mais 74 luas que giram ao redor de outros objetos, fora do Sistema Solar, como ao redor de </a:t>
            </a:r>
            <a:r>
              <a:rPr lang="pt-BR" dirty="0" err="1" smtClean="0">
                <a:effectLst/>
              </a:rPr>
              <a:t>exoplanetas</a:t>
            </a:r>
            <a:r>
              <a:rPr lang="pt-BR" dirty="0" smtClean="0">
                <a:effectLst/>
              </a:rPr>
              <a:t> que também têm uma estrela e um sistema próprio. </a:t>
            </a:r>
          </a:p>
          <a:p>
            <a:endParaRPr lang="en-US" dirty="0" smtClean="0">
              <a:effectLst/>
            </a:endParaRPr>
          </a:p>
          <a:p>
            <a:r>
              <a:rPr lang="en-US" dirty="0" err="1" smtClean="0">
                <a:effectLst/>
              </a:rPr>
              <a:t>Fonte</a:t>
            </a:r>
            <a:r>
              <a:rPr lang="en-US" dirty="0" smtClean="0">
                <a:effectLst/>
              </a:rPr>
              <a:t>:</a:t>
            </a:r>
            <a:r>
              <a:rPr lang="pt-BR" sz="1200" kern="1200" dirty="0" smtClean="0">
                <a:solidFill>
                  <a:schemeClr val="tx1"/>
                </a:solidFill>
                <a:effectLst/>
                <a:latin typeface="+mn-lt"/>
                <a:ea typeface="+mn-ea"/>
                <a:cs typeface="+mn-cs"/>
              </a:rPr>
              <a:t> </a:t>
            </a:r>
            <a:r>
              <a:rPr lang="pt-BR" sz="1200" u="sng" kern="1200" dirty="0" smtClean="0">
                <a:solidFill>
                  <a:schemeClr val="tx1"/>
                </a:solidFill>
                <a:effectLst/>
                <a:latin typeface="+mn-lt"/>
                <a:ea typeface="+mn-ea"/>
                <a:cs typeface="+mn-cs"/>
                <a:hlinkClick r:id="rId3"/>
              </a:rPr>
              <a:t>http://pt.wikipedia.org/wiki/Sat%C3%A9lite_natural</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6</a:t>
            </a:fld>
            <a:endParaRPr lang="pt-BR"/>
          </a:p>
        </p:txBody>
      </p:sp>
    </p:spTree>
    <p:extLst>
      <p:ext uri="{BB962C8B-B14F-4D97-AF65-F5344CB8AC3E}">
        <p14:creationId xmlns:p14="http://schemas.microsoft.com/office/powerpoint/2010/main" xmlns="" val="3782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Por definição, uma lua pode ser entendida como um corpo que orbita outro corpo que não a estrela do Sistema, ou seja, um satélite natural de planetas, planetas anões, asteroides e outros corpos menores. </a:t>
            </a:r>
          </a:p>
          <a:p>
            <a:endParaRPr lang="pt-BR" sz="1200" kern="1200" dirty="0" smtClean="0">
              <a:solidFill>
                <a:schemeClr val="tx1"/>
              </a:solidFill>
              <a:effectLst/>
              <a:latin typeface="+mn-lt"/>
              <a:ea typeface="+mn-ea"/>
              <a:cs typeface="+mn-cs"/>
            </a:endParaRPr>
          </a:p>
          <a:p>
            <a:r>
              <a:rPr lang="en-US" dirty="0" err="1" smtClean="0">
                <a:effectLst/>
              </a:rPr>
              <a:t>Fonte</a:t>
            </a:r>
            <a:r>
              <a:rPr lang="en-US" dirty="0" smtClean="0">
                <a:effectLst/>
              </a:rPr>
              <a:t>:</a:t>
            </a:r>
            <a:r>
              <a:rPr lang="pt-BR" dirty="0" smtClean="0">
                <a:hlinkClick r:id="rId3"/>
              </a:rPr>
              <a:t>http://s692.photobucket.com/albums/vv288/imagesk8r69/?action=view&amp;current=EarthMoonanimation.gif&amp;newest=1</a:t>
            </a:r>
            <a:endParaRPr lang="pt-BR" sz="1200" u="sng"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7</a:t>
            </a:fld>
            <a:endParaRPr lang="pt-BR"/>
          </a:p>
        </p:txBody>
      </p:sp>
    </p:spTree>
    <p:extLst>
      <p:ext uri="{BB962C8B-B14F-4D97-AF65-F5344CB8AC3E}">
        <p14:creationId xmlns:p14="http://schemas.microsoft.com/office/powerpoint/2010/main" xmlns="" val="143793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smtClean="0"/>
              <a:t>Fontes</a:t>
            </a:r>
            <a:r>
              <a:rPr lang="en-US" dirty="0" smtClean="0"/>
              <a:t>:</a:t>
            </a:r>
            <a:r>
              <a:rPr lang="en-US" baseline="0" dirty="0" smtClean="0"/>
              <a:t> </a:t>
            </a:r>
            <a:r>
              <a:rPr lang="pt-BR" dirty="0" smtClean="0">
                <a:hlinkClick r:id="rId3"/>
              </a:rPr>
              <a:t>http://www.curragh-labs.org/blog/?p=4126</a:t>
            </a:r>
            <a:r>
              <a:rPr lang="pt-BR" dirty="0" smtClean="0"/>
              <a:t/>
            </a:r>
            <a:br>
              <a:rPr lang="pt-BR" dirty="0" smtClean="0"/>
            </a:br>
            <a:r>
              <a:rPr lang="pt-BR" dirty="0" smtClean="0">
                <a:hlinkClick r:id="rId4"/>
              </a:rPr>
              <a:t>http://www.outofthecradle.net/archives/2008/10/teacher-tools-for-the-high-frontier-rocks-in-space/</a:t>
            </a:r>
            <a:endParaRPr lang="pt-BR" dirty="0"/>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8</a:t>
            </a:fld>
            <a:endParaRPr lang="pt-BR"/>
          </a:p>
        </p:txBody>
      </p:sp>
    </p:spTree>
    <p:extLst>
      <p:ext uri="{BB962C8B-B14F-4D97-AF65-F5344CB8AC3E}">
        <p14:creationId xmlns:p14="http://schemas.microsoft.com/office/powerpoint/2010/main" xmlns="" val="149401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ffectLst/>
              </a:rPr>
              <a:t>As luas em geral não se enquadram em uma categoria única, sendo, portanto, bastante variadas. Sua coloração pode ser desde amarelada, como é o caso de </a:t>
            </a:r>
            <a:r>
              <a:rPr lang="pt-BR" dirty="0" err="1" smtClean="0">
                <a:effectLst/>
              </a:rPr>
              <a:t>Io</a:t>
            </a:r>
            <a:r>
              <a:rPr lang="pt-BR" dirty="0" smtClean="0">
                <a:effectLst/>
              </a:rPr>
              <a:t> como também podem ser prateadas, que é o caso da nossa Lua. Podem ter um formato mais esférico pela sua gravidade ou também um formato menos convencional, como o de uma batata ou um disco voador. O fato é que essa grande diversidade de luas que as torna objetos tão interessantes de serem estudados, desde suas características de superfície, suas primeiras observações, a maneira como giram ao redor de outro corpo e inclusive como elas se formaram. </a:t>
            </a:r>
          </a:p>
          <a:p>
            <a:endParaRPr lang="en-US" dirty="0" smtClean="0">
              <a:effectLst/>
            </a:endParaRPr>
          </a:p>
          <a:p>
            <a:r>
              <a:rPr lang="en-US" dirty="0" err="1" smtClean="0">
                <a:effectLst/>
              </a:rPr>
              <a:t>Fontes</a:t>
            </a:r>
            <a:r>
              <a:rPr lang="en-US" dirty="0" smtClean="0">
                <a:effectLst/>
              </a:rPr>
              <a:t>: </a:t>
            </a:r>
            <a:r>
              <a:rPr lang="pt-BR" sz="1200" u="sng" kern="1200" dirty="0" smtClean="0">
                <a:solidFill>
                  <a:schemeClr val="tx1"/>
                </a:solidFill>
                <a:effectLst/>
                <a:latin typeface="+mn-lt"/>
                <a:ea typeface="+mn-ea"/>
                <a:cs typeface="+mn-cs"/>
                <a:hlinkClick r:id="rId3"/>
              </a:rPr>
              <a:t>http://www.solarviews.com/portug/phoebe.htm</a:t>
            </a:r>
            <a:endParaRPr lang="pt-BR" sz="1200" u="sng" kern="1200" dirty="0" smtClean="0">
              <a:solidFill>
                <a:schemeClr val="tx1"/>
              </a:solidFill>
              <a:effectLst/>
              <a:latin typeface="+mn-lt"/>
              <a:ea typeface="+mn-ea"/>
              <a:cs typeface="+mn-cs"/>
            </a:endParaRPr>
          </a:p>
          <a:p>
            <a:r>
              <a:rPr lang="pt-BR" dirty="0" smtClean="0">
                <a:hlinkClick r:id="rId4"/>
              </a:rPr>
              <a:t>http://blogs.nasa.gov/cm/blog/Watch%20the%20Skies/posts/post_1314289971766.html</a:t>
            </a:r>
            <a:endParaRPr lang="pt-BR" dirty="0" smtClean="0"/>
          </a:p>
          <a:p>
            <a:r>
              <a:rPr lang="pt-BR" dirty="0" smtClean="0">
                <a:hlinkClick r:id="rId5"/>
              </a:rPr>
              <a:t>http://www.astronet.ru/db/xware/msg/1220531</a:t>
            </a:r>
            <a:endParaRPr lang="pt-BR" sz="1200" u="sng"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3FF8587-6634-4F74-8A78-9EC2EE3C0759}" type="slidenum">
              <a:rPr lang="pt-BR" smtClean="0"/>
              <a:pPr/>
              <a:t>9</a:t>
            </a:fld>
            <a:endParaRPr lang="pt-BR"/>
          </a:p>
        </p:txBody>
      </p:sp>
    </p:spTree>
    <p:extLst>
      <p:ext uri="{BB962C8B-B14F-4D97-AF65-F5344CB8AC3E}">
        <p14:creationId xmlns:p14="http://schemas.microsoft.com/office/powerpoint/2010/main" xmlns="" val="143793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7EB27E8-A8B3-4F89-B523-4D05A828F1E5}" type="datetimeFigureOut">
              <a:rPr lang="pt-BR" smtClean="0"/>
              <a:pPr/>
              <a:t>24/03/2012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8E7339-89AB-41BA-B055-6EF78099FF6F}" type="slidenum">
              <a:rPr lang="pt-BR" smtClean="0"/>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B27E8-A8B3-4F89-B523-4D05A828F1E5}" type="datetimeFigureOut">
              <a:rPr lang="pt-BR" smtClean="0"/>
              <a:pPr/>
              <a:t>24/03/2012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E7339-89AB-41BA-B055-6EF78099FF6F}"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4.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50.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6.gif"/><Relationship Id="rId5" Type="http://schemas.openxmlformats.org/officeDocument/2006/relationships/image" Target="../media/image65.jpe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gif"/></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76.gif"/></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4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85.jpeg"/></Relationships>
</file>

<file path=ppt/slides/_rels/slide5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88.jpeg"/><Relationship Id="rId4" Type="http://schemas.openxmlformats.org/officeDocument/2006/relationships/image" Target="../media/image87.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a:p>
        </p:txBody>
      </p:sp>
      <p:pic>
        <p:nvPicPr>
          <p:cNvPr id="1026" name="Picture 2" descr="http://2.bp.blogspot.com/-cGzLNk3eVOI/TgwQo8LDmCI/AAAAAAAAA78/IDBnrsY6HYY/s1600/Beth_Taylor_Earth_moon_interview.jpg"/>
          <p:cNvPicPr>
            <a:picLocks noChangeAspect="1" noChangeArrowheads="1"/>
          </p:cNvPicPr>
          <p:nvPr/>
        </p:nvPicPr>
        <p:blipFill>
          <a:blip r:embed="rId3" cstate="print"/>
          <a:srcRect/>
          <a:stretch>
            <a:fillRect/>
          </a:stretch>
        </p:blipFill>
        <p:spPr bwMode="auto">
          <a:xfrm>
            <a:off x="-1044624" y="-233512"/>
            <a:ext cx="10641772" cy="7091512"/>
          </a:xfrm>
          <a:prstGeom prst="rect">
            <a:avLst/>
          </a:prstGeom>
          <a:noFill/>
        </p:spPr>
      </p:pic>
      <p:sp>
        <p:nvSpPr>
          <p:cNvPr id="5" name="CaixaDeTexto 4"/>
          <p:cNvSpPr txBox="1"/>
          <p:nvPr/>
        </p:nvSpPr>
        <p:spPr>
          <a:xfrm>
            <a:off x="6732240" y="2780928"/>
            <a:ext cx="1944216" cy="255454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As </a:t>
            </a:r>
            <a:r>
              <a:rPr lang="en-US" sz="4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Luas</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do </a:t>
            </a:r>
            <a:b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4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Sistema</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Solar</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De </a:t>
            </a:r>
            <a:r>
              <a:rPr lang="en-US" dirty="0" err="1" smtClean="0"/>
              <a:t>onde</a:t>
            </a:r>
            <a:r>
              <a:rPr lang="en-US" dirty="0" smtClean="0"/>
              <a:t> as </a:t>
            </a:r>
            <a:r>
              <a:rPr lang="en-US" dirty="0" err="1" smtClean="0"/>
              <a:t>luas</a:t>
            </a:r>
            <a:r>
              <a:rPr lang="en-US" dirty="0" smtClean="0"/>
              <a:t> </a:t>
            </a:r>
            <a:r>
              <a:rPr lang="en-US" dirty="0" err="1" smtClean="0"/>
              <a:t>vêm</a:t>
            </a:r>
            <a:r>
              <a:rPr lang="en-US" dirty="0" smtClean="0"/>
              <a:t> . . . ?</a:t>
            </a:r>
            <a:endParaRPr lang="pt-BR" dirty="0"/>
          </a:p>
        </p:txBody>
      </p:sp>
      <p:sp>
        <p:nvSpPr>
          <p:cNvPr id="4" name="CaixaDeTexto 3"/>
          <p:cNvSpPr txBox="1"/>
          <p:nvPr/>
        </p:nvSpPr>
        <p:spPr>
          <a:xfrm>
            <a:off x="683568" y="1628800"/>
            <a:ext cx="2496196" cy="369332"/>
          </a:xfrm>
          <a:prstGeom prst="rect">
            <a:avLst/>
          </a:prstGeom>
          <a:noFill/>
        </p:spPr>
        <p:txBody>
          <a:bodyPr wrap="none" rtlCol="0">
            <a:spAutoFit/>
          </a:bodyPr>
          <a:lstStyle/>
          <a:p>
            <a:r>
              <a:rPr lang="pt-BR" dirty="0" smtClean="0">
                <a:latin typeface="+mj-lt"/>
                <a:ea typeface="MS PMincho"/>
              </a:rPr>
              <a:t>☽ Formação Simultânea</a:t>
            </a:r>
            <a:endParaRPr lang="pt-BR" dirty="0">
              <a:latin typeface="+mj-lt"/>
            </a:endParaRPr>
          </a:p>
        </p:txBody>
      </p:sp>
      <p:sp>
        <p:nvSpPr>
          <p:cNvPr id="5" name="CaixaDeTexto 4"/>
          <p:cNvSpPr txBox="1"/>
          <p:nvPr/>
        </p:nvSpPr>
        <p:spPr>
          <a:xfrm>
            <a:off x="6228184" y="2636912"/>
            <a:ext cx="2346646" cy="1754326"/>
          </a:xfrm>
          <a:prstGeom prst="rect">
            <a:avLst/>
          </a:prstGeom>
          <a:noFill/>
        </p:spPr>
        <p:txBody>
          <a:bodyPr wrap="square" rtlCol="0">
            <a:spAutoFit/>
          </a:bodyPr>
          <a:lstStyle/>
          <a:p>
            <a:pPr algn="just"/>
            <a:r>
              <a:rPr lang="en-US" dirty="0" err="1" smtClean="0"/>
              <a:t>Nesse</a:t>
            </a:r>
            <a:r>
              <a:rPr lang="en-US" dirty="0" smtClean="0"/>
              <a:t> </a:t>
            </a:r>
            <a:r>
              <a:rPr lang="en-US" dirty="0" err="1" smtClean="0"/>
              <a:t>processo</a:t>
            </a:r>
            <a:r>
              <a:rPr lang="en-US" dirty="0" smtClean="0"/>
              <a:t>, a </a:t>
            </a:r>
            <a:r>
              <a:rPr lang="en-US" dirty="0" err="1" smtClean="0"/>
              <a:t>lua</a:t>
            </a:r>
            <a:r>
              <a:rPr lang="en-US" dirty="0" smtClean="0"/>
              <a:t> se forma </a:t>
            </a:r>
            <a:r>
              <a:rPr lang="en-US" dirty="0" err="1" smtClean="0"/>
              <a:t>junto</a:t>
            </a:r>
            <a:r>
              <a:rPr lang="en-US" dirty="0" smtClean="0"/>
              <a:t> com o </a:t>
            </a:r>
            <a:r>
              <a:rPr lang="en-US" dirty="0" err="1" smtClean="0"/>
              <a:t>corpo</a:t>
            </a:r>
            <a:r>
              <a:rPr lang="en-US" dirty="0" smtClean="0"/>
              <a:t> </a:t>
            </a:r>
            <a:r>
              <a:rPr lang="en-US" dirty="0" err="1" smtClean="0"/>
              <a:t>que</a:t>
            </a:r>
            <a:r>
              <a:rPr lang="en-US" dirty="0" smtClean="0"/>
              <a:t> </a:t>
            </a:r>
            <a:r>
              <a:rPr lang="en-US" dirty="0" err="1" smtClean="0"/>
              <a:t>passa</a:t>
            </a:r>
            <a:r>
              <a:rPr lang="en-US" dirty="0" smtClean="0"/>
              <a:t> a </a:t>
            </a:r>
            <a:r>
              <a:rPr lang="en-US" dirty="0" err="1" smtClean="0"/>
              <a:t>orbitar</a:t>
            </a:r>
            <a:r>
              <a:rPr lang="en-US" dirty="0" smtClean="0"/>
              <a:t>. </a:t>
            </a:r>
            <a:r>
              <a:rPr lang="en-US" dirty="0" err="1" smtClean="0"/>
              <a:t>Assim</a:t>
            </a:r>
            <a:r>
              <a:rPr lang="en-US" dirty="0" smtClean="0"/>
              <a:t>, ambos </a:t>
            </a:r>
            <a:r>
              <a:rPr lang="en-US" dirty="0" err="1" smtClean="0"/>
              <a:t>pegam</a:t>
            </a:r>
            <a:r>
              <a:rPr lang="en-US" dirty="0" smtClean="0"/>
              <a:t> </a:t>
            </a:r>
            <a:r>
              <a:rPr lang="en-US" dirty="0" err="1" smtClean="0"/>
              <a:t>matéria</a:t>
            </a:r>
            <a:r>
              <a:rPr lang="en-US" dirty="0" smtClean="0"/>
              <a:t> do </a:t>
            </a:r>
            <a:r>
              <a:rPr lang="en-US" dirty="0" err="1" smtClean="0"/>
              <a:t>mesmo</a:t>
            </a:r>
            <a:r>
              <a:rPr lang="en-US" dirty="0" smtClean="0"/>
              <a:t> disco.</a:t>
            </a:r>
            <a:endParaRPr lang="pt-BR" dirty="0"/>
          </a:p>
        </p:txBody>
      </p:sp>
      <p:pic>
        <p:nvPicPr>
          <p:cNvPr id="6146" name="Picture 2" descr="Accretion Disc"/>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81" t="3277" r="6213" b="4485"/>
          <a:stretch/>
        </p:blipFill>
        <p:spPr bwMode="auto">
          <a:xfrm>
            <a:off x="659944" y="2225040"/>
            <a:ext cx="5173960" cy="4186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0062016"/>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De </a:t>
            </a:r>
            <a:r>
              <a:rPr lang="en-US" dirty="0" err="1" smtClean="0"/>
              <a:t>onde</a:t>
            </a:r>
            <a:r>
              <a:rPr lang="en-US" dirty="0" smtClean="0"/>
              <a:t> as </a:t>
            </a:r>
            <a:r>
              <a:rPr lang="en-US" dirty="0" err="1" smtClean="0"/>
              <a:t>luas</a:t>
            </a:r>
            <a:r>
              <a:rPr lang="en-US" dirty="0" smtClean="0"/>
              <a:t> </a:t>
            </a:r>
            <a:r>
              <a:rPr lang="en-US" dirty="0" err="1" smtClean="0"/>
              <a:t>vêm</a:t>
            </a:r>
            <a:r>
              <a:rPr lang="en-US" dirty="0" smtClean="0"/>
              <a:t> . . . ?</a:t>
            </a:r>
            <a:endParaRPr lang="pt-BR" dirty="0"/>
          </a:p>
        </p:txBody>
      </p:sp>
      <p:sp>
        <p:nvSpPr>
          <p:cNvPr id="4" name="CaixaDeTexto 3"/>
          <p:cNvSpPr txBox="1"/>
          <p:nvPr/>
        </p:nvSpPr>
        <p:spPr>
          <a:xfrm>
            <a:off x="683568" y="1628800"/>
            <a:ext cx="1208023" cy="369332"/>
          </a:xfrm>
          <a:prstGeom prst="rect">
            <a:avLst/>
          </a:prstGeom>
          <a:noFill/>
        </p:spPr>
        <p:txBody>
          <a:bodyPr wrap="none" rtlCol="0">
            <a:spAutoFit/>
          </a:bodyPr>
          <a:lstStyle/>
          <a:p>
            <a:r>
              <a:rPr lang="pt-BR" dirty="0" smtClean="0">
                <a:latin typeface="+mj-lt"/>
                <a:ea typeface="MS PMincho"/>
              </a:rPr>
              <a:t>☽ Captura</a:t>
            </a:r>
            <a:endParaRPr lang="pt-BR" dirty="0">
              <a:latin typeface="+mj-lt"/>
            </a:endParaRPr>
          </a:p>
        </p:txBody>
      </p:sp>
      <p:sp>
        <p:nvSpPr>
          <p:cNvPr id="5" name="CaixaDeTexto 4"/>
          <p:cNvSpPr txBox="1"/>
          <p:nvPr/>
        </p:nvSpPr>
        <p:spPr>
          <a:xfrm>
            <a:off x="6228184" y="2636912"/>
            <a:ext cx="2346646" cy="1477328"/>
          </a:xfrm>
          <a:prstGeom prst="rect">
            <a:avLst/>
          </a:prstGeom>
          <a:noFill/>
        </p:spPr>
        <p:txBody>
          <a:bodyPr wrap="square" rtlCol="0">
            <a:spAutoFit/>
          </a:bodyPr>
          <a:lstStyle/>
          <a:p>
            <a:pPr algn="just"/>
            <a:r>
              <a:rPr lang="en-US" dirty="0" err="1" smtClean="0"/>
              <a:t>Nesse</a:t>
            </a:r>
            <a:r>
              <a:rPr lang="en-US" dirty="0" smtClean="0"/>
              <a:t> </a:t>
            </a:r>
            <a:r>
              <a:rPr lang="en-US" dirty="0" err="1" smtClean="0"/>
              <a:t>processo</a:t>
            </a:r>
            <a:r>
              <a:rPr lang="en-US" dirty="0" smtClean="0"/>
              <a:t>, a </a:t>
            </a:r>
            <a:r>
              <a:rPr lang="en-US" dirty="0" err="1" smtClean="0"/>
              <a:t>atração</a:t>
            </a:r>
            <a:r>
              <a:rPr lang="en-US" dirty="0" smtClean="0"/>
              <a:t> </a:t>
            </a:r>
            <a:r>
              <a:rPr lang="en-US" dirty="0" err="1" smtClean="0"/>
              <a:t>gravitacional</a:t>
            </a:r>
            <a:r>
              <a:rPr lang="en-US" dirty="0" smtClean="0"/>
              <a:t> do </a:t>
            </a:r>
            <a:r>
              <a:rPr lang="en-US" dirty="0" err="1" smtClean="0"/>
              <a:t>planeta</a:t>
            </a:r>
            <a:r>
              <a:rPr lang="en-US" dirty="0" smtClean="0"/>
              <a:t> </a:t>
            </a:r>
            <a:r>
              <a:rPr lang="en-US" dirty="0" err="1" smtClean="0"/>
              <a:t>ou</a:t>
            </a:r>
            <a:r>
              <a:rPr lang="en-US" dirty="0" smtClean="0"/>
              <a:t> outro </a:t>
            </a:r>
            <a:r>
              <a:rPr lang="en-US" dirty="0" err="1" smtClean="0"/>
              <a:t>corpo</a:t>
            </a:r>
            <a:r>
              <a:rPr lang="en-US" dirty="0" smtClean="0"/>
              <a:t> </a:t>
            </a:r>
            <a:r>
              <a:rPr lang="en-US" dirty="0" err="1" smtClean="0"/>
              <a:t>acaba</a:t>
            </a:r>
            <a:r>
              <a:rPr lang="en-US" dirty="0" smtClean="0"/>
              <a:t> </a:t>
            </a:r>
            <a:r>
              <a:rPr lang="en-US" dirty="0" err="1" smtClean="0"/>
              <a:t>puxando</a:t>
            </a:r>
            <a:r>
              <a:rPr lang="en-US" dirty="0" smtClean="0"/>
              <a:t> a </a:t>
            </a:r>
            <a:r>
              <a:rPr lang="en-US" dirty="0" err="1" smtClean="0"/>
              <a:t>lua</a:t>
            </a:r>
            <a:r>
              <a:rPr lang="en-US" dirty="0" smtClean="0"/>
              <a:t> </a:t>
            </a:r>
            <a:r>
              <a:rPr lang="en-US" dirty="0" err="1" smtClean="0"/>
              <a:t>pra</a:t>
            </a:r>
            <a:r>
              <a:rPr lang="en-US" dirty="0" smtClean="0"/>
              <a:t> </a:t>
            </a:r>
            <a:r>
              <a:rPr lang="en-US" dirty="0" err="1" smtClean="0"/>
              <a:t>ficar</a:t>
            </a:r>
            <a:r>
              <a:rPr lang="en-US" dirty="0" smtClean="0"/>
              <a:t> com </a:t>
            </a:r>
            <a:r>
              <a:rPr lang="en-US" dirty="0" err="1" smtClean="0"/>
              <a:t>ela</a:t>
            </a:r>
            <a:r>
              <a:rPr lang="en-US" dirty="0" smtClean="0"/>
              <a:t>.</a:t>
            </a:r>
            <a:endParaRPr lang="pt-BR" dirty="0"/>
          </a:p>
        </p:txBody>
      </p:sp>
      <p:pic>
        <p:nvPicPr>
          <p:cNvPr id="7170" name="Picture 2" descr="066_MoonCaptureTheor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190" y="2420888"/>
            <a:ext cx="5730330"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8424280"/>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De </a:t>
            </a:r>
            <a:r>
              <a:rPr lang="en-US" dirty="0" err="1" smtClean="0"/>
              <a:t>onde</a:t>
            </a:r>
            <a:r>
              <a:rPr lang="en-US" dirty="0" smtClean="0"/>
              <a:t> as </a:t>
            </a:r>
            <a:r>
              <a:rPr lang="en-US" dirty="0" err="1" smtClean="0"/>
              <a:t>luas</a:t>
            </a:r>
            <a:r>
              <a:rPr lang="en-US" dirty="0" smtClean="0"/>
              <a:t> </a:t>
            </a:r>
            <a:r>
              <a:rPr lang="en-US" dirty="0" err="1" smtClean="0"/>
              <a:t>vêm</a:t>
            </a:r>
            <a:r>
              <a:rPr lang="en-US" dirty="0" smtClean="0"/>
              <a:t> . . . ?</a:t>
            </a:r>
            <a:endParaRPr lang="pt-BR" dirty="0"/>
          </a:p>
        </p:txBody>
      </p:sp>
      <p:sp>
        <p:nvSpPr>
          <p:cNvPr id="4" name="CaixaDeTexto 3"/>
          <p:cNvSpPr txBox="1"/>
          <p:nvPr/>
        </p:nvSpPr>
        <p:spPr>
          <a:xfrm>
            <a:off x="683568" y="1628800"/>
            <a:ext cx="2652457" cy="369332"/>
          </a:xfrm>
          <a:prstGeom prst="rect">
            <a:avLst/>
          </a:prstGeom>
          <a:noFill/>
        </p:spPr>
        <p:txBody>
          <a:bodyPr wrap="none" rtlCol="0">
            <a:spAutoFit/>
          </a:bodyPr>
          <a:lstStyle/>
          <a:p>
            <a:r>
              <a:rPr lang="pt-BR" dirty="0" smtClean="0">
                <a:latin typeface="+mj-lt"/>
                <a:ea typeface="MS PMincho"/>
              </a:rPr>
              <a:t>☽ Processos Catastróficos</a:t>
            </a:r>
            <a:endParaRPr lang="pt-BR" dirty="0">
              <a:latin typeface="+mj-lt"/>
            </a:endParaRPr>
          </a:p>
        </p:txBody>
      </p:sp>
      <p:sp>
        <p:nvSpPr>
          <p:cNvPr id="5" name="CaixaDeTexto 4"/>
          <p:cNvSpPr txBox="1"/>
          <p:nvPr/>
        </p:nvSpPr>
        <p:spPr>
          <a:xfrm>
            <a:off x="6228184" y="2636912"/>
            <a:ext cx="2346646" cy="1754326"/>
          </a:xfrm>
          <a:prstGeom prst="rect">
            <a:avLst/>
          </a:prstGeom>
          <a:noFill/>
        </p:spPr>
        <p:txBody>
          <a:bodyPr wrap="square" rtlCol="0">
            <a:spAutoFit/>
          </a:bodyPr>
          <a:lstStyle/>
          <a:p>
            <a:pPr algn="just"/>
            <a:r>
              <a:rPr lang="en-US" dirty="0" err="1" smtClean="0"/>
              <a:t>Nesse</a:t>
            </a:r>
            <a:r>
              <a:rPr lang="en-US" dirty="0" smtClean="0"/>
              <a:t> </a:t>
            </a:r>
            <a:r>
              <a:rPr lang="en-US" dirty="0" err="1" smtClean="0"/>
              <a:t>tipo</a:t>
            </a:r>
            <a:r>
              <a:rPr lang="en-US" dirty="0" smtClean="0"/>
              <a:t> de </a:t>
            </a:r>
            <a:r>
              <a:rPr lang="en-US" dirty="0" err="1" smtClean="0"/>
              <a:t>processo</a:t>
            </a:r>
            <a:r>
              <a:rPr lang="en-US" dirty="0" smtClean="0"/>
              <a:t>, a </a:t>
            </a:r>
            <a:r>
              <a:rPr lang="en-US" dirty="0" err="1" smtClean="0"/>
              <a:t>lua</a:t>
            </a:r>
            <a:r>
              <a:rPr lang="en-US" dirty="0" smtClean="0"/>
              <a:t> </a:t>
            </a:r>
            <a:r>
              <a:rPr lang="en-US" dirty="0" err="1" smtClean="0"/>
              <a:t>pode</a:t>
            </a:r>
            <a:r>
              <a:rPr lang="en-US" dirty="0" smtClean="0"/>
              <a:t> se </a:t>
            </a:r>
            <a:r>
              <a:rPr lang="en-US" dirty="0" err="1" smtClean="0"/>
              <a:t>formar</a:t>
            </a:r>
            <a:r>
              <a:rPr lang="en-US" dirty="0" smtClean="0"/>
              <a:t> dos </a:t>
            </a:r>
            <a:r>
              <a:rPr lang="en-US" dirty="0" err="1" smtClean="0"/>
              <a:t>fragmentos</a:t>
            </a:r>
            <a:r>
              <a:rPr lang="en-US" dirty="0" smtClean="0"/>
              <a:t> de </a:t>
            </a:r>
            <a:r>
              <a:rPr lang="en-US" dirty="0" err="1" smtClean="0"/>
              <a:t>uma</a:t>
            </a:r>
            <a:r>
              <a:rPr lang="en-US" dirty="0" smtClean="0"/>
              <a:t> </a:t>
            </a:r>
            <a:r>
              <a:rPr lang="en-US" dirty="0" err="1" smtClean="0"/>
              <a:t>colisão</a:t>
            </a:r>
            <a:r>
              <a:rPr lang="en-US" dirty="0" smtClean="0"/>
              <a:t> </a:t>
            </a:r>
            <a:r>
              <a:rPr lang="en-US" dirty="0" err="1" smtClean="0"/>
              <a:t>ou</a:t>
            </a:r>
            <a:r>
              <a:rPr lang="en-US" dirty="0" smtClean="0"/>
              <a:t> de </a:t>
            </a:r>
            <a:r>
              <a:rPr lang="en-US" dirty="0" err="1" smtClean="0"/>
              <a:t>uma</a:t>
            </a:r>
            <a:r>
              <a:rPr lang="en-US" dirty="0" smtClean="0"/>
              <a:t> </a:t>
            </a:r>
            <a:r>
              <a:rPr lang="en-US" dirty="0" err="1" smtClean="0"/>
              <a:t>desintegração</a:t>
            </a:r>
            <a:r>
              <a:rPr lang="en-US" dirty="0" smtClean="0"/>
              <a:t> de </a:t>
            </a:r>
            <a:r>
              <a:rPr lang="en-US" dirty="0" err="1" smtClean="0"/>
              <a:t>outra</a:t>
            </a:r>
            <a:r>
              <a:rPr lang="en-US" dirty="0" smtClean="0"/>
              <a:t> </a:t>
            </a:r>
            <a:r>
              <a:rPr lang="en-US" dirty="0" err="1" smtClean="0"/>
              <a:t>lua</a:t>
            </a:r>
            <a:r>
              <a:rPr lang="en-US" dirty="0" smtClean="0"/>
              <a:t>.</a:t>
            </a:r>
            <a:endParaRPr lang="pt-BR" dirty="0"/>
          </a:p>
        </p:txBody>
      </p:sp>
      <p:pic>
        <p:nvPicPr>
          <p:cNvPr id="5122" name="Picture 2" descr="http://www.novacelestia.com/images/earth_impact_moo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834"/>
          <a:stretch/>
        </p:blipFill>
        <p:spPr bwMode="auto">
          <a:xfrm>
            <a:off x="525484" y="2204864"/>
            <a:ext cx="5548812"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7687731"/>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Katia\Desktop\As Luas do Sistema Solar\moon-over-fiel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584" y="0"/>
            <a:ext cx="11128672" cy="69554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755576" y="5157192"/>
            <a:ext cx="7772400" cy="1362075"/>
          </a:xfrm>
        </p:spPr>
        <p:txBody>
          <a:bodyPr/>
          <a:lstStyle/>
          <a:p>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 top 20 do </a:t>
            </a:r>
            <a:r>
              <a:rPr lang="en-US" cap="none"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Sistema</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solar</a:t>
            </a:r>
            <a:endParaRPr lang="pt-BR"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Espaço Reservado para Texto 2"/>
          <p:cNvSpPr>
            <a:spLocks noGrp="1"/>
          </p:cNvSpPr>
          <p:nvPr>
            <p:ph type="body" idx="1"/>
          </p:nvPr>
        </p:nvSpPr>
        <p:spPr/>
        <p:txBody>
          <a:bodyPr/>
          <a:lstStyle/>
          <a:p>
            <a:endParaRPr lang="pt-BR"/>
          </a:p>
        </p:txBody>
      </p:sp>
      <p:sp>
        <p:nvSpPr>
          <p:cNvPr id="4" name="AutoShape 2" descr="http://1.bp.blogspot.com/_pdzHm9ymj4Q/TRnIZ8iSbKI/AAAAAAAACvY/fkMKbtFkc6s/s1600/moon-over-fiel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1358346979"/>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a:t>
            </a:r>
            <a:r>
              <a:rPr lang="pt-BR" dirty="0" smtClean="0">
                <a:latin typeface="MS PMincho"/>
                <a:ea typeface="MS PMincho"/>
              </a:rPr>
              <a:t>20</a:t>
            </a:r>
            <a:endParaRPr lang="pt-BR" dirty="0"/>
          </a:p>
        </p:txBody>
      </p:sp>
      <p:pic>
        <p:nvPicPr>
          <p:cNvPr id="13314" name="Picture 2" descr="C:\Users\Katia\Desktop\As Luas do Sistema Solar\miranda.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85" t="9649" r="28714" b="20048"/>
          <a:stretch/>
        </p:blipFill>
        <p:spPr bwMode="auto">
          <a:xfrm>
            <a:off x="539552" y="1689100"/>
            <a:ext cx="5404048" cy="40178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6372200" y="1844824"/>
            <a:ext cx="2251963" cy="1477328"/>
          </a:xfrm>
          <a:prstGeom prst="rect">
            <a:avLst/>
          </a:prstGeom>
          <a:noFill/>
        </p:spPr>
        <p:txBody>
          <a:bodyPr wrap="none" rtlCol="0">
            <a:spAutoFit/>
          </a:bodyPr>
          <a:lstStyle/>
          <a:p>
            <a:r>
              <a:rPr lang="pt-BR" dirty="0" smtClean="0">
                <a:latin typeface="+mj-lt"/>
                <a:ea typeface="MS PMincho"/>
              </a:rPr>
              <a:t> Miranda</a:t>
            </a: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129.780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470 km</a:t>
            </a:r>
          </a:p>
          <a:p>
            <a:r>
              <a:rPr lang="en-US" dirty="0" err="1" smtClean="0">
                <a:latin typeface="+mj-lt"/>
              </a:rPr>
              <a:t>Mov</a:t>
            </a:r>
            <a:r>
              <a:rPr lang="en-US" dirty="0" smtClean="0">
                <a:latin typeface="+mj-lt"/>
              </a:rPr>
              <a:t>. </a:t>
            </a:r>
            <a:r>
              <a:rPr lang="en-US" dirty="0" err="1" smtClean="0">
                <a:latin typeface="+mj-lt"/>
              </a:rPr>
              <a:t>Retrógrado</a:t>
            </a:r>
            <a:endParaRPr lang="en-US" dirty="0" smtClean="0">
              <a:latin typeface="+mj-lt"/>
            </a:endParaRPr>
          </a:p>
        </p:txBody>
      </p:sp>
    </p:spTree>
    <p:extLst>
      <p:ext uri="{BB962C8B-B14F-4D97-AF65-F5344CB8AC3E}">
        <p14:creationId xmlns:p14="http://schemas.microsoft.com/office/powerpoint/2010/main" xmlns="" val="538080714"/>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a:t>
            </a:r>
            <a:r>
              <a:rPr lang="pt-BR" dirty="0" smtClean="0">
                <a:latin typeface="MS PMincho"/>
                <a:ea typeface="MS PMincho"/>
              </a:rPr>
              <a:t>19</a:t>
            </a:r>
            <a:endParaRPr lang="pt-BR" dirty="0"/>
          </a:p>
        </p:txBody>
      </p:sp>
      <p:sp>
        <p:nvSpPr>
          <p:cNvPr id="3" name="CaixaDeTexto 2"/>
          <p:cNvSpPr txBox="1"/>
          <p:nvPr/>
        </p:nvSpPr>
        <p:spPr>
          <a:xfrm>
            <a:off x="6372200" y="1844824"/>
            <a:ext cx="2675669" cy="2308324"/>
          </a:xfrm>
          <a:prstGeom prst="rect">
            <a:avLst/>
          </a:prstGeom>
          <a:noFill/>
        </p:spPr>
        <p:txBody>
          <a:bodyPr wrap="none" rtlCol="0">
            <a:spAutoFit/>
          </a:bodyPr>
          <a:lstStyle/>
          <a:p>
            <a:r>
              <a:rPr lang="pt-BR" dirty="0" smtClean="0">
                <a:latin typeface="+mj-lt"/>
                <a:ea typeface="MS PMincho"/>
              </a:rPr>
              <a:t> Nereida</a:t>
            </a: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5.513.400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340 km</a:t>
            </a:r>
          </a:p>
          <a:p>
            <a:r>
              <a:rPr lang="en-US" dirty="0" err="1" smtClean="0">
                <a:latin typeface="+mj-lt"/>
              </a:rPr>
              <a:t>Mov</a:t>
            </a:r>
            <a:r>
              <a:rPr lang="en-US" dirty="0" smtClean="0">
                <a:latin typeface="+mj-lt"/>
              </a:rPr>
              <a:t>. </a:t>
            </a:r>
            <a:r>
              <a:rPr lang="en-US" dirty="0" err="1" smtClean="0">
                <a:latin typeface="+mj-lt"/>
              </a:rPr>
              <a:t>Progressivo</a:t>
            </a:r>
            <a:endParaRPr lang="en-US" dirty="0" smtClean="0">
              <a:latin typeface="+mj-lt"/>
            </a:endParaRPr>
          </a:p>
          <a:p>
            <a:r>
              <a:rPr lang="en-US" dirty="0" err="1" smtClean="0">
                <a:latin typeface="+mj-lt"/>
              </a:rPr>
              <a:t>Demora</a:t>
            </a:r>
            <a:r>
              <a:rPr lang="en-US" dirty="0" smtClean="0">
                <a:latin typeface="+mj-lt"/>
              </a:rPr>
              <a:t> </a:t>
            </a:r>
            <a:r>
              <a:rPr lang="en-US" dirty="0" err="1" smtClean="0">
                <a:latin typeface="+mj-lt"/>
              </a:rPr>
              <a:t>metade</a:t>
            </a:r>
            <a:r>
              <a:rPr lang="en-US" dirty="0" smtClean="0">
                <a:latin typeface="+mj-lt"/>
              </a:rPr>
              <a:t> do tempo</a:t>
            </a:r>
            <a:br>
              <a:rPr lang="en-US" dirty="0" smtClean="0">
                <a:latin typeface="+mj-lt"/>
              </a:rPr>
            </a:br>
            <a:r>
              <a:rPr lang="en-US" dirty="0" err="1" smtClean="0">
                <a:latin typeface="+mj-lt"/>
              </a:rPr>
              <a:t>da</a:t>
            </a:r>
            <a:r>
              <a:rPr lang="en-US" dirty="0" smtClean="0">
                <a:latin typeface="+mj-lt"/>
              </a:rPr>
              <a:t> terra </a:t>
            </a:r>
            <a:r>
              <a:rPr lang="en-US" dirty="0" err="1" smtClean="0">
                <a:latin typeface="+mj-lt"/>
              </a:rPr>
              <a:t>pra</a:t>
            </a:r>
            <a:r>
              <a:rPr lang="en-US" dirty="0" smtClean="0">
                <a:latin typeface="+mj-lt"/>
              </a:rPr>
              <a:t> </a:t>
            </a:r>
            <a:r>
              <a:rPr lang="en-US" dirty="0" err="1" smtClean="0">
                <a:latin typeface="+mj-lt"/>
              </a:rPr>
              <a:t>rotação</a:t>
            </a:r>
            <a:endParaRPr lang="en-US" dirty="0" smtClean="0">
              <a:latin typeface="+mj-lt"/>
            </a:endParaRPr>
          </a:p>
          <a:p>
            <a:r>
              <a:rPr lang="en-US" dirty="0" err="1" smtClean="0">
                <a:latin typeface="+mj-lt"/>
              </a:rPr>
              <a:t>Seu</a:t>
            </a:r>
            <a:r>
              <a:rPr lang="en-US" dirty="0" smtClean="0">
                <a:latin typeface="+mj-lt"/>
              </a:rPr>
              <a:t> </a:t>
            </a:r>
            <a:r>
              <a:rPr lang="en-US" dirty="0" err="1" smtClean="0">
                <a:latin typeface="+mj-lt"/>
              </a:rPr>
              <a:t>brilho</a:t>
            </a:r>
            <a:r>
              <a:rPr lang="en-US" dirty="0" smtClean="0">
                <a:latin typeface="+mj-lt"/>
              </a:rPr>
              <a:t> </a:t>
            </a:r>
            <a:r>
              <a:rPr lang="en-US" dirty="0" err="1" smtClean="0">
                <a:latin typeface="+mj-lt"/>
              </a:rPr>
              <a:t>varia</a:t>
            </a:r>
            <a:endParaRPr lang="en-US" dirty="0" smtClean="0">
              <a:latin typeface="+mj-lt"/>
            </a:endParaRPr>
          </a:p>
        </p:txBody>
      </p:sp>
      <p:pic>
        <p:nvPicPr>
          <p:cNvPr id="10242" name="Picture 2" descr="http://2.bp.blogspot.com/_5PcuUnvp1a4/Se-QL-AZH3I/AAAAAAAAALk/TSPSFV-H6yw/S269/nerei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556792"/>
            <a:ext cx="4968552" cy="4987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6388279"/>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a:t>
            </a:r>
            <a:r>
              <a:rPr lang="pt-BR" dirty="0" smtClean="0">
                <a:latin typeface="MS PMincho"/>
                <a:ea typeface="MS PMincho"/>
              </a:rPr>
              <a:t> -  Nereida</a:t>
            </a:r>
            <a:endParaRPr lang="pt-BR" dirty="0"/>
          </a:p>
        </p:txBody>
      </p:sp>
      <p:sp>
        <p:nvSpPr>
          <p:cNvPr id="4" name="AutoShape 2" descr="http://wanderingspace.net/wp-content/uploads/2006/11/mirand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2291" name="Picture 3" descr="C:\Users\Katia\Desktop\As Luas do Sistema Solar\446px-Gaston_Bussiere_—_The_Nereid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484783"/>
            <a:ext cx="3528392" cy="4738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5004048" y="5908630"/>
            <a:ext cx="3096344" cy="369332"/>
          </a:xfrm>
          <a:prstGeom prst="rect">
            <a:avLst/>
          </a:prstGeom>
          <a:noFill/>
        </p:spPr>
        <p:txBody>
          <a:bodyPr wrap="square" rtlCol="0">
            <a:spAutoFit/>
          </a:bodyPr>
          <a:lstStyle/>
          <a:p>
            <a:pPr algn="ctr"/>
            <a:r>
              <a:rPr lang="en-US" dirty="0" err="1" smtClean="0"/>
              <a:t>Nereidas</a:t>
            </a:r>
            <a:r>
              <a:rPr lang="en-US" dirty="0" smtClean="0"/>
              <a:t>, </a:t>
            </a:r>
            <a:r>
              <a:rPr lang="en-US" dirty="0" err="1" smtClean="0"/>
              <a:t>ninfas</a:t>
            </a:r>
            <a:r>
              <a:rPr lang="en-US" dirty="0" smtClean="0"/>
              <a:t> do mar</a:t>
            </a:r>
            <a:endParaRPr lang="pt-BR" dirty="0"/>
          </a:p>
        </p:txBody>
      </p:sp>
      <p:pic>
        <p:nvPicPr>
          <p:cNvPr id="12293" name="Picture 5" descr="http://www.daviddelamare.com/images/guardl.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5467"/>
          <a:stretch/>
        </p:blipFill>
        <p:spPr bwMode="auto">
          <a:xfrm>
            <a:off x="5004048" y="1518195"/>
            <a:ext cx="3048000" cy="4006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1583811"/>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pod.nasa.gov/apod/image/0602/phoebe_cassin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600" y="1647840"/>
            <a:ext cx="6660232" cy="499517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p:txBody>
          <a:bodyPr/>
          <a:lstStyle/>
          <a:p>
            <a:r>
              <a:rPr lang="pt-BR" dirty="0">
                <a:latin typeface="MS PMincho"/>
                <a:ea typeface="MS PMincho"/>
              </a:rPr>
              <a:t>♄ </a:t>
            </a:r>
            <a:r>
              <a:rPr lang="pt-BR" dirty="0" smtClean="0">
                <a:ea typeface="MS PMincho"/>
              </a:rPr>
              <a:t>18</a:t>
            </a:r>
            <a:endParaRPr lang="pt-BR" dirty="0"/>
          </a:p>
        </p:txBody>
      </p:sp>
      <p:sp>
        <p:nvSpPr>
          <p:cNvPr id="3" name="CaixaDeTexto 2"/>
          <p:cNvSpPr txBox="1"/>
          <p:nvPr/>
        </p:nvSpPr>
        <p:spPr>
          <a:xfrm>
            <a:off x="6372200" y="1844824"/>
            <a:ext cx="2543710" cy="2031325"/>
          </a:xfrm>
          <a:prstGeom prst="rect">
            <a:avLst/>
          </a:prstGeom>
          <a:noFill/>
        </p:spPr>
        <p:txBody>
          <a:bodyPr wrap="none" rtlCol="0">
            <a:spAutoFit/>
          </a:bodyPr>
          <a:lstStyle/>
          <a:p>
            <a:r>
              <a:rPr lang="pt-BR" dirty="0" smtClean="0">
                <a:latin typeface="+mj-lt"/>
                <a:ea typeface="MS PMincho"/>
              </a:rPr>
              <a:t> </a:t>
            </a:r>
            <a:r>
              <a:rPr lang="pt-BR" dirty="0" err="1" smtClean="0">
                <a:latin typeface="+mj-lt"/>
                <a:ea typeface="MS PMincho"/>
              </a:rPr>
              <a:t>Febe</a:t>
            </a:r>
            <a:endParaRPr lang="pt-BR" dirty="0" smtClean="0">
              <a:latin typeface="+mj-lt"/>
              <a:ea typeface="MS PMincho"/>
            </a:endParaRP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13.000.000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220 km</a:t>
            </a:r>
          </a:p>
          <a:p>
            <a:r>
              <a:rPr lang="en-US" dirty="0" err="1" smtClean="0">
                <a:latin typeface="+mj-lt"/>
              </a:rPr>
              <a:t>Mov</a:t>
            </a:r>
            <a:r>
              <a:rPr lang="en-US" dirty="0" smtClean="0">
                <a:latin typeface="+mj-lt"/>
              </a:rPr>
              <a:t>. </a:t>
            </a:r>
            <a:r>
              <a:rPr lang="en-US" dirty="0" err="1" smtClean="0">
                <a:latin typeface="+mj-lt"/>
              </a:rPr>
              <a:t>Retrógrado</a:t>
            </a:r>
            <a:endParaRPr lang="en-US" dirty="0" smtClean="0">
              <a:latin typeface="+mj-lt"/>
            </a:endParaRPr>
          </a:p>
          <a:p>
            <a:r>
              <a:rPr lang="en-US" dirty="0" err="1" smtClean="0">
                <a:latin typeface="+mj-lt"/>
              </a:rPr>
              <a:t>Origem</a:t>
            </a:r>
            <a:r>
              <a:rPr lang="en-US" dirty="0" smtClean="0">
                <a:latin typeface="+mj-lt"/>
              </a:rPr>
              <a:t>: Kuiper Belt</a:t>
            </a:r>
          </a:p>
          <a:p>
            <a:endParaRPr lang="en-US" dirty="0">
              <a:latin typeface="+mj-lt"/>
              <a:ea typeface="MS PMincho"/>
            </a:endParaRPr>
          </a:p>
        </p:txBody>
      </p:sp>
      <p:pic>
        <p:nvPicPr>
          <p:cNvPr id="79874" name="Picture 2" descr="http://t1.gstatic.com/images?q=tbn:ANd9GcS61WIyEDD6BAwOB_-iTVsdYn3sqveJHVjquQ15jp7bkIQaAi9nZZjTsrI-1A"/>
          <p:cNvPicPr>
            <a:picLocks noChangeAspect="1" noChangeArrowheads="1"/>
          </p:cNvPicPr>
          <p:nvPr/>
        </p:nvPicPr>
        <p:blipFill>
          <a:blip r:embed="rId4" cstate="print"/>
          <a:srcRect/>
          <a:stretch>
            <a:fillRect/>
          </a:stretch>
        </p:blipFill>
        <p:spPr bwMode="auto">
          <a:xfrm>
            <a:off x="6516216" y="4365104"/>
            <a:ext cx="2371725" cy="1933576"/>
          </a:xfrm>
          <a:prstGeom prst="rect">
            <a:avLst/>
          </a:prstGeom>
          <a:noFill/>
          <a:scene3d>
            <a:camera prst="orthographicFront">
              <a:rot lat="0" lon="10800000" rev="0"/>
            </a:camera>
            <a:lightRig rig="threePt" dir="t"/>
          </a:scene3d>
        </p:spPr>
      </p:pic>
    </p:spTree>
    <p:extLst>
      <p:ext uri="{BB962C8B-B14F-4D97-AF65-F5344CB8AC3E}">
        <p14:creationId xmlns:p14="http://schemas.microsoft.com/office/powerpoint/2010/main" xmlns="" val="263949992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ea typeface="MS PMincho"/>
              </a:rPr>
              <a:t>♄ -  </a:t>
            </a:r>
            <a:r>
              <a:rPr lang="pt-BR" dirty="0" err="1" smtClean="0">
                <a:ea typeface="MS PMincho"/>
              </a:rPr>
              <a:t>Febe</a:t>
            </a:r>
            <a:endParaRPr lang="pt-BR" dirty="0"/>
          </a:p>
        </p:txBody>
      </p:sp>
      <p:sp>
        <p:nvSpPr>
          <p:cNvPr id="3" name="AutoShape 2" descr="http://upload.wikimedia.org/wikipedia/commons/4/4e/Aion_mosaic_Glyptothek_Munich_W50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http://upload.wikimedia.org/wikipedia/commons/4/4e/Aion_mosaic_Glyptothek_Munich_W504.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7" descr="http://www.myastrologybook.com/EndymionNet4.7x6.3-30q.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224" name="Picture 8" descr="C:\Users\Katia\Desktop\As Luas do Sistema Solar\EndymionNet4.7x6.3-30q.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700" y="1439064"/>
            <a:ext cx="3759304" cy="5055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4737720" y="5848649"/>
            <a:ext cx="4010744" cy="369332"/>
          </a:xfrm>
          <a:prstGeom prst="rect">
            <a:avLst/>
          </a:prstGeom>
          <a:noFill/>
        </p:spPr>
        <p:txBody>
          <a:bodyPr wrap="square" rtlCol="0">
            <a:spAutoFit/>
          </a:bodyPr>
          <a:lstStyle/>
          <a:p>
            <a:pPr algn="ctr"/>
            <a:r>
              <a:rPr lang="en-US" dirty="0" err="1" smtClean="0"/>
              <a:t>Febe</a:t>
            </a:r>
            <a:r>
              <a:rPr lang="en-US" dirty="0" smtClean="0"/>
              <a:t>, Luna, Selene, Diana, </a:t>
            </a:r>
            <a:r>
              <a:rPr lang="en-US" dirty="0" err="1" smtClean="0"/>
              <a:t>ou</a:t>
            </a:r>
            <a:r>
              <a:rPr lang="en-US" dirty="0" smtClean="0"/>
              <a:t> Artemis</a:t>
            </a:r>
            <a:endParaRPr lang="pt-BR" dirty="0"/>
          </a:p>
        </p:txBody>
      </p:sp>
      <p:pic>
        <p:nvPicPr>
          <p:cNvPr id="9230" name="Picture 14" descr="http://imagehost.vendio.com/a/35078160/aview/goddess_phoebe_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1439064"/>
            <a:ext cx="2576676" cy="4118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1391650"/>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17</a:t>
            </a:r>
            <a:endParaRPr lang="pt-BR" dirty="0"/>
          </a:p>
        </p:txBody>
      </p:sp>
      <p:sp>
        <p:nvSpPr>
          <p:cNvPr id="5" name="CaixaDeTexto 4"/>
          <p:cNvSpPr txBox="1"/>
          <p:nvPr/>
        </p:nvSpPr>
        <p:spPr>
          <a:xfrm>
            <a:off x="6372200" y="2132856"/>
            <a:ext cx="2377574" cy="1477328"/>
          </a:xfrm>
          <a:prstGeom prst="rect">
            <a:avLst/>
          </a:prstGeom>
          <a:noFill/>
        </p:spPr>
        <p:txBody>
          <a:bodyPr wrap="none" rtlCol="0">
            <a:spAutoFit/>
          </a:bodyPr>
          <a:lstStyle/>
          <a:p>
            <a:r>
              <a:rPr lang="pt-BR" dirty="0" smtClean="0">
                <a:latin typeface="+mj-lt"/>
                <a:ea typeface="MS PMincho"/>
              </a:rPr>
              <a:t>Dione</a:t>
            </a: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377.000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1.118 km</a:t>
            </a:r>
          </a:p>
          <a:p>
            <a:r>
              <a:rPr lang="en-US" dirty="0" smtClean="0">
                <a:latin typeface="+mj-lt"/>
                <a:ea typeface="MS PMincho"/>
              </a:rPr>
              <a:t>60% </a:t>
            </a:r>
            <a:r>
              <a:rPr lang="en-US" dirty="0" err="1" smtClean="0">
                <a:latin typeface="+mj-lt"/>
                <a:ea typeface="MS PMincho"/>
              </a:rPr>
              <a:t>gelo</a:t>
            </a:r>
            <a:r>
              <a:rPr lang="en-US" dirty="0" smtClean="0">
                <a:latin typeface="+mj-lt"/>
                <a:ea typeface="MS PMincho"/>
              </a:rPr>
              <a:t>/40% </a:t>
            </a:r>
            <a:r>
              <a:rPr lang="en-US" dirty="0" err="1" smtClean="0">
                <a:latin typeface="+mj-lt"/>
                <a:ea typeface="MS PMincho"/>
              </a:rPr>
              <a:t>rocha</a:t>
            </a:r>
            <a:endParaRPr lang="en-US" dirty="0" smtClean="0">
              <a:latin typeface="+mj-lt"/>
              <a:ea typeface="MS PMincho"/>
            </a:endParaRPr>
          </a:p>
        </p:txBody>
      </p:sp>
      <p:pic>
        <p:nvPicPr>
          <p:cNvPr id="15368" name="Picture 8" descr="http://www.seasky.org/solar-system/assets/images/dione01_sk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3500" y="1844824"/>
            <a:ext cx="3901174" cy="3901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7908106"/>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lanet Moons Field"/>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836712" y="0"/>
            <a:ext cx="11193851" cy="69961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p:txBody>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Introdução</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AutoShape 2" descr="Planet Moons Fiel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  Dione</a:t>
            </a:r>
            <a:endParaRPr lang="pt-BR" dirty="0"/>
          </a:p>
        </p:txBody>
      </p:sp>
      <p:pic>
        <p:nvPicPr>
          <p:cNvPr id="15372" name="Picture 12" descr="http://4.bp.blogspot.com/-WVrTUFLNe9c/TXEljQunF2I/AAAAAAAAAUs/9ngRUyOeqew/s1600/nasc%2Bvenu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340768"/>
            <a:ext cx="7940462" cy="5040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884346"/>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osmographica.com/gallery/portfolio2007/content/bin/images/large/396_PlutoCharonCompared.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195" t="2307"/>
          <a:stretch/>
        </p:blipFill>
        <p:spPr bwMode="auto">
          <a:xfrm>
            <a:off x="114300" y="2057399"/>
            <a:ext cx="7374364" cy="43444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p:txBody>
          <a:bodyPr/>
          <a:lstStyle/>
          <a:p>
            <a:r>
              <a:rPr lang="pt-BR" dirty="0" smtClean="0">
                <a:latin typeface="MS PMincho"/>
                <a:ea typeface="MS PMincho"/>
              </a:rPr>
              <a:t>♇ - 16</a:t>
            </a:r>
            <a:endParaRPr lang="pt-BR" dirty="0"/>
          </a:p>
        </p:txBody>
      </p:sp>
      <p:sp>
        <p:nvSpPr>
          <p:cNvPr id="3" name="CaixaDeTexto 2"/>
          <p:cNvSpPr txBox="1"/>
          <p:nvPr/>
        </p:nvSpPr>
        <p:spPr>
          <a:xfrm>
            <a:off x="6722672" y="1340768"/>
            <a:ext cx="2377574" cy="2031325"/>
          </a:xfrm>
          <a:prstGeom prst="rect">
            <a:avLst/>
          </a:prstGeom>
          <a:noFill/>
        </p:spPr>
        <p:txBody>
          <a:bodyPr wrap="none" rtlCol="0">
            <a:spAutoFit/>
          </a:bodyPr>
          <a:lstStyle/>
          <a:p>
            <a:r>
              <a:rPr lang="pt-BR" dirty="0" smtClean="0">
                <a:latin typeface="+mj-lt"/>
                <a:ea typeface="MS PMincho"/>
              </a:rPr>
              <a:t>Caronte</a:t>
            </a: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19.640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1.208 km</a:t>
            </a:r>
          </a:p>
          <a:p>
            <a:r>
              <a:rPr lang="en-US" dirty="0" err="1" smtClean="0">
                <a:latin typeface="+mj-lt"/>
                <a:ea typeface="MS PMincho"/>
              </a:rPr>
              <a:t>Mov</a:t>
            </a:r>
            <a:r>
              <a:rPr lang="en-US" dirty="0" smtClean="0">
                <a:latin typeface="+mj-lt"/>
                <a:ea typeface="MS PMincho"/>
              </a:rPr>
              <a:t>. </a:t>
            </a:r>
            <a:r>
              <a:rPr lang="en-US" dirty="0" err="1" smtClean="0">
                <a:latin typeface="+mj-lt"/>
                <a:ea typeface="MS PMincho"/>
              </a:rPr>
              <a:t>Progressivo</a:t>
            </a:r>
            <a:endParaRPr lang="en-US" dirty="0" smtClean="0">
              <a:latin typeface="+mj-lt"/>
              <a:ea typeface="MS PMincho"/>
            </a:endParaRPr>
          </a:p>
          <a:p>
            <a:r>
              <a:rPr lang="en-US" dirty="0" err="1" smtClean="0">
                <a:latin typeface="+mj-lt"/>
                <a:ea typeface="MS PMincho"/>
              </a:rPr>
              <a:t>Síncrono</a:t>
            </a:r>
            <a:endParaRPr lang="en-US" dirty="0" smtClean="0">
              <a:latin typeface="+mj-lt"/>
              <a:ea typeface="MS PMincho"/>
            </a:endParaRPr>
          </a:p>
          <a:p>
            <a:r>
              <a:rPr lang="en-US" dirty="0" err="1" smtClean="0">
                <a:latin typeface="+mj-lt"/>
                <a:ea typeface="MS PMincho"/>
              </a:rPr>
              <a:t>Gêisers</a:t>
            </a:r>
            <a:endParaRPr lang="en-US" dirty="0" smtClean="0">
              <a:latin typeface="+mj-lt"/>
              <a:ea typeface="MS PMincho"/>
            </a:endParaRPr>
          </a:p>
        </p:txBody>
      </p:sp>
      <p:sp>
        <p:nvSpPr>
          <p:cNvPr id="4" name="CaixaDeTexto 3"/>
          <p:cNvSpPr txBox="1"/>
          <p:nvPr/>
        </p:nvSpPr>
        <p:spPr>
          <a:xfrm>
            <a:off x="2267744" y="5844618"/>
            <a:ext cx="784574" cy="369332"/>
          </a:xfrm>
          <a:prstGeom prst="rect">
            <a:avLst/>
          </a:prstGeom>
          <a:noFill/>
        </p:spPr>
        <p:txBody>
          <a:bodyPr wrap="none" rtlCol="0">
            <a:spAutoFit/>
          </a:bodyPr>
          <a:lstStyle/>
          <a:p>
            <a:r>
              <a:rPr lang="en-US" dirty="0" err="1" smtClean="0"/>
              <a:t>Plutão</a:t>
            </a:r>
            <a:endParaRPr lang="pt-BR" dirty="0"/>
          </a:p>
        </p:txBody>
      </p:sp>
      <p:sp>
        <p:nvSpPr>
          <p:cNvPr id="5" name="CaixaDeTexto 4"/>
          <p:cNvSpPr txBox="1"/>
          <p:nvPr/>
        </p:nvSpPr>
        <p:spPr>
          <a:xfrm>
            <a:off x="5350876" y="5085184"/>
            <a:ext cx="926536" cy="369332"/>
          </a:xfrm>
          <a:prstGeom prst="rect">
            <a:avLst/>
          </a:prstGeom>
          <a:noFill/>
        </p:spPr>
        <p:txBody>
          <a:bodyPr wrap="none" rtlCol="0">
            <a:spAutoFit/>
          </a:bodyPr>
          <a:lstStyle/>
          <a:p>
            <a:r>
              <a:rPr lang="en-US" dirty="0" err="1" smtClean="0"/>
              <a:t>Caronte</a:t>
            </a:r>
            <a:endParaRPr lang="pt-BR" dirty="0"/>
          </a:p>
        </p:txBody>
      </p:sp>
    </p:spTree>
    <p:extLst>
      <p:ext uri="{BB962C8B-B14F-4D97-AF65-F5344CB8AC3E}">
        <p14:creationId xmlns:p14="http://schemas.microsoft.com/office/powerpoint/2010/main" xmlns="" val="592619908"/>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 Caronte</a:t>
            </a:r>
            <a:endParaRPr lang="pt-BR" dirty="0"/>
          </a:p>
        </p:txBody>
      </p:sp>
      <p:pic>
        <p:nvPicPr>
          <p:cNvPr id="18436" name="Picture 4" descr="http://www.espiritualismo.hostmach.com.br/imagens/grecia/5_caronte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2031504"/>
            <a:ext cx="4002386" cy="3113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18438" name="Picture 6" descr="http://2.bp.blogspot.com/_O0ch3ABb3L4/TOzuCAxXLTI/AAAAAAAACgM/bqGLHn549zU/s1600/1889%2BAlexander%2BDmitrievich%2BLitovchenko%2B_styx.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3322"/>
          <a:stretch/>
        </p:blipFill>
        <p:spPr bwMode="auto">
          <a:xfrm>
            <a:off x="323528" y="2027611"/>
            <a:ext cx="4392487" cy="3117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755576" y="6093296"/>
            <a:ext cx="7625421" cy="369332"/>
          </a:xfrm>
          <a:prstGeom prst="rect">
            <a:avLst/>
          </a:prstGeom>
          <a:noFill/>
        </p:spPr>
        <p:txBody>
          <a:bodyPr wrap="none" rtlCol="0">
            <a:spAutoFit/>
          </a:bodyPr>
          <a:lstStyle/>
          <a:p>
            <a:r>
              <a:rPr lang="en-US" dirty="0" err="1" smtClean="0"/>
              <a:t>Caronte</a:t>
            </a:r>
            <a:r>
              <a:rPr lang="en-US" dirty="0" smtClean="0"/>
              <a:t>, o </a:t>
            </a:r>
            <a:r>
              <a:rPr lang="en-US" dirty="0" err="1" smtClean="0"/>
              <a:t>barqueiro</a:t>
            </a:r>
            <a:r>
              <a:rPr lang="en-US" dirty="0" smtClean="0"/>
              <a:t> </a:t>
            </a:r>
            <a:r>
              <a:rPr lang="en-US" dirty="0" err="1" smtClean="0"/>
              <a:t>que</a:t>
            </a:r>
            <a:r>
              <a:rPr lang="en-US" dirty="0" smtClean="0"/>
              <a:t> </a:t>
            </a:r>
            <a:r>
              <a:rPr lang="en-US" dirty="0" err="1" smtClean="0"/>
              <a:t>atravessava</a:t>
            </a:r>
            <a:r>
              <a:rPr lang="en-US" dirty="0" smtClean="0"/>
              <a:t> </a:t>
            </a:r>
            <a:r>
              <a:rPr lang="en-US" dirty="0" err="1" smtClean="0"/>
              <a:t>Estige</a:t>
            </a:r>
            <a:r>
              <a:rPr lang="en-US" dirty="0" smtClean="0"/>
              <a:t> e </a:t>
            </a:r>
            <a:r>
              <a:rPr lang="en-US" dirty="0" err="1" smtClean="0"/>
              <a:t>Aqueronte</a:t>
            </a:r>
            <a:r>
              <a:rPr lang="en-US" dirty="0" smtClean="0"/>
              <a:t> </a:t>
            </a:r>
            <a:r>
              <a:rPr lang="en-US" dirty="0" err="1" smtClean="0"/>
              <a:t>cobrando</a:t>
            </a:r>
            <a:r>
              <a:rPr lang="en-US" dirty="0" smtClean="0"/>
              <a:t> </a:t>
            </a:r>
            <a:r>
              <a:rPr lang="en-US" dirty="0" err="1" smtClean="0"/>
              <a:t>uma</a:t>
            </a:r>
            <a:r>
              <a:rPr lang="en-US" dirty="0" smtClean="0"/>
              <a:t> </a:t>
            </a:r>
            <a:r>
              <a:rPr lang="en-US" dirty="0" err="1" smtClean="0"/>
              <a:t>moeda</a:t>
            </a:r>
            <a:endParaRPr lang="pt-BR" dirty="0"/>
          </a:p>
        </p:txBody>
      </p:sp>
    </p:spTree>
    <p:extLst>
      <p:ext uri="{BB962C8B-B14F-4D97-AF65-F5344CB8AC3E}">
        <p14:creationId xmlns:p14="http://schemas.microsoft.com/office/powerpoint/2010/main" xmlns="" val="1394041350"/>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  15</a:t>
            </a:r>
            <a:endParaRPr lang="pt-BR" dirty="0"/>
          </a:p>
        </p:txBody>
      </p:sp>
      <p:sp>
        <p:nvSpPr>
          <p:cNvPr id="3" name="CaixaDeTexto 2"/>
          <p:cNvSpPr txBox="1"/>
          <p:nvPr/>
        </p:nvSpPr>
        <p:spPr>
          <a:xfrm>
            <a:off x="6588224" y="1628800"/>
            <a:ext cx="2377574" cy="2031325"/>
          </a:xfrm>
          <a:prstGeom prst="rect">
            <a:avLst/>
          </a:prstGeom>
          <a:noFill/>
        </p:spPr>
        <p:txBody>
          <a:bodyPr wrap="none" rtlCol="0">
            <a:spAutoFit/>
          </a:bodyPr>
          <a:lstStyle/>
          <a:p>
            <a:r>
              <a:rPr lang="en-US" dirty="0" err="1" smtClean="0">
                <a:latin typeface="+mj-lt"/>
                <a:ea typeface="MS PMincho"/>
              </a:rPr>
              <a:t>Tritão</a:t>
            </a:r>
            <a:endParaRPr lang="pt-BR" dirty="0" smtClean="0">
              <a:latin typeface="+mj-lt"/>
              <a:ea typeface="MS PMincho"/>
            </a:endParaRP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19.640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1.208 km</a:t>
            </a:r>
          </a:p>
          <a:p>
            <a:r>
              <a:rPr lang="en-US" dirty="0" smtClean="0">
                <a:latin typeface="+mj-lt"/>
                <a:ea typeface="MS PMincho"/>
              </a:rPr>
              <a:t>Temp. : </a:t>
            </a:r>
            <a:r>
              <a:rPr lang="pt-BR" dirty="0" smtClean="0"/>
              <a:t>-235°C</a:t>
            </a:r>
          </a:p>
          <a:p>
            <a:r>
              <a:rPr lang="en-US" dirty="0" err="1" smtClean="0">
                <a:latin typeface="+mj-lt"/>
                <a:ea typeface="MS PMincho"/>
              </a:rPr>
              <a:t>Vulcões</a:t>
            </a:r>
            <a:r>
              <a:rPr lang="en-US" dirty="0" smtClean="0">
                <a:latin typeface="+mj-lt"/>
                <a:ea typeface="MS PMincho"/>
              </a:rPr>
              <a:t> N </a:t>
            </a:r>
            <a:r>
              <a:rPr lang="en-US" dirty="0" err="1" smtClean="0">
                <a:latin typeface="+mj-lt"/>
                <a:ea typeface="MS PMincho"/>
              </a:rPr>
              <a:t>líquido</a:t>
            </a:r>
            <a:r>
              <a:rPr lang="en-US" dirty="0" smtClean="0">
                <a:latin typeface="+mj-lt"/>
                <a:ea typeface="MS PMincho"/>
              </a:rPr>
              <a:t/>
            </a:r>
            <a:br>
              <a:rPr lang="en-US" dirty="0" smtClean="0">
                <a:latin typeface="+mj-lt"/>
                <a:ea typeface="MS PMincho"/>
              </a:rPr>
            </a:br>
            <a:r>
              <a:rPr lang="en-US" dirty="0" err="1" smtClean="0">
                <a:latin typeface="+mj-lt"/>
                <a:ea typeface="MS PMincho"/>
              </a:rPr>
              <a:t>Casca</a:t>
            </a:r>
            <a:r>
              <a:rPr lang="en-US" dirty="0" smtClean="0">
                <a:latin typeface="+mj-lt"/>
                <a:ea typeface="MS PMincho"/>
              </a:rPr>
              <a:t>-de-</a:t>
            </a:r>
            <a:r>
              <a:rPr lang="en-US" dirty="0" err="1" smtClean="0">
                <a:latin typeface="+mj-lt"/>
                <a:ea typeface="MS PMincho"/>
              </a:rPr>
              <a:t>meloa</a:t>
            </a:r>
            <a:endParaRPr lang="en-US" dirty="0" smtClean="0">
              <a:latin typeface="+mj-lt"/>
              <a:ea typeface="MS PMincho"/>
            </a:endParaRPr>
          </a:p>
        </p:txBody>
      </p:sp>
      <p:pic>
        <p:nvPicPr>
          <p:cNvPr id="19460" name="Picture 4" descr="http://files.turbosquid.com/Preview/Content_2009_07_17__12_14_52/Melon,%20Cantaloupe.jpgf92b24a7-6035-4f64-8047-8860fd430756Larg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4005064"/>
            <a:ext cx="3312368" cy="2395946"/>
          </a:xfrm>
          <a:prstGeom prst="rect">
            <a:avLst/>
          </a:prstGeom>
          <a:noFill/>
          <a:extLst>
            <a:ext uri="{909E8E84-426E-40DD-AFC4-6F175D3DCCD1}">
              <a14:hiddenFill xmlns:a14="http://schemas.microsoft.com/office/drawing/2010/main" xmlns="">
                <a:solidFill>
                  <a:srgbClr val="FFFFFF"/>
                </a:solidFill>
              </a14:hiddenFill>
            </a:ext>
          </a:extLst>
        </p:spPr>
      </p:pic>
      <p:pic>
        <p:nvPicPr>
          <p:cNvPr id="19466" name="Picture 10" descr="http://www.askfactmaster.com/images/en/thumb/9/9e/300px-Triton_(mo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520" y="1845522"/>
            <a:ext cx="4320480" cy="36292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3780698"/>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Tritão</a:t>
            </a:r>
            <a:endParaRPr lang="pt-BR" dirty="0"/>
          </a:p>
        </p:txBody>
      </p:sp>
      <p:sp>
        <p:nvSpPr>
          <p:cNvPr id="4" name="Retângulo 3"/>
          <p:cNvSpPr/>
          <p:nvPr/>
        </p:nvSpPr>
        <p:spPr>
          <a:xfrm>
            <a:off x="755576" y="5949280"/>
            <a:ext cx="7416824" cy="369332"/>
          </a:xfrm>
          <a:prstGeom prst="rect">
            <a:avLst/>
          </a:prstGeom>
        </p:spPr>
        <p:txBody>
          <a:bodyPr wrap="square">
            <a:spAutoFit/>
          </a:bodyPr>
          <a:lstStyle/>
          <a:p>
            <a:r>
              <a:rPr lang="pt-BR" dirty="0" smtClean="0"/>
              <a:t>Tritão era </a:t>
            </a:r>
            <a:r>
              <a:rPr lang="pt-BR" dirty="0"/>
              <a:t>o deus </a:t>
            </a:r>
            <a:r>
              <a:rPr lang="pt-BR" dirty="0" smtClean="0"/>
              <a:t>marinho que acalmava as águas e </a:t>
            </a:r>
            <a:r>
              <a:rPr lang="pt-BR" dirty="0"/>
              <a:t>filho de Poseidon </a:t>
            </a:r>
            <a:r>
              <a:rPr lang="pt-BR" dirty="0" smtClean="0"/>
              <a:t>(figura).</a:t>
            </a:r>
            <a:endParaRPr lang="pt-BR" dirty="0"/>
          </a:p>
        </p:txBody>
      </p:sp>
      <p:pic>
        <p:nvPicPr>
          <p:cNvPr id="20486" name="Picture 6" descr="http://fc01.deviantart.net/fs71/i/2010/289/5/f/poseidon_by_jinjorz-d30nqq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5753" y="1412776"/>
            <a:ext cx="6956469" cy="4342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057528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thunderbolts.info/tpod/2007/image07/071026atlas.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contrast="35000"/>
                    </a14:imgEffect>
                  </a14:imgLayer>
                </a14:imgProps>
              </a:ext>
              <a:ext uri="{28A0092B-C50C-407E-A947-70E740481C1C}">
                <a14:useLocalDpi xmlns:a14="http://schemas.microsoft.com/office/drawing/2010/main" xmlns="" val="0"/>
              </a:ext>
            </a:extLst>
          </a:blip>
          <a:srcRect l="3613" t="3360" r="2543" b="3203"/>
          <a:stretch/>
        </p:blipFill>
        <p:spPr bwMode="auto">
          <a:xfrm>
            <a:off x="-468560" y="350752"/>
            <a:ext cx="5534744" cy="55107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p:txBody>
          <a:bodyPr/>
          <a:lstStyle/>
          <a:p>
            <a:r>
              <a:rPr lang="pt-BR" dirty="0" smtClean="0">
                <a:latin typeface="MS PMincho"/>
                <a:ea typeface="MS PMincho"/>
              </a:rPr>
              <a:t>♄ -  14</a:t>
            </a:r>
            <a:endParaRPr lang="pt-BR" dirty="0"/>
          </a:p>
        </p:txBody>
      </p:sp>
      <p:sp>
        <p:nvSpPr>
          <p:cNvPr id="3" name="CaixaDeTexto 2"/>
          <p:cNvSpPr txBox="1"/>
          <p:nvPr/>
        </p:nvSpPr>
        <p:spPr>
          <a:xfrm>
            <a:off x="6588224" y="1628800"/>
            <a:ext cx="2251963" cy="1477328"/>
          </a:xfrm>
          <a:prstGeom prst="rect">
            <a:avLst/>
          </a:prstGeom>
          <a:noFill/>
        </p:spPr>
        <p:txBody>
          <a:bodyPr wrap="none" rtlCol="0">
            <a:spAutoFit/>
          </a:bodyPr>
          <a:lstStyle/>
          <a:p>
            <a:r>
              <a:rPr lang="en-US" dirty="0" smtClean="0">
                <a:latin typeface="+mj-lt"/>
                <a:ea typeface="MS PMincho"/>
              </a:rPr>
              <a:t>Atlas</a:t>
            </a:r>
            <a:endParaRPr lang="pt-BR" dirty="0" smtClean="0">
              <a:latin typeface="+mj-lt"/>
              <a:ea typeface="MS PMincho"/>
            </a:endParaRP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136.000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15 km</a:t>
            </a:r>
          </a:p>
          <a:p>
            <a:r>
              <a:rPr lang="en-US" dirty="0" err="1" smtClean="0">
                <a:latin typeface="+mj-lt"/>
                <a:ea typeface="MS PMincho"/>
              </a:rPr>
              <a:t>Lua</a:t>
            </a:r>
            <a:r>
              <a:rPr lang="en-US" dirty="0" smtClean="0">
                <a:latin typeface="+mj-lt"/>
                <a:ea typeface="MS PMincho"/>
              </a:rPr>
              <a:t> </a:t>
            </a:r>
            <a:r>
              <a:rPr lang="en-US" dirty="0" err="1" smtClean="0">
                <a:latin typeface="+mj-lt"/>
                <a:ea typeface="MS PMincho"/>
              </a:rPr>
              <a:t>pastora</a:t>
            </a:r>
            <a:endParaRPr lang="en-US" dirty="0" smtClean="0">
              <a:latin typeface="+mj-lt"/>
              <a:ea typeface="MS PMincho"/>
            </a:endParaRPr>
          </a:p>
        </p:txBody>
      </p:sp>
      <p:pic>
        <p:nvPicPr>
          <p:cNvPr id="21508" name="Picture 4" descr="http://www.enciclopedia.com.pt/images/ufo_hjh_kl.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00192" y="4077072"/>
            <a:ext cx="2309813" cy="1733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442286"/>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Atlas</a:t>
            </a:r>
            <a:endParaRPr lang="pt-BR" dirty="0"/>
          </a:p>
        </p:txBody>
      </p:sp>
      <p:pic>
        <p:nvPicPr>
          <p:cNvPr id="22530" name="Picture 2" descr="http://theatlasoflife.com/wp-content/uploads/2010/12/atlas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281" t="2396" r="4460" b="1859"/>
          <a:stretch/>
        </p:blipFill>
        <p:spPr bwMode="auto">
          <a:xfrm>
            <a:off x="4860032" y="1457921"/>
            <a:ext cx="3911600" cy="478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22532" name="Picture 4" descr="http://jbfilmreviews.files.wordpress.com/2011/12/the-gods-and-titans-fought-in-a-ten-year-war-called-the-titanomachy-in-both-myth-and-movi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48" y="2472920"/>
            <a:ext cx="4802006" cy="2726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rot lat="0" lon="0" rev="5400000"/>
            </a:camera>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9522400"/>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13</a:t>
            </a:r>
            <a:endParaRPr lang="pt-BR" dirty="0"/>
          </a:p>
        </p:txBody>
      </p:sp>
      <p:sp>
        <p:nvSpPr>
          <p:cNvPr id="3" name="CaixaDeTexto 2"/>
          <p:cNvSpPr txBox="1"/>
          <p:nvPr/>
        </p:nvSpPr>
        <p:spPr>
          <a:xfrm>
            <a:off x="6568628" y="2370664"/>
            <a:ext cx="2134943" cy="1477328"/>
          </a:xfrm>
          <a:prstGeom prst="rect">
            <a:avLst/>
          </a:prstGeom>
          <a:noFill/>
        </p:spPr>
        <p:txBody>
          <a:bodyPr wrap="none" rtlCol="0">
            <a:spAutoFit/>
          </a:bodyPr>
          <a:lstStyle/>
          <a:p>
            <a:r>
              <a:rPr lang="en-US" dirty="0" err="1" smtClean="0">
                <a:latin typeface="+mj-lt"/>
                <a:ea typeface="MS PMincho"/>
              </a:rPr>
              <a:t>Pã</a:t>
            </a:r>
            <a:endParaRPr lang="pt-BR" dirty="0" smtClean="0">
              <a:latin typeface="+mj-lt"/>
              <a:ea typeface="MS PMincho"/>
            </a:endParaRP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82.983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14 km</a:t>
            </a:r>
          </a:p>
          <a:p>
            <a:r>
              <a:rPr lang="en-US" dirty="0" err="1" smtClean="0">
                <a:latin typeface="+mj-lt"/>
                <a:ea typeface="MS PMincho"/>
              </a:rPr>
              <a:t>Lua-noz</a:t>
            </a:r>
            <a:endParaRPr lang="en-US" dirty="0" smtClean="0">
              <a:latin typeface="+mj-lt"/>
              <a:ea typeface="MS PMincho"/>
            </a:endParaRPr>
          </a:p>
        </p:txBody>
      </p:sp>
      <p:pic>
        <p:nvPicPr>
          <p:cNvPr id="23554" name="Picture 2" descr="The moon &quot;Pan&quot; orbiting Saturn, one of the more mysterious objects in the skies. There are still so many unsolved mysteries about Saturn's ring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420" y="2060848"/>
            <a:ext cx="5457448"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0478620"/>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 Pã</a:t>
            </a:r>
            <a:endParaRPr lang="pt-BR" dirty="0"/>
          </a:p>
        </p:txBody>
      </p:sp>
      <p:pic>
        <p:nvPicPr>
          <p:cNvPr id="24578" name="Picture 2" descr="http://romanhistorybooks.typepad.com/photos/uncategorized/2008/06/19/jeanfranois_de_troy__pan_and_syri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412776"/>
            <a:ext cx="6096000" cy="4867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6048140"/>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upload.wikimedia.org/wikipedia/commons/d/dd/13-ml-04-deimos-A067R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contrast="54000"/>
                    </a14:imgEffect>
                  </a14:imgLayer>
                </a14:imgProps>
              </a:ext>
              <a:ext uri="{28A0092B-C50C-407E-A947-70E740481C1C}">
                <a14:useLocalDpi xmlns:a14="http://schemas.microsoft.com/office/drawing/2010/main" xmlns="" val="0"/>
              </a:ext>
            </a:extLst>
          </a:blip>
          <a:srcRect/>
          <a:stretch>
            <a:fillRect/>
          </a:stretch>
        </p:blipFill>
        <p:spPr bwMode="auto">
          <a:xfrm>
            <a:off x="3779912" y="3933056"/>
            <a:ext cx="2664296" cy="266429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p:txBody>
          <a:bodyPr/>
          <a:lstStyle/>
          <a:p>
            <a:r>
              <a:rPr lang="pt-BR" dirty="0" smtClean="0">
                <a:latin typeface="MS PMincho"/>
                <a:ea typeface="MS PMincho"/>
              </a:rPr>
              <a:t>♂  -  12</a:t>
            </a:r>
            <a:endParaRPr lang="pt-BR" dirty="0"/>
          </a:p>
        </p:txBody>
      </p:sp>
      <p:sp>
        <p:nvSpPr>
          <p:cNvPr id="3" name="CaixaDeTexto 2"/>
          <p:cNvSpPr txBox="1"/>
          <p:nvPr/>
        </p:nvSpPr>
        <p:spPr>
          <a:xfrm>
            <a:off x="6568628" y="2370664"/>
            <a:ext cx="2134943" cy="2031325"/>
          </a:xfrm>
          <a:prstGeom prst="rect">
            <a:avLst/>
          </a:prstGeom>
          <a:noFill/>
        </p:spPr>
        <p:txBody>
          <a:bodyPr wrap="none" rtlCol="0">
            <a:spAutoFit/>
          </a:bodyPr>
          <a:lstStyle/>
          <a:p>
            <a:r>
              <a:rPr lang="en-US" dirty="0" err="1" smtClean="0">
                <a:latin typeface="+mj-lt"/>
                <a:ea typeface="MS PMincho"/>
              </a:rPr>
              <a:t>Deimos</a:t>
            </a:r>
            <a:endParaRPr lang="pt-BR" dirty="0" smtClean="0">
              <a:latin typeface="+mj-lt"/>
              <a:ea typeface="MS PMincho"/>
            </a:endParaRP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23.000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14 km</a:t>
            </a:r>
          </a:p>
          <a:p>
            <a:r>
              <a:rPr lang="en-US" dirty="0" err="1" smtClean="0">
                <a:latin typeface="+mj-lt"/>
                <a:ea typeface="MS PMincho"/>
              </a:rPr>
              <a:t>Semelhante</a:t>
            </a:r>
            <a:r>
              <a:rPr lang="en-US" dirty="0" smtClean="0">
                <a:latin typeface="+mj-lt"/>
                <a:ea typeface="MS PMincho"/>
              </a:rPr>
              <a:t> a </a:t>
            </a:r>
            <a:r>
              <a:rPr lang="en-US" dirty="0" err="1" smtClean="0">
                <a:latin typeface="+mj-lt"/>
                <a:ea typeface="MS PMincho"/>
              </a:rPr>
              <a:t>Vênus</a:t>
            </a:r>
            <a:r>
              <a:rPr lang="en-US" dirty="0" smtClean="0">
                <a:latin typeface="+mj-lt"/>
                <a:ea typeface="MS PMincho"/>
              </a:rPr>
              <a:t/>
            </a:r>
            <a:br>
              <a:rPr lang="en-US" dirty="0" smtClean="0">
                <a:latin typeface="+mj-lt"/>
                <a:ea typeface="MS PMincho"/>
              </a:rPr>
            </a:br>
            <a:r>
              <a:rPr lang="en-US" dirty="0" smtClean="0">
                <a:latin typeface="+mj-lt"/>
                <a:ea typeface="MS PMincho"/>
              </a:rPr>
              <a:t>no </a:t>
            </a:r>
            <a:r>
              <a:rPr lang="en-US" dirty="0" err="1" smtClean="0">
                <a:latin typeface="+mj-lt"/>
                <a:ea typeface="MS PMincho"/>
              </a:rPr>
              <a:t>céu</a:t>
            </a:r>
            <a:endParaRPr lang="en-US" dirty="0" smtClean="0">
              <a:latin typeface="+mj-lt"/>
              <a:ea typeface="MS PMincho"/>
            </a:endParaRPr>
          </a:p>
          <a:p>
            <a:r>
              <a:rPr lang="en-US" dirty="0" smtClean="0">
                <a:latin typeface="+mj-lt"/>
                <a:ea typeface="MS PMincho"/>
              </a:rPr>
              <a:t>“Eclipses”</a:t>
            </a:r>
          </a:p>
        </p:txBody>
      </p:sp>
      <p:pic>
        <p:nvPicPr>
          <p:cNvPr id="4" name="Imagem 3" descr="http://upload.wikimedia.org/wikipedia/commons/thumb/8/8d/Deimos-MRO.jpg/250px-Deimos-MRO.jpg"/>
          <p:cNvPicPr/>
          <p:nvPr/>
        </p:nvPicPr>
        <p:blipFill>
          <a:blip r:embed="rId5" cstate="print"/>
          <a:srcRect/>
          <a:stretch>
            <a:fillRect/>
          </a:stretch>
        </p:blipFill>
        <p:spPr bwMode="auto">
          <a:xfrm>
            <a:off x="539552" y="1419832"/>
            <a:ext cx="3532188" cy="35321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44349836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Introdução</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AutoShape 2" descr="Planet Moons Fiel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0" name="Picture 2" descr="http://astro.if.ufrgs.br/vida/europ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300" y="1516750"/>
            <a:ext cx="1679592" cy="16561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4" descr="http://sos.noaa.gov/images/Solar_System/titan_color.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3" name="Picture 5" descr="E:\As Luas do Sistema Solar\titan_colo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55776" y="1474821"/>
            <a:ext cx="1728192"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E:\As Luas do Sistema Solar\Enceladu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48033" y="1310042"/>
            <a:ext cx="1968717" cy="2005665"/>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fettss.arc.nasa.gov/media/fettss/images/Io.tif.290x290_q8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48264" y="1516750"/>
            <a:ext cx="1668033" cy="1668034"/>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E:\As Luas do Sistema Solar\220px-Iapetus_as_seen_by_the_Cassini_probe_-_20071008.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8300" y="3933056"/>
            <a:ext cx="1842460" cy="18424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9" name="Picture 11" descr="http://planet-terre.ens-lyon.fr/planetterre/objets/Images/argiles-carbonates-Mars-MRO/argiles-carbonates-Mars-MRO-32.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b="6829"/>
          <a:stretch/>
        </p:blipFill>
        <p:spPr bwMode="auto">
          <a:xfrm>
            <a:off x="2555776" y="4013887"/>
            <a:ext cx="2345364" cy="1641325"/>
          </a:xfrm>
          <a:prstGeom prst="rect">
            <a:avLst/>
          </a:prstGeom>
          <a:noFill/>
          <a:extLst>
            <a:ext uri="{909E8E84-426E-40DD-AFC4-6F175D3DCCD1}">
              <a14:hiddenFill xmlns:a14="http://schemas.microsoft.com/office/drawing/2010/main" xmlns="">
                <a:solidFill>
                  <a:srgbClr val="FFFFFF"/>
                </a:solidFill>
              </a14:hiddenFill>
            </a:ext>
          </a:extLst>
        </p:spPr>
      </p:pic>
      <p:pic>
        <p:nvPicPr>
          <p:cNvPr id="2063" name="Picture 15" descr="http://upload.wikimedia.org/wikipedia/commons/thumb/e/e9/Callisto.jpg/250px-Callisto.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48264" y="3934076"/>
            <a:ext cx="1812440" cy="1841440"/>
          </a:xfrm>
          <a:prstGeom prst="rect">
            <a:avLst/>
          </a:prstGeom>
          <a:noFill/>
          <a:extLst>
            <a:ext uri="{909E8E84-426E-40DD-AFC4-6F175D3DCCD1}">
              <a14:hiddenFill xmlns:a14="http://schemas.microsoft.com/office/drawing/2010/main" xmlns="">
                <a:solidFill>
                  <a:srgbClr val="FFFFFF"/>
                </a:solidFill>
              </a14:hiddenFill>
            </a:ext>
          </a:extLst>
        </p:spPr>
      </p:pic>
      <p:pic>
        <p:nvPicPr>
          <p:cNvPr id="2065" name="Picture 17" descr="http://t3.gstatic.com/images?q=tbn:ANd9GcSLUKSqIidTmT2-wJNKgq6_Klhu_gw9VAr9qsYBZt0eZcfSFYE8p-LGOXVdMA"/>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107344" y="4142988"/>
            <a:ext cx="1552692" cy="153208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215900" y="3315707"/>
            <a:ext cx="1690060" cy="369332"/>
          </a:xfrm>
          <a:prstGeom prst="rect">
            <a:avLst/>
          </a:prstGeom>
          <a:noFill/>
        </p:spPr>
        <p:txBody>
          <a:bodyPr wrap="square" rtlCol="0">
            <a:spAutoFit/>
          </a:bodyPr>
          <a:lstStyle/>
          <a:p>
            <a:pPr algn="ctr"/>
            <a:r>
              <a:rPr lang="en-US" dirty="0" smtClean="0"/>
              <a:t>Europa</a:t>
            </a:r>
            <a:endParaRPr lang="pt-BR" dirty="0"/>
          </a:p>
        </p:txBody>
      </p:sp>
      <p:sp>
        <p:nvSpPr>
          <p:cNvPr id="14" name="CaixaDeTexto 13"/>
          <p:cNvSpPr txBox="1"/>
          <p:nvPr/>
        </p:nvSpPr>
        <p:spPr>
          <a:xfrm>
            <a:off x="2574842" y="3315707"/>
            <a:ext cx="1690060" cy="369332"/>
          </a:xfrm>
          <a:prstGeom prst="rect">
            <a:avLst/>
          </a:prstGeom>
          <a:noFill/>
        </p:spPr>
        <p:txBody>
          <a:bodyPr wrap="square" rtlCol="0">
            <a:spAutoFit/>
          </a:bodyPr>
          <a:lstStyle/>
          <a:p>
            <a:pPr algn="ctr"/>
            <a:r>
              <a:rPr lang="en-US" dirty="0" err="1" smtClean="0"/>
              <a:t>Titã</a:t>
            </a:r>
            <a:endParaRPr lang="pt-BR" dirty="0"/>
          </a:p>
        </p:txBody>
      </p:sp>
      <p:sp>
        <p:nvSpPr>
          <p:cNvPr id="15" name="CaixaDeTexto 14"/>
          <p:cNvSpPr txBox="1"/>
          <p:nvPr/>
        </p:nvSpPr>
        <p:spPr>
          <a:xfrm>
            <a:off x="4766681" y="3309094"/>
            <a:ext cx="1690060" cy="369332"/>
          </a:xfrm>
          <a:prstGeom prst="rect">
            <a:avLst/>
          </a:prstGeom>
          <a:noFill/>
        </p:spPr>
        <p:txBody>
          <a:bodyPr wrap="square" rtlCol="0">
            <a:spAutoFit/>
          </a:bodyPr>
          <a:lstStyle/>
          <a:p>
            <a:pPr algn="ctr"/>
            <a:r>
              <a:rPr lang="en-US" dirty="0" err="1" smtClean="0"/>
              <a:t>Encélado</a:t>
            </a:r>
            <a:endParaRPr lang="pt-BR" dirty="0"/>
          </a:p>
        </p:txBody>
      </p:sp>
      <p:sp>
        <p:nvSpPr>
          <p:cNvPr id="16" name="CaixaDeTexto 15"/>
          <p:cNvSpPr txBox="1"/>
          <p:nvPr/>
        </p:nvSpPr>
        <p:spPr>
          <a:xfrm>
            <a:off x="7009454" y="3309094"/>
            <a:ext cx="1690060" cy="369332"/>
          </a:xfrm>
          <a:prstGeom prst="rect">
            <a:avLst/>
          </a:prstGeom>
          <a:noFill/>
        </p:spPr>
        <p:txBody>
          <a:bodyPr wrap="square" rtlCol="0">
            <a:spAutoFit/>
          </a:bodyPr>
          <a:lstStyle/>
          <a:p>
            <a:pPr algn="ctr"/>
            <a:r>
              <a:rPr lang="en-US" dirty="0" smtClean="0"/>
              <a:t>Io</a:t>
            </a:r>
            <a:endParaRPr lang="pt-BR" dirty="0"/>
          </a:p>
        </p:txBody>
      </p:sp>
      <p:sp>
        <p:nvSpPr>
          <p:cNvPr id="17" name="CaixaDeTexto 16"/>
          <p:cNvSpPr txBox="1"/>
          <p:nvPr/>
        </p:nvSpPr>
        <p:spPr>
          <a:xfrm>
            <a:off x="342632" y="5779316"/>
            <a:ext cx="1690060" cy="369332"/>
          </a:xfrm>
          <a:prstGeom prst="rect">
            <a:avLst/>
          </a:prstGeom>
          <a:noFill/>
        </p:spPr>
        <p:txBody>
          <a:bodyPr wrap="square" rtlCol="0">
            <a:spAutoFit/>
          </a:bodyPr>
          <a:lstStyle/>
          <a:p>
            <a:pPr algn="ctr"/>
            <a:r>
              <a:rPr lang="en-US" dirty="0" err="1" smtClean="0"/>
              <a:t>Jápeto</a:t>
            </a:r>
            <a:endParaRPr lang="pt-BR" dirty="0"/>
          </a:p>
        </p:txBody>
      </p:sp>
      <p:sp>
        <p:nvSpPr>
          <p:cNvPr id="18" name="CaixaDeTexto 17"/>
          <p:cNvSpPr txBox="1"/>
          <p:nvPr/>
        </p:nvSpPr>
        <p:spPr>
          <a:xfrm>
            <a:off x="2771800" y="5779316"/>
            <a:ext cx="1690060" cy="369332"/>
          </a:xfrm>
          <a:prstGeom prst="rect">
            <a:avLst/>
          </a:prstGeom>
          <a:noFill/>
        </p:spPr>
        <p:txBody>
          <a:bodyPr wrap="square" rtlCol="0">
            <a:spAutoFit/>
          </a:bodyPr>
          <a:lstStyle/>
          <a:p>
            <a:pPr algn="ctr"/>
            <a:r>
              <a:rPr lang="en-US" dirty="0" err="1" smtClean="0"/>
              <a:t>Deimos</a:t>
            </a:r>
            <a:r>
              <a:rPr lang="en-US" dirty="0" smtClean="0"/>
              <a:t> e </a:t>
            </a:r>
            <a:r>
              <a:rPr lang="en-US" dirty="0" err="1" smtClean="0"/>
              <a:t>Fobos</a:t>
            </a:r>
            <a:endParaRPr lang="pt-BR" dirty="0"/>
          </a:p>
        </p:txBody>
      </p:sp>
      <p:sp>
        <p:nvSpPr>
          <p:cNvPr id="19" name="CaixaDeTexto 18"/>
          <p:cNvSpPr txBox="1"/>
          <p:nvPr/>
        </p:nvSpPr>
        <p:spPr>
          <a:xfrm>
            <a:off x="4970016" y="5787943"/>
            <a:ext cx="1690060" cy="369332"/>
          </a:xfrm>
          <a:prstGeom prst="rect">
            <a:avLst/>
          </a:prstGeom>
          <a:noFill/>
        </p:spPr>
        <p:txBody>
          <a:bodyPr wrap="square" rtlCol="0">
            <a:spAutoFit/>
          </a:bodyPr>
          <a:lstStyle/>
          <a:p>
            <a:pPr algn="ctr"/>
            <a:r>
              <a:rPr lang="en-US" dirty="0" err="1" smtClean="0"/>
              <a:t>Hipérion</a:t>
            </a:r>
            <a:endParaRPr lang="pt-BR" dirty="0"/>
          </a:p>
        </p:txBody>
      </p:sp>
      <p:sp>
        <p:nvSpPr>
          <p:cNvPr id="20" name="CaixaDeTexto 19"/>
          <p:cNvSpPr txBox="1"/>
          <p:nvPr/>
        </p:nvSpPr>
        <p:spPr>
          <a:xfrm>
            <a:off x="7009454" y="5775516"/>
            <a:ext cx="1690060" cy="369332"/>
          </a:xfrm>
          <a:prstGeom prst="rect">
            <a:avLst/>
          </a:prstGeom>
          <a:noFill/>
        </p:spPr>
        <p:txBody>
          <a:bodyPr wrap="square" rtlCol="0">
            <a:spAutoFit/>
          </a:bodyPr>
          <a:lstStyle/>
          <a:p>
            <a:pPr algn="ctr"/>
            <a:r>
              <a:rPr lang="en-US" dirty="0" smtClean="0"/>
              <a:t>Calisto</a:t>
            </a:r>
            <a:endParaRPr lang="pt-BR" dirty="0"/>
          </a:p>
        </p:txBody>
      </p:sp>
    </p:spTree>
    <p:extLst>
      <p:ext uri="{BB962C8B-B14F-4D97-AF65-F5344CB8AC3E}">
        <p14:creationId xmlns:p14="http://schemas.microsoft.com/office/powerpoint/2010/main" xmlns="" val="3794196258"/>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  </a:t>
            </a:r>
            <a:r>
              <a:rPr lang="pt-BR" dirty="0" err="1" smtClean="0">
                <a:latin typeface="MS PMincho"/>
                <a:ea typeface="MS PMincho"/>
              </a:rPr>
              <a:t>Deimos</a:t>
            </a:r>
            <a:endParaRPr lang="pt-BR" dirty="0"/>
          </a:p>
        </p:txBody>
      </p:sp>
      <p:pic>
        <p:nvPicPr>
          <p:cNvPr id="25602" name="Picture 2" descr="http://www.silvagames.com/img/11982a57adfcd481f33492c7b6dfb7e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628800"/>
            <a:ext cx="2880320" cy="4232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4" name="AutoShape 4" descr="http://tracycooperposey.com/wp-content/uploads/2012/03/Mar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5605" name="Picture 5" descr="C:\Users\Katia\Desktop\As Luas do Sistema Solar\Mar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05519" y="1556792"/>
            <a:ext cx="4304614" cy="4304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890032" y="6075352"/>
            <a:ext cx="7752700" cy="369332"/>
          </a:xfrm>
          <a:prstGeom prst="rect">
            <a:avLst/>
          </a:prstGeom>
          <a:noFill/>
        </p:spPr>
        <p:txBody>
          <a:bodyPr wrap="none" rtlCol="0">
            <a:spAutoFit/>
          </a:bodyPr>
          <a:lstStyle/>
          <a:p>
            <a:pPr algn="ctr"/>
            <a:r>
              <a:rPr lang="en-US" dirty="0" err="1" smtClean="0"/>
              <a:t>Deimos</a:t>
            </a:r>
            <a:r>
              <a:rPr lang="en-US" dirty="0" smtClean="0"/>
              <a:t> (</a:t>
            </a:r>
            <a:r>
              <a:rPr lang="en-US" dirty="0" err="1" smtClean="0"/>
              <a:t>esq.</a:t>
            </a:r>
            <a:r>
              <a:rPr lang="en-US" dirty="0" smtClean="0"/>
              <a:t>) era </a:t>
            </a:r>
            <a:r>
              <a:rPr lang="en-US" dirty="0" err="1" smtClean="0"/>
              <a:t>filho</a:t>
            </a:r>
            <a:r>
              <a:rPr lang="en-US" dirty="0" smtClean="0"/>
              <a:t> de </a:t>
            </a:r>
            <a:r>
              <a:rPr lang="en-US" dirty="0" err="1" smtClean="0"/>
              <a:t>Marte</a:t>
            </a:r>
            <a:r>
              <a:rPr lang="en-US" dirty="0" smtClean="0"/>
              <a:t> (dir.), </a:t>
            </a:r>
            <a:r>
              <a:rPr lang="en-US" dirty="0" err="1" smtClean="0"/>
              <a:t>deus</a:t>
            </a:r>
            <a:r>
              <a:rPr lang="en-US" dirty="0" smtClean="0"/>
              <a:t> da Guerra e </a:t>
            </a:r>
            <a:r>
              <a:rPr lang="en-US" dirty="0" err="1" smtClean="0"/>
              <a:t>Afrodite</a:t>
            </a:r>
            <a:r>
              <a:rPr lang="en-US" dirty="0" smtClean="0"/>
              <a:t>, </a:t>
            </a:r>
            <a:r>
              <a:rPr lang="en-US" dirty="0" err="1" smtClean="0"/>
              <a:t>deusa</a:t>
            </a:r>
            <a:r>
              <a:rPr lang="en-US" dirty="0" smtClean="0"/>
              <a:t> do Amor.</a:t>
            </a:r>
            <a:endParaRPr lang="pt-BR" dirty="0"/>
          </a:p>
        </p:txBody>
      </p:sp>
    </p:spTree>
    <p:extLst>
      <p:ext uri="{BB962C8B-B14F-4D97-AF65-F5344CB8AC3E}">
        <p14:creationId xmlns:p14="http://schemas.microsoft.com/office/powerpoint/2010/main" xmlns="" val="35082529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11</a:t>
            </a:r>
            <a:endParaRPr lang="pt-BR" dirty="0"/>
          </a:p>
        </p:txBody>
      </p:sp>
      <p:sp>
        <p:nvSpPr>
          <p:cNvPr id="3" name="CaixaDeTexto 2"/>
          <p:cNvSpPr txBox="1"/>
          <p:nvPr/>
        </p:nvSpPr>
        <p:spPr>
          <a:xfrm>
            <a:off x="6568628" y="2370664"/>
            <a:ext cx="2497863" cy="2308324"/>
          </a:xfrm>
          <a:prstGeom prst="rect">
            <a:avLst/>
          </a:prstGeom>
          <a:noFill/>
        </p:spPr>
        <p:txBody>
          <a:bodyPr wrap="none" rtlCol="0">
            <a:spAutoFit/>
          </a:bodyPr>
          <a:lstStyle/>
          <a:p>
            <a:r>
              <a:rPr lang="en-US" dirty="0" err="1" smtClean="0">
                <a:latin typeface="+mj-lt"/>
                <a:ea typeface="MS PMincho"/>
              </a:rPr>
              <a:t>Fobos</a:t>
            </a:r>
            <a:endParaRPr lang="en-US" dirty="0" smtClean="0">
              <a:latin typeface="+mj-lt"/>
              <a:ea typeface="MS PMincho"/>
            </a:endParaRP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6.000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20 km</a:t>
            </a:r>
          </a:p>
          <a:p>
            <a:r>
              <a:rPr lang="en-US" dirty="0" err="1" smtClean="0">
                <a:latin typeface="+mj-lt"/>
                <a:ea typeface="MS PMincho"/>
              </a:rPr>
              <a:t>Nasce</a:t>
            </a:r>
            <a:r>
              <a:rPr lang="en-US" dirty="0" smtClean="0">
                <a:latin typeface="+mj-lt"/>
                <a:ea typeface="MS PMincho"/>
              </a:rPr>
              <a:t> e se </a:t>
            </a:r>
            <a:r>
              <a:rPr lang="en-US" dirty="0" err="1" smtClean="0">
                <a:latin typeface="+mj-lt"/>
                <a:ea typeface="MS PMincho"/>
              </a:rPr>
              <a:t>põe</a:t>
            </a:r>
            <a:r>
              <a:rPr lang="en-US" dirty="0" smtClean="0">
                <a:latin typeface="+mj-lt"/>
                <a:ea typeface="MS PMincho"/>
              </a:rPr>
              <a:t> 3 </a:t>
            </a:r>
            <a:r>
              <a:rPr lang="en-US" dirty="0" err="1" smtClean="0">
                <a:latin typeface="+mj-lt"/>
                <a:ea typeface="MS PMincho"/>
              </a:rPr>
              <a:t>vezes</a:t>
            </a:r>
            <a:r>
              <a:rPr lang="en-US" dirty="0">
                <a:latin typeface="+mj-lt"/>
                <a:ea typeface="MS PMincho"/>
              </a:rPr>
              <a:t/>
            </a:r>
            <a:br>
              <a:rPr lang="en-US" dirty="0">
                <a:latin typeface="+mj-lt"/>
                <a:ea typeface="MS PMincho"/>
              </a:rPr>
            </a:br>
            <a:r>
              <a:rPr lang="en-US" dirty="0" err="1" smtClean="0">
                <a:latin typeface="+mj-lt"/>
                <a:ea typeface="MS PMincho"/>
              </a:rPr>
              <a:t>ao</a:t>
            </a:r>
            <a:r>
              <a:rPr lang="en-US" dirty="0" smtClean="0">
                <a:latin typeface="+mj-lt"/>
                <a:ea typeface="MS PMincho"/>
              </a:rPr>
              <a:t> </a:t>
            </a:r>
            <a:r>
              <a:rPr lang="en-US" dirty="0" err="1" smtClean="0">
                <a:latin typeface="+mj-lt"/>
                <a:ea typeface="MS PMincho"/>
              </a:rPr>
              <a:t>dia</a:t>
            </a:r>
            <a:endParaRPr lang="en-US" dirty="0" smtClean="0">
              <a:latin typeface="+mj-lt"/>
              <a:ea typeface="MS PMincho"/>
            </a:endParaRPr>
          </a:p>
          <a:p>
            <a:r>
              <a:rPr lang="en-US" dirty="0" err="1" smtClean="0">
                <a:latin typeface="+mj-lt"/>
                <a:ea typeface="MS PMincho"/>
              </a:rPr>
              <a:t>Todas</a:t>
            </a:r>
            <a:r>
              <a:rPr lang="en-US" dirty="0" smtClean="0">
                <a:latin typeface="+mj-lt"/>
                <a:ea typeface="MS PMincho"/>
              </a:rPr>
              <a:t> as </a:t>
            </a:r>
            <a:r>
              <a:rPr lang="en-US" dirty="0" err="1" smtClean="0">
                <a:latin typeface="+mj-lt"/>
                <a:ea typeface="MS PMincho"/>
              </a:rPr>
              <a:t>fases</a:t>
            </a:r>
            <a:r>
              <a:rPr lang="en-US" dirty="0" smtClean="0">
                <a:latin typeface="+mj-lt"/>
                <a:ea typeface="MS PMincho"/>
              </a:rPr>
              <a:t> </a:t>
            </a:r>
            <a:r>
              <a:rPr lang="en-US" dirty="0" err="1" smtClean="0">
                <a:latin typeface="+mj-lt"/>
                <a:ea typeface="MS PMincho"/>
              </a:rPr>
              <a:t>são</a:t>
            </a:r>
            <a:r>
              <a:rPr lang="en-US" dirty="0" smtClean="0">
                <a:latin typeface="+mj-lt"/>
                <a:ea typeface="MS PMincho"/>
              </a:rPr>
              <a:t> vistas </a:t>
            </a:r>
            <a:br>
              <a:rPr lang="en-US" dirty="0" smtClean="0">
                <a:latin typeface="+mj-lt"/>
                <a:ea typeface="MS PMincho"/>
              </a:rPr>
            </a:br>
            <a:r>
              <a:rPr lang="en-US" dirty="0" err="1" smtClean="0">
                <a:latin typeface="+mj-lt"/>
                <a:ea typeface="MS PMincho"/>
              </a:rPr>
              <a:t>em</a:t>
            </a:r>
            <a:r>
              <a:rPr lang="en-US" dirty="0" smtClean="0">
                <a:latin typeface="+mj-lt"/>
                <a:ea typeface="MS PMincho"/>
              </a:rPr>
              <a:t> um </a:t>
            </a:r>
            <a:r>
              <a:rPr lang="en-US" dirty="0" err="1" smtClean="0">
                <a:latin typeface="+mj-lt"/>
                <a:ea typeface="MS PMincho"/>
              </a:rPr>
              <a:t>único</a:t>
            </a:r>
            <a:r>
              <a:rPr lang="en-US" dirty="0" smtClean="0">
                <a:latin typeface="+mj-lt"/>
                <a:ea typeface="MS PMincho"/>
              </a:rPr>
              <a:t> </a:t>
            </a:r>
            <a:r>
              <a:rPr lang="en-US" dirty="0" err="1" smtClean="0">
                <a:latin typeface="+mj-lt"/>
                <a:ea typeface="MS PMincho"/>
              </a:rPr>
              <a:t>dia</a:t>
            </a:r>
            <a:endParaRPr lang="en-US" dirty="0" smtClean="0">
              <a:latin typeface="+mj-lt"/>
              <a:ea typeface="MS PMincho"/>
            </a:endParaRPr>
          </a:p>
        </p:txBody>
      </p:sp>
      <p:pic>
        <p:nvPicPr>
          <p:cNvPr id="4" name="Imagem 3" descr="http://astrobob.areavoices.com/files/2011/10/R3640032-Phobos_Martian_moon_satellite_image-SPL-400x354.jpg"/>
          <p:cNvPicPr/>
          <p:nvPr/>
        </p:nvPicPr>
        <p:blipFill>
          <a:blip r:embed="rId3" cstate="print"/>
          <a:srcRect/>
          <a:stretch>
            <a:fillRect/>
          </a:stretch>
        </p:blipFill>
        <p:spPr bwMode="auto">
          <a:xfrm>
            <a:off x="698033" y="1412776"/>
            <a:ext cx="4572000" cy="4046220"/>
          </a:xfrm>
          <a:prstGeom prst="rect">
            <a:avLst/>
          </a:prstGeom>
          <a:ln>
            <a:noFill/>
          </a:ln>
          <a:effectLst>
            <a:outerShdw blurRad="190500" algn="tl" rotWithShape="0">
              <a:srgbClr val="000000">
                <a:alpha val="70000"/>
              </a:srgbClr>
            </a:outerShdw>
          </a:effectLst>
        </p:spPr>
      </p:pic>
      <p:pic>
        <p:nvPicPr>
          <p:cNvPr id="28674" name="Picture 2" descr="http://marsrover.nasa.gov/gallery/press/opportunity/20040311a/Phobos_eclipse-A067R1_br.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contrast="48000"/>
                    </a14:imgEffect>
                  </a14:imgLayer>
                </a14:imgProps>
              </a:ext>
              <a:ext uri="{28A0092B-C50C-407E-A947-70E740481C1C}">
                <a14:useLocalDpi xmlns:a14="http://schemas.microsoft.com/office/drawing/2010/main" xmlns="" val="0"/>
              </a:ext>
            </a:extLst>
          </a:blip>
          <a:srcRect/>
          <a:stretch>
            <a:fillRect/>
          </a:stretch>
        </p:blipFill>
        <p:spPr bwMode="auto">
          <a:xfrm>
            <a:off x="3886563" y="5301208"/>
            <a:ext cx="4159023" cy="13849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0931926"/>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err="1">
                <a:latin typeface="MS PMincho"/>
                <a:ea typeface="MS PMincho"/>
              </a:rPr>
              <a:t>F</a:t>
            </a:r>
            <a:r>
              <a:rPr lang="pt-BR" dirty="0" err="1" smtClean="0">
                <a:latin typeface="MS PMincho"/>
                <a:ea typeface="MS PMincho"/>
              </a:rPr>
              <a:t>obos</a:t>
            </a:r>
            <a:endParaRPr lang="pt-BR" dirty="0"/>
          </a:p>
        </p:txBody>
      </p:sp>
      <p:pic>
        <p:nvPicPr>
          <p:cNvPr id="27650" name="Picture 2" descr="http://www.theoi.com/image/Z30.1Phobo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957" y="1988840"/>
            <a:ext cx="3530972" cy="3481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3" name="AutoShape 4" descr="http://www.futuretimeline.net/images/phobos-future-destruction.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7653" name="Picture 5" descr="C:\Users\Katia\Desktop\As Luas do Sistema Solar\phobos-future-destructi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77" y="2013580"/>
            <a:ext cx="4320480" cy="34563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3026331"/>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  10</a:t>
            </a:r>
            <a:endParaRPr lang="pt-BR" dirty="0"/>
          </a:p>
        </p:txBody>
      </p:sp>
      <p:pic>
        <p:nvPicPr>
          <p:cNvPr id="29698" name="Picture 2" descr="http://lunaf.com/images/saturn/mimas-mo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484784"/>
            <a:ext cx="4562872" cy="45628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6568628" y="2370664"/>
            <a:ext cx="2369431" cy="1754326"/>
          </a:xfrm>
          <a:prstGeom prst="rect">
            <a:avLst/>
          </a:prstGeom>
          <a:noFill/>
        </p:spPr>
        <p:txBody>
          <a:bodyPr wrap="none" rtlCol="0">
            <a:spAutoFit/>
          </a:bodyPr>
          <a:lstStyle/>
          <a:p>
            <a:r>
              <a:rPr lang="en-US" dirty="0" err="1" smtClean="0">
                <a:latin typeface="+mj-lt"/>
                <a:ea typeface="MS PMincho"/>
              </a:rPr>
              <a:t>Mimas</a:t>
            </a:r>
            <a:endParaRPr lang="en-US" dirty="0" smtClean="0">
              <a:latin typeface="+mj-lt"/>
              <a:ea typeface="MS PMincho"/>
            </a:endParaRP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185.520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400 km</a:t>
            </a:r>
          </a:p>
          <a:p>
            <a:r>
              <a:rPr lang="en-US" dirty="0" err="1" smtClean="0">
                <a:latin typeface="+mj-lt"/>
                <a:ea typeface="MS PMincho"/>
              </a:rPr>
              <a:t>Cratera</a:t>
            </a:r>
            <a:r>
              <a:rPr lang="en-US" dirty="0" smtClean="0">
                <a:latin typeface="+mj-lt"/>
                <a:ea typeface="MS PMincho"/>
              </a:rPr>
              <a:t> Herschel</a:t>
            </a:r>
            <a:br>
              <a:rPr lang="en-US" dirty="0" smtClean="0">
                <a:latin typeface="+mj-lt"/>
                <a:ea typeface="MS PMincho"/>
              </a:rPr>
            </a:br>
            <a:r>
              <a:rPr lang="en-US" dirty="0" smtClean="0">
                <a:latin typeface="+mj-lt"/>
                <a:ea typeface="MS PMincho"/>
              </a:rPr>
              <a:t>de 140 km de </a:t>
            </a:r>
            <a:r>
              <a:rPr lang="en-US" dirty="0" err="1" smtClean="0">
                <a:latin typeface="+mj-lt"/>
                <a:ea typeface="MS PMincho"/>
              </a:rPr>
              <a:t>diâmetro</a:t>
            </a:r>
            <a:endParaRPr lang="en-US" dirty="0" smtClean="0">
              <a:latin typeface="+mj-lt"/>
              <a:ea typeface="MS PMincho"/>
            </a:endParaRPr>
          </a:p>
        </p:txBody>
      </p:sp>
    </p:spTree>
    <p:extLst>
      <p:ext uri="{BB962C8B-B14F-4D97-AF65-F5344CB8AC3E}">
        <p14:creationId xmlns:p14="http://schemas.microsoft.com/office/powerpoint/2010/main" xmlns="" val="3687872587"/>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9</a:t>
            </a:r>
            <a:endParaRPr lang="pt-BR" dirty="0"/>
          </a:p>
        </p:txBody>
      </p:sp>
      <p:sp>
        <p:nvSpPr>
          <p:cNvPr id="3" name="CaixaDeTexto 2"/>
          <p:cNvSpPr txBox="1"/>
          <p:nvPr/>
        </p:nvSpPr>
        <p:spPr>
          <a:xfrm>
            <a:off x="6568628" y="2370664"/>
            <a:ext cx="2426690" cy="1754326"/>
          </a:xfrm>
          <a:prstGeom prst="rect">
            <a:avLst/>
          </a:prstGeom>
          <a:noFill/>
        </p:spPr>
        <p:txBody>
          <a:bodyPr wrap="none" rtlCol="0">
            <a:spAutoFit/>
          </a:bodyPr>
          <a:lstStyle/>
          <a:p>
            <a:r>
              <a:rPr lang="en-US" dirty="0" err="1" smtClean="0">
                <a:latin typeface="+mj-lt"/>
                <a:ea typeface="MS PMincho"/>
              </a:rPr>
              <a:t>Hipérion</a:t>
            </a:r>
            <a:endParaRPr lang="en-US" dirty="0" smtClean="0">
              <a:latin typeface="+mj-lt"/>
              <a:ea typeface="MS PMincho"/>
            </a:endParaRP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1.481.100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290 km</a:t>
            </a:r>
          </a:p>
          <a:p>
            <a:r>
              <a:rPr lang="en-US" dirty="0" smtClean="0">
                <a:latin typeface="+mj-lt"/>
                <a:ea typeface="MS PMincho"/>
              </a:rPr>
              <a:t>40% de </a:t>
            </a:r>
            <a:r>
              <a:rPr lang="en-US" dirty="0" err="1" smtClean="0">
                <a:latin typeface="+mj-lt"/>
                <a:ea typeface="MS PMincho"/>
              </a:rPr>
              <a:t>vazios</a:t>
            </a:r>
            <a:r>
              <a:rPr lang="en-US" dirty="0" smtClean="0">
                <a:latin typeface="+mj-lt"/>
                <a:ea typeface="MS PMincho"/>
              </a:rPr>
              <a:t/>
            </a:r>
            <a:br>
              <a:rPr lang="en-US" dirty="0" smtClean="0">
                <a:latin typeface="+mj-lt"/>
                <a:ea typeface="MS PMincho"/>
              </a:rPr>
            </a:br>
            <a:r>
              <a:rPr lang="en-US" dirty="0" err="1" smtClean="0">
                <a:latin typeface="+mj-lt"/>
                <a:ea typeface="MS PMincho"/>
              </a:rPr>
              <a:t>Líquido</a:t>
            </a:r>
            <a:r>
              <a:rPr lang="en-US" dirty="0" smtClean="0">
                <a:latin typeface="+mj-lt"/>
                <a:ea typeface="MS PMincho"/>
              </a:rPr>
              <a:t> negro</a:t>
            </a:r>
          </a:p>
        </p:txBody>
      </p:sp>
      <p:pic>
        <p:nvPicPr>
          <p:cNvPr id="31746" name="Picture 2" descr="http://images.astronet.ru/pubd/2007/01/29/0001220538/hyperion2_cassin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1260148"/>
            <a:ext cx="5299827" cy="4832669"/>
          </a:xfrm>
          <a:prstGeom prst="rect">
            <a:avLst/>
          </a:prstGeom>
          <a:noFill/>
          <a:extLst>
            <a:ext uri="{909E8E84-426E-40DD-AFC4-6F175D3DCCD1}">
              <a14:hiddenFill xmlns:a14="http://schemas.microsoft.com/office/drawing/2010/main" xmlns="">
                <a:solidFill>
                  <a:srgbClr val="FFFFFF"/>
                </a:solidFill>
              </a14:hiddenFill>
            </a:ext>
          </a:extLst>
        </p:spPr>
      </p:pic>
      <p:pic>
        <p:nvPicPr>
          <p:cNvPr id="38916" name="Picture 4" descr="http://4.bp.blogspot.com/_beHBjaUveFs/S92-GuJ-EaI/AAAAAAAAAB0/x-M4FDjReuw/s320/pedra_pomes.jpg"/>
          <p:cNvPicPr>
            <a:picLocks noChangeAspect="1" noChangeArrowheads="1"/>
          </p:cNvPicPr>
          <p:nvPr/>
        </p:nvPicPr>
        <p:blipFill>
          <a:blip r:embed="rId4" cstate="print"/>
          <a:srcRect/>
          <a:stretch>
            <a:fillRect/>
          </a:stretch>
        </p:blipFill>
        <p:spPr bwMode="auto">
          <a:xfrm>
            <a:off x="6732240" y="404664"/>
            <a:ext cx="1549152" cy="1368152"/>
          </a:xfrm>
          <a:prstGeom prst="rect">
            <a:avLst/>
          </a:prstGeom>
          <a:ln>
            <a:noFill/>
          </a:ln>
          <a:effectLst>
            <a:softEdge rad="112500"/>
          </a:effectLst>
        </p:spPr>
      </p:pic>
    </p:spTree>
    <p:extLst>
      <p:ext uri="{BB962C8B-B14F-4D97-AF65-F5344CB8AC3E}">
        <p14:creationId xmlns:p14="http://schemas.microsoft.com/office/powerpoint/2010/main" xmlns="" val="1974655889"/>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9</a:t>
            </a:r>
            <a:endParaRPr lang="pt-BR" dirty="0"/>
          </a:p>
        </p:txBody>
      </p:sp>
      <p:pic>
        <p:nvPicPr>
          <p:cNvPr id="30724" name="Picture 4" descr="http://www.personal.psu.edu/mok5185/hyper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077849"/>
            <a:ext cx="3336826" cy="474993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26" name="Picture 6" descr="http://www.portalsaofrancisco.com.br/alfa/mitologia-grega/Helio.3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30392" y="1340768"/>
            <a:ext cx="1944807" cy="22322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28" name="Picture 8" descr="http://3.bp.blogspot.com/-nH9t66Nr3mM/TVZOtX9BODI/AAAAAAAABUo/NxTmo7P6X7M/s1600/Herbert_Draper_1900_The_Gates_of_Daw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4208" y="1196752"/>
            <a:ext cx="2566813" cy="47525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32" name="Picture 12" descr="http://www.horoscoper.net/images/jpg/Selene-goddes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13906" y="3826062"/>
            <a:ext cx="2123218" cy="212321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611560" y="6145020"/>
            <a:ext cx="995785" cy="369332"/>
          </a:xfrm>
          <a:prstGeom prst="rect">
            <a:avLst/>
          </a:prstGeom>
          <a:noFill/>
        </p:spPr>
        <p:txBody>
          <a:bodyPr wrap="none" rtlCol="0">
            <a:spAutoFit/>
          </a:bodyPr>
          <a:lstStyle/>
          <a:p>
            <a:r>
              <a:rPr lang="en-US" dirty="0" err="1" smtClean="0"/>
              <a:t>Hipérion</a:t>
            </a:r>
            <a:endParaRPr lang="pt-BR" dirty="0"/>
          </a:p>
        </p:txBody>
      </p:sp>
      <p:sp>
        <p:nvSpPr>
          <p:cNvPr id="11" name="CaixaDeTexto 10"/>
          <p:cNvSpPr txBox="1"/>
          <p:nvPr/>
        </p:nvSpPr>
        <p:spPr>
          <a:xfrm>
            <a:off x="5163758" y="3083482"/>
            <a:ext cx="761747" cy="369332"/>
          </a:xfrm>
          <a:prstGeom prst="rect">
            <a:avLst/>
          </a:prstGeom>
          <a:noFill/>
        </p:spPr>
        <p:txBody>
          <a:bodyPr wrap="none" rtlCol="0">
            <a:spAutoFit/>
          </a:bodyPr>
          <a:lstStyle/>
          <a:p>
            <a:r>
              <a:rPr lang="en-US" dirty="0" smtClean="0"/>
              <a:t>Helios</a:t>
            </a:r>
            <a:endParaRPr lang="pt-BR" dirty="0"/>
          </a:p>
        </p:txBody>
      </p:sp>
      <p:sp>
        <p:nvSpPr>
          <p:cNvPr id="12" name="CaixaDeTexto 11"/>
          <p:cNvSpPr txBox="1"/>
          <p:nvPr/>
        </p:nvSpPr>
        <p:spPr>
          <a:xfrm>
            <a:off x="7452320" y="6145020"/>
            <a:ext cx="504305" cy="369332"/>
          </a:xfrm>
          <a:prstGeom prst="rect">
            <a:avLst/>
          </a:prstGeom>
          <a:noFill/>
        </p:spPr>
        <p:txBody>
          <a:bodyPr wrap="none" rtlCol="0">
            <a:spAutoFit/>
          </a:bodyPr>
          <a:lstStyle/>
          <a:p>
            <a:r>
              <a:rPr lang="en-US" dirty="0" smtClean="0"/>
              <a:t>Eos</a:t>
            </a:r>
            <a:endParaRPr lang="pt-BR" dirty="0"/>
          </a:p>
        </p:txBody>
      </p:sp>
      <p:sp>
        <p:nvSpPr>
          <p:cNvPr id="13" name="CaixaDeTexto 12"/>
          <p:cNvSpPr txBox="1"/>
          <p:nvPr/>
        </p:nvSpPr>
        <p:spPr>
          <a:xfrm>
            <a:off x="5218600" y="6145020"/>
            <a:ext cx="811441" cy="369332"/>
          </a:xfrm>
          <a:prstGeom prst="rect">
            <a:avLst/>
          </a:prstGeom>
          <a:noFill/>
        </p:spPr>
        <p:txBody>
          <a:bodyPr wrap="none" rtlCol="0">
            <a:spAutoFit/>
          </a:bodyPr>
          <a:lstStyle/>
          <a:p>
            <a:r>
              <a:rPr lang="en-US" dirty="0" smtClean="0"/>
              <a:t>Selene</a:t>
            </a:r>
            <a:endParaRPr lang="pt-BR" dirty="0"/>
          </a:p>
        </p:txBody>
      </p:sp>
    </p:spTree>
    <p:extLst>
      <p:ext uri="{BB962C8B-B14F-4D97-AF65-F5344CB8AC3E}">
        <p14:creationId xmlns:p14="http://schemas.microsoft.com/office/powerpoint/2010/main" xmlns="" val="3919358156"/>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8</a:t>
            </a:r>
            <a:endParaRPr lang="pt-BR" dirty="0"/>
          </a:p>
        </p:txBody>
      </p:sp>
      <p:sp>
        <p:nvSpPr>
          <p:cNvPr id="4" name="CaixaDeTexto 3"/>
          <p:cNvSpPr txBox="1"/>
          <p:nvPr/>
        </p:nvSpPr>
        <p:spPr>
          <a:xfrm>
            <a:off x="6568628" y="2370664"/>
            <a:ext cx="2426690" cy="1754326"/>
          </a:xfrm>
          <a:prstGeom prst="rect">
            <a:avLst/>
          </a:prstGeom>
          <a:noFill/>
        </p:spPr>
        <p:txBody>
          <a:bodyPr wrap="none" rtlCol="0">
            <a:spAutoFit/>
          </a:bodyPr>
          <a:lstStyle/>
          <a:p>
            <a:r>
              <a:rPr lang="en-US" dirty="0" err="1" smtClean="0">
                <a:latin typeface="+mj-lt"/>
                <a:ea typeface="MS PMincho"/>
              </a:rPr>
              <a:t>Jápeto</a:t>
            </a:r>
            <a:endParaRPr lang="en-US" dirty="0" smtClean="0">
              <a:latin typeface="+mj-lt"/>
              <a:ea typeface="MS PMincho"/>
            </a:endParaRPr>
          </a:p>
          <a:p>
            <a:endParaRPr lang="en-US" dirty="0">
              <a:latin typeface="+mj-lt"/>
              <a:ea typeface="MS PMincho"/>
            </a:endParaRPr>
          </a:p>
          <a:p>
            <a:r>
              <a:rPr lang="en-US" dirty="0" err="1" smtClean="0">
                <a:latin typeface="+mj-lt"/>
                <a:ea typeface="MS PMincho"/>
              </a:rPr>
              <a:t>Distância</a:t>
            </a:r>
            <a:r>
              <a:rPr lang="en-US" dirty="0" smtClean="0">
                <a:latin typeface="+mj-lt"/>
                <a:ea typeface="MS PMincho"/>
              </a:rPr>
              <a:t>: 3.561.300 km</a:t>
            </a:r>
          </a:p>
          <a:p>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735 km</a:t>
            </a:r>
          </a:p>
          <a:p>
            <a:r>
              <a:rPr lang="en-US" dirty="0" smtClean="0">
                <a:latin typeface="+mj-lt"/>
                <a:ea typeface="MS PMincho"/>
              </a:rPr>
              <a:t>Yin-Yang</a:t>
            </a:r>
          </a:p>
          <a:p>
            <a:r>
              <a:rPr lang="en-US" dirty="0" err="1" smtClean="0">
                <a:latin typeface="+mj-lt"/>
                <a:ea typeface="MS PMincho"/>
              </a:rPr>
              <a:t>Febe</a:t>
            </a:r>
            <a:r>
              <a:rPr lang="en-US" dirty="0" smtClean="0">
                <a:latin typeface="+mj-lt"/>
                <a:ea typeface="MS PMincho"/>
              </a:rPr>
              <a:t> e </a:t>
            </a:r>
            <a:r>
              <a:rPr lang="en-US" dirty="0" err="1" smtClean="0">
                <a:latin typeface="+mj-lt"/>
                <a:ea typeface="MS PMincho"/>
              </a:rPr>
              <a:t>meteoritos</a:t>
            </a:r>
            <a:endParaRPr lang="en-US" dirty="0" smtClean="0">
              <a:latin typeface="+mj-lt"/>
              <a:ea typeface="MS PMincho"/>
            </a:endParaRP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337" y="2087240"/>
            <a:ext cx="2771775"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872" y="2149152"/>
            <a:ext cx="2581275"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774" name="Picture 6" descr="http://2.bp.blogspot.com/_Q2Gw12XFNvg/Ssy4YO1zAQI/AAAAAAAAAdE/HOjnFOJPf2w/s727/Feb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68344" y="4740325"/>
            <a:ext cx="1150888" cy="1676745"/>
          </a:xfrm>
          <a:prstGeom prst="rect">
            <a:avLst/>
          </a:prstGeom>
          <a:noFill/>
          <a:scene3d>
            <a:camera prst="orthographicFront">
              <a:rot lat="0" lon="0" rev="5400000"/>
            </a:camera>
            <a:lightRig rig="threePt" dir="t"/>
          </a:scene3d>
          <a:extLst>
            <a:ext uri="{909E8E84-426E-40DD-AFC4-6F175D3DCCD1}">
              <a14:hiddenFill xmlns:a14="http://schemas.microsoft.com/office/drawing/2010/main" xmlns="">
                <a:solidFill>
                  <a:srgbClr val="FFFFFF"/>
                </a:solidFill>
              </a14:hiddenFill>
            </a:ext>
          </a:extLst>
        </p:spPr>
      </p:pic>
      <p:pic>
        <p:nvPicPr>
          <p:cNvPr id="32775" name="Picture 7" descr="C:\Users\Katia\Desktop\As Luas do Sistema Solar\Japeto_NAC_ISS_Cassini_Jun11.gif"/>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07125" y="-1593"/>
            <a:ext cx="2444750" cy="195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9121165"/>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err="1" smtClean="0">
                <a:latin typeface="MS PMincho"/>
                <a:ea typeface="MS PMincho"/>
              </a:rPr>
              <a:t>Jápeto</a:t>
            </a:r>
            <a:endParaRPr lang="pt-BR" dirty="0"/>
          </a:p>
        </p:txBody>
      </p:sp>
      <p:pic>
        <p:nvPicPr>
          <p:cNvPr id="33794" name="Picture 2" descr="http://percyjacksonbr.com/wp-content/uploads/2011/11/j%C3%A1pe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420888"/>
            <a:ext cx="3923862" cy="3315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33796" name="Picture 4" descr="http://upload.wikimedia.org/wikipedia/commons/5/5b/Heinrich_fueger_1817_prometheus_brings_fire_to_mankin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0072" y="1484784"/>
            <a:ext cx="3143250" cy="4486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3" name="CaixaDeTexto 2"/>
          <p:cNvSpPr txBox="1"/>
          <p:nvPr/>
        </p:nvSpPr>
        <p:spPr>
          <a:xfrm>
            <a:off x="467544" y="5971060"/>
            <a:ext cx="7929222" cy="369332"/>
          </a:xfrm>
          <a:prstGeom prst="rect">
            <a:avLst/>
          </a:prstGeom>
          <a:noFill/>
        </p:spPr>
        <p:txBody>
          <a:bodyPr wrap="none" rtlCol="0">
            <a:spAutoFit/>
          </a:bodyPr>
          <a:lstStyle/>
          <a:p>
            <a:r>
              <a:rPr lang="en-US" dirty="0" err="1" smtClean="0"/>
              <a:t>Jápeto</a:t>
            </a:r>
            <a:r>
              <a:rPr lang="en-US" dirty="0" smtClean="0"/>
              <a:t> (</a:t>
            </a:r>
            <a:r>
              <a:rPr lang="en-US" dirty="0" err="1" smtClean="0"/>
              <a:t>esq.</a:t>
            </a:r>
            <a:r>
              <a:rPr lang="en-US" dirty="0" smtClean="0"/>
              <a:t>) e </a:t>
            </a:r>
            <a:r>
              <a:rPr lang="en-US" dirty="0" err="1" smtClean="0"/>
              <a:t>seu</a:t>
            </a:r>
            <a:r>
              <a:rPr lang="en-US" dirty="0" smtClean="0"/>
              <a:t> </a:t>
            </a:r>
            <a:r>
              <a:rPr lang="en-US" dirty="0" err="1" smtClean="0"/>
              <a:t>filho</a:t>
            </a:r>
            <a:r>
              <a:rPr lang="en-US" dirty="0" smtClean="0"/>
              <a:t> Prometheus (dir.), </a:t>
            </a:r>
            <a:r>
              <a:rPr lang="en-US" dirty="0" err="1" smtClean="0"/>
              <a:t>este</a:t>
            </a:r>
            <a:r>
              <a:rPr lang="en-US" dirty="0" smtClean="0"/>
              <a:t> o </a:t>
            </a:r>
            <a:r>
              <a:rPr lang="en-US" dirty="0" err="1" smtClean="0"/>
              <a:t>titã</a:t>
            </a:r>
            <a:r>
              <a:rPr lang="en-US" dirty="0" smtClean="0"/>
              <a:t> </a:t>
            </a:r>
            <a:r>
              <a:rPr lang="en-US" dirty="0" err="1" smtClean="0"/>
              <a:t>que</a:t>
            </a:r>
            <a:r>
              <a:rPr lang="en-US" dirty="0" smtClean="0"/>
              <a:t> </a:t>
            </a:r>
            <a:r>
              <a:rPr lang="en-US" dirty="0" err="1" smtClean="0"/>
              <a:t>levou</a:t>
            </a:r>
            <a:r>
              <a:rPr lang="en-US" dirty="0" smtClean="0"/>
              <a:t> o </a:t>
            </a:r>
            <a:r>
              <a:rPr lang="en-US" dirty="0" err="1" smtClean="0"/>
              <a:t>fogo</a:t>
            </a:r>
            <a:r>
              <a:rPr lang="en-US" dirty="0" smtClean="0"/>
              <a:t> </a:t>
            </a:r>
            <a:r>
              <a:rPr lang="en-US" dirty="0" err="1" smtClean="0"/>
              <a:t>aos</a:t>
            </a:r>
            <a:r>
              <a:rPr lang="en-US" dirty="0" smtClean="0"/>
              <a:t> </a:t>
            </a:r>
            <a:r>
              <a:rPr lang="en-US" dirty="0" err="1" smtClean="0"/>
              <a:t>homens</a:t>
            </a:r>
            <a:endParaRPr lang="pt-BR" dirty="0"/>
          </a:p>
        </p:txBody>
      </p:sp>
    </p:spTree>
    <p:extLst>
      <p:ext uri="{BB962C8B-B14F-4D97-AF65-F5344CB8AC3E}">
        <p14:creationId xmlns:p14="http://schemas.microsoft.com/office/powerpoint/2010/main" xmlns="" val="1229247063"/>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  7</a:t>
            </a:r>
            <a:endParaRPr lang="pt-BR" dirty="0"/>
          </a:p>
        </p:txBody>
      </p:sp>
      <p:sp>
        <p:nvSpPr>
          <p:cNvPr id="3" name="CaixaDeTexto 2"/>
          <p:cNvSpPr txBox="1"/>
          <p:nvPr/>
        </p:nvSpPr>
        <p:spPr>
          <a:xfrm>
            <a:off x="6568628" y="2370664"/>
            <a:ext cx="2426690" cy="2031325"/>
          </a:xfrm>
          <a:prstGeom prst="rect">
            <a:avLst/>
          </a:prstGeom>
          <a:noFill/>
        </p:spPr>
        <p:txBody>
          <a:bodyPr wrap="none" rtlCol="0">
            <a:spAutoFit/>
          </a:bodyPr>
          <a:lstStyle/>
          <a:p>
            <a:pPr algn="just"/>
            <a:r>
              <a:rPr lang="en-US" dirty="0" smtClean="0">
                <a:latin typeface="+mj-lt"/>
                <a:ea typeface="MS PMincho"/>
              </a:rPr>
              <a:t>Calisto</a:t>
            </a:r>
          </a:p>
          <a:p>
            <a:pPr algn="just"/>
            <a:endParaRPr lang="en-US" dirty="0">
              <a:latin typeface="+mj-lt"/>
              <a:ea typeface="MS PMincho"/>
            </a:endParaRPr>
          </a:p>
          <a:p>
            <a:pPr algn="just"/>
            <a:r>
              <a:rPr lang="en-US" dirty="0" err="1" smtClean="0">
                <a:latin typeface="+mj-lt"/>
                <a:ea typeface="MS PMincho"/>
              </a:rPr>
              <a:t>Distância</a:t>
            </a:r>
            <a:r>
              <a:rPr lang="en-US" dirty="0" smtClean="0">
                <a:latin typeface="+mj-lt"/>
                <a:ea typeface="MS PMincho"/>
              </a:rPr>
              <a:t>: 1.833.000 km</a:t>
            </a:r>
          </a:p>
          <a:p>
            <a:pPr algn="just"/>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4.820 km</a:t>
            </a:r>
          </a:p>
          <a:p>
            <a:pPr algn="just"/>
            <a:r>
              <a:rPr lang="en-US" dirty="0" err="1" smtClean="0">
                <a:latin typeface="+mj-lt"/>
                <a:ea typeface="MS PMincho"/>
              </a:rPr>
              <a:t>Pouco</a:t>
            </a:r>
            <a:r>
              <a:rPr lang="en-US" dirty="0" smtClean="0">
                <a:latin typeface="+mj-lt"/>
                <a:ea typeface="MS PMincho"/>
              </a:rPr>
              <a:t> </a:t>
            </a:r>
            <a:r>
              <a:rPr lang="en-US" dirty="0" err="1" smtClean="0">
                <a:latin typeface="+mj-lt"/>
                <a:ea typeface="MS PMincho"/>
              </a:rPr>
              <a:t>densa</a:t>
            </a:r>
            <a:endParaRPr lang="en-US" dirty="0" smtClean="0">
              <a:latin typeface="+mj-lt"/>
              <a:ea typeface="MS PMincho"/>
            </a:endParaRPr>
          </a:p>
          <a:p>
            <a:pPr algn="just"/>
            <a:r>
              <a:rPr lang="en-US" dirty="0" smtClean="0">
                <a:latin typeface="+mj-lt"/>
                <a:ea typeface="MS PMincho"/>
              </a:rPr>
              <a:t>Colinas com </a:t>
            </a:r>
            <a:r>
              <a:rPr lang="en-US" dirty="0" err="1" smtClean="0">
                <a:latin typeface="+mj-lt"/>
                <a:ea typeface="MS PMincho"/>
              </a:rPr>
              <a:t>gelo</a:t>
            </a:r>
            <a:endParaRPr lang="en-US" dirty="0" smtClean="0">
              <a:latin typeface="+mj-lt"/>
              <a:ea typeface="MS PMincho"/>
            </a:endParaRPr>
          </a:p>
          <a:p>
            <a:pPr algn="just"/>
            <a:r>
              <a:rPr lang="en-US" dirty="0" smtClean="0">
                <a:latin typeface="+mj-lt"/>
                <a:ea typeface="MS PMincho"/>
              </a:rPr>
              <a:t>Manta </a:t>
            </a:r>
            <a:r>
              <a:rPr lang="en-US" dirty="0" err="1" smtClean="0">
                <a:latin typeface="+mj-lt"/>
                <a:ea typeface="MS PMincho"/>
              </a:rPr>
              <a:t>escura</a:t>
            </a:r>
            <a:r>
              <a:rPr lang="en-US" dirty="0" smtClean="0">
                <a:latin typeface="+mj-lt"/>
                <a:ea typeface="MS PMincho"/>
              </a:rPr>
              <a:t> de </a:t>
            </a:r>
            <a:r>
              <a:rPr lang="en-US" dirty="0" err="1" smtClean="0">
                <a:latin typeface="+mj-lt"/>
                <a:ea typeface="MS PMincho"/>
              </a:rPr>
              <a:t>rocha</a:t>
            </a:r>
            <a:endParaRPr lang="en-US" dirty="0" smtClean="0">
              <a:latin typeface="+mj-lt"/>
              <a:ea typeface="MS PMincho"/>
            </a:endParaRPr>
          </a:p>
        </p:txBody>
      </p:sp>
      <p:pic>
        <p:nvPicPr>
          <p:cNvPr id="4" name="Imagem 3" descr="http://upload.wikimedia.org/wikipedia/commons/thumb/e/e9/Callisto.jpg/250px-Callisto.jpg"/>
          <p:cNvPicPr>
            <a:picLocks noChangeAspect="1"/>
          </p:cNvPicPr>
          <p:nvPr/>
        </p:nvPicPr>
        <p:blipFill>
          <a:blip r:embed="rId3" cstate="print"/>
          <a:srcRect/>
          <a:stretch>
            <a:fillRect/>
          </a:stretch>
        </p:blipFill>
        <p:spPr bwMode="auto">
          <a:xfrm>
            <a:off x="899592" y="1412776"/>
            <a:ext cx="4392488" cy="44637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317618971"/>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  Calisto</a:t>
            </a:r>
            <a:endParaRPr lang="pt-BR" dirty="0"/>
          </a:p>
        </p:txBody>
      </p:sp>
      <p:pic>
        <p:nvPicPr>
          <p:cNvPr id="34818" name="Picture 2" descr="http://www.boughtonhouse.org.uk/graphics/state4ceil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060848"/>
            <a:ext cx="4595863" cy="3452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755576" y="5805264"/>
            <a:ext cx="3307572" cy="369332"/>
          </a:xfrm>
          <a:prstGeom prst="rect">
            <a:avLst/>
          </a:prstGeom>
          <a:noFill/>
        </p:spPr>
        <p:txBody>
          <a:bodyPr wrap="none" rtlCol="0">
            <a:spAutoFit/>
          </a:bodyPr>
          <a:lstStyle/>
          <a:p>
            <a:r>
              <a:rPr lang="en-US" dirty="0" smtClean="0"/>
              <a:t>Zeus </a:t>
            </a:r>
            <a:r>
              <a:rPr lang="en-US" dirty="0" err="1" smtClean="0"/>
              <a:t>evita</a:t>
            </a:r>
            <a:r>
              <a:rPr lang="en-US" dirty="0" smtClean="0"/>
              <a:t> </a:t>
            </a:r>
            <a:r>
              <a:rPr lang="en-US" dirty="0" err="1" smtClean="0"/>
              <a:t>que</a:t>
            </a:r>
            <a:r>
              <a:rPr lang="en-US" dirty="0" smtClean="0"/>
              <a:t> </a:t>
            </a:r>
            <a:r>
              <a:rPr lang="en-US" dirty="0" err="1" smtClean="0"/>
              <a:t>Arcas</a:t>
            </a:r>
            <a:r>
              <a:rPr lang="en-US" dirty="0" smtClean="0"/>
              <a:t> mate Calisto</a:t>
            </a:r>
            <a:endParaRPr lang="pt-BR" dirty="0"/>
          </a:p>
        </p:txBody>
      </p:sp>
      <p:pic>
        <p:nvPicPr>
          <p:cNvPr id="34820" name="Picture 4" descr="http://www.scienceinthebible.net/KNOWLEDGE_BIBLE/BigDipper_Bea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056" y="2171131"/>
            <a:ext cx="3744416" cy="33423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5037794" y="5802158"/>
            <a:ext cx="4132350" cy="369332"/>
          </a:xfrm>
          <a:prstGeom prst="rect">
            <a:avLst/>
          </a:prstGeom>
          <a:noFill/>
        </p:spPr>
        <p:txBody>
          <a:bodyPr wrap="none" rtlCol="0">
            <a:spAutoFit/>
          </a:bodyPr>
          <a:lstStyle/>
          <a:p>
            <a:r>
              <a:rPr lang="en-US" dirty="0" err="1" smtClean="0"/>
              <a:t>Constelações</a:t>
            </a:r>
            <a:r>
              <a:rPr lang="en-US" dirty="0" smtClean="0"/>
              <a:t> de </a:t>
            </a:r>
            <a:r>
              <a:rPr lang="en-US" dirty="0" err="1" smtClean="0"/>
              <a:t>Ursa</a:t>
            </a:r>
            <a:r>
              <a:rPr lang="en-US" dirty="0" smtClean="0"/>
              <a:t> </a:t>
            </a:r>
            <a:r>
              <a:rPr lang="en-US" dirty="0" err="1" smtClean="0"/>
              <a:t>Menor</a:t>
            </a:r>
            <a:r>
              <a:rPr lang="en-US" dirty="0" smtClean="0"/>
              <a:t> e </a:t>
            </a:r>
            <a:r>
              <a:rPr lang="en-US" dirty="0" err="1" smtClean="0"/>
              <a:t>Ursa</a:t>
            </a:r>
            <a:r>
              <a:rPr lang="en-US" dirty="0" smtClean="0"/>
              <a:t> </a:t>
            </a:r>
            <a:r>
              <a:rPr lang="en-US" dirty="0" err="1" smtClean="0"/>
              <a:t>Maior</a:t>
            </a:r>
            <a:endParaRPr lang="pt-BR" dirty="0"/>
          </a:p>
        </p:txBody>
      </p:sp>
    </p:spTree>
    <p:extLst>
      <p:ext uri="{BB962C8B-B14F-4D97-AF65-F5344CB8AC3E}">
        <p14:creationId xmlns:p14="http://schemas.microsoft.com/office/powerpoint/2010/main" xmlns="" val="3626372530"/>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Há</a:t>
            </a:r>
            <a:r>
              <a:rPr lang="en-US" dirty="0" smtClean="0"/>
              <a:t> </a:t>
            </a:r>
            <a:r>
              <a:rPr lang="en-US" dirty="0" err="1" smtClean="0"/>
              <a:t>quatro</a:t>
            </a:r>
            <a:r>
              <a:rPr lang="en-US" dirty="0" smtClean="0"/>
              <a:t> </a:t>
            </a:r>
            <a:r>
              <a:rPr lang="en-US" dirty="0" err="1" smtClean="0"/>
              <a:t>centenas</a:t>
            </a:r>
            <a:r>
              <a:rPr lang="en-US" dirty="0" smtClean="0"/>
              <a:t> de </a:t>
            </a:r>
            <a:r>
              <a:rPr lang="en-US" dirty="0" err="1" smtClean="0"/>
              <a:t>anos</a:t>
            </a:r>
            <a:r>
              <a:rPr lang="en-US" dirty="0" smtClean="0"/>
              <a:t> </a:t>
            </a:r>
            <a:r>
              <a:rPr lang="en-US" dirty="0" err="1" smtClean="0"/>
              <a:t>atrás</a:t>
            </a:r>
            <a:r>
              <a:rPr lang="en-US" dirty="0" smtClean="0"/>
              <a:t> . . .</a:t>
            </a:r>
            <a:endParaRPr lang="pt-BR" dirty="0"/>
          </a:p>
        </p:txBody>
      </p:sp>
      <p:pic>
        <p:nvPicPr>
          <p:cNvPr id="3" name="Imagem 2" descr="http://www.brilliantstudent.in/blog/wp-content/uploads/2009/08/galileo.jpg"/>
          <p:cNvPicPr>
            <a:picLocks noChangeAspect="1"/>
          </p:cNvPicPr>
          <p:nvPr/>
        </p:nvPicPr>
        <p:blipFill>
          <a:blip r:embed="rId3" cstate="print"/>
          <a:srcRect/>
          <a:stretch>
            <a:fillRect/>
          </a:stretch>
        </p:blipFill>
        <p:spPr bwMode="auto">
          <a:xfrm>
            <a:off x="4932040" y="1959923"/>
            <a:ext cx="3124200" cy="3512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http://10minuteastronomy.files.wordpress.com/2009/08/jupiter-moons-by-galileo.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8369" y="3068960"/>
            <a:ext cx="2012349" cy="243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http://blog.magnificatbaroque.com/wp-content/uploads/2010/02/JupiterMoonsImg55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1484784"/>
            <a:ext cx="2127162"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flipH="1">
            <a:off x="4928948" y="5723964"/>
            <a:ext cx="3243452" cy="369332"/>
          </a:xfrm>
          <a:prstGeom prst="rect">
            <a:avLst/>
          </a:prstGeom>
          <a:noFill/>
        </p:spPr>
        <p:txBody>
          <a:bodyPr wrap="square" rtlCol="0">
            <a:spAutoFit/>
          </a:bodyPr>
          <a:lstStyle/>
          <a:p>
            <a:pPr algn="ctr"/>
            <a:r>
              <a:rPr lang="en-US" dirty="0" err="1" smtClean="0"/>
              <a:t>Galileu</a:t>
            </a:r>
            <a:r>
              <a:rPr lang="en-US" dirty="0" smtClean="0"/>
              <a:t> </a:t>
            </a:r>
            <a:r>
              <a:rPr lang="en-US" dirty="0" err="1" smtClean="0"/>
              <a:t>Galilei</a:t>
            </a:r>
            <a:r>
              <a:rPr lang="en-US" dirty="0" smtClean="0"/>
              <a:t> ( 1564-1642)</a:t>
            </a:r>
            <a:endParaRPr lang="pt-BR" dirty="0"/>
          </a:p>
        </p:txBody>
      </p:sp>
      <p:sp>
        <p:nvSpPr>
          <p:cNvPr id="7" name="CaixaDeTexto 6"/>
          <p:cNvSpPr txBox="1"/>
          <p:nvPr/>
        </p:nvSpPr>
        <p:spPr>
          <a:xfrm>
            <a:off x="611560" y="5723964"/>
            <a:ext cx="2880320" cy="646331"/>
          </a:xfrm>
          <a:prstGeom prst="rect">
            <a:avLst/>
          </a:prstGeom>
          <a:noFill/>
        </p:spPr>
        <p:txBody>
          <a:bodyPr wrap="square" rtlCol="0">
            <a:spAutoFit/>
          </a:bodyPr>
          <a:lstStyle/>
          <a:p>
            <a:pPr algn="ctr"/>
            <a:r>
              <a:rPr lang="en-US" dirty="0" smtClean="0"/>
              <a:t>As </a:t>
            </a:r>
            <a:r>
              <a:rPr lang="en-US" dirty="0" err="1" smtClean="0"/>
              <a:t>luas</a:t>
            </a:r>
            <a:r>
              <a:rPr lang="en-US" dirty="0" smtClean="0"/>
              <a:t> </a:t>
            </a:r>
            <a:r>
              <a:rPr lang="en-US" dirty="0" err="1" smtClean="0"/>
              <a:t>galileanas</a:t>
            </a:r>
            <a:r>
              <a:rPr lang="en-US" dirty="0" smtClean="0"/>
              <a:t>, </a:t>
            </a:r>
            <a:r>
              <a:rPr lang="en-US" dirty="0" err="1" smtClean="0"/>
              <a:t>por</a:t>
            </a:r>
            <a:r>
              <a:rPr lang="en-US" dirty="0" smtClean="0"/>
              <a:t> </a:t>
            </a:r>
            <a:r>
              <a:rPr lang="en-US" dirty="0" err="1" smtClean="0"/>
              <a:t>Galileu</a:t>
            </a:r>
            <a:endParaRPr lang="pt-BR" dirty="0"/>
          </a:p>
        </p:txBody>
      </p:sp>
    </p:spTree>
    <p:extLst>
      <p:ext uri="{BB962C8B-B14F-4D97-AF65-F5344CB8AC3E}">
        <p14:creationId xmlns:p14="http://schemas.microsoft.com/office/powerpoint/2010/main" xmlns="" val="3909743168"/>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6</a:t>
            </a:r>
            <a:endParaRPr lang="pt-BR" dirty="0"/>
          </a:p>
        </p:txBody>
      </p:sp>
      <p:sp>
        <p:nvSpPr>
          <p:cNvPr id="3" name="CaixaDeTexto 2"/>
          <p:cNvSpPr txBox="1"/>
          <p:nvPr/>
        </p:nvSpPr>
        <p:spPr>
          <a:xfrm>
            <a:off x="6568628" y="2370664"/>
            <a:ext cx="2377574" cy="2308324"/>
          </a:xfrm>
          <a:prstGeom prst="rect">
            <a:avLst/>
          </a:prstGeom>
          <a:noFill/>
        </p:spPr>
        <p:txBody>
          <a:bodyPr wrap="none" rtlCol="0">
            <a:spAutoFit/>
          </a:bodyPr>
          <a:lstStyle/>
          <a:p>
            <a:pPr algn="just"/>
            <a:r>
              <a:rPr lang="en-US" dirty="0" err="1" smtClean="0">
                <a:latin typeface="+mj-lt"/>
                <a:ea typeface="MS PMincho"/>
              </a:rPr>
              <a:t>Titã</a:t>
            </a:r>
            <a:endParaRPr lang="en-US" dirty="0" smtClean="0">
              <a:latin typeface="+mj-lt"/>
              <a:ea typeface="MS PMincho"/>
            </a:endParaRPr>
          </a:p>
          <a:p>
            <a:pPr algn="just"/>
            <a:endParaRPr lang="en-US" dirty="0">
              <a:latin typeface="+mj-lt"/>
              <a:ea typeface="MS PMincho"/>
            </a:endParaRPr>
          </a:p>
          <a:p>
            <a:pPr algn="just"/>
            <a:r>
              <a:rPr lang="en-US" dirty="0" err="1" smtClean="0">
                <a:latin typeface="+mj-lt"/>
                <a:ea typeface="MS PMincho"/>
              </a:rPr>
              <a:t>Distância</a:t>
            </a:r>
            <a:r>
              <a:rPr lang="en-US" dirty="0" smtClean="0">
                <a:latin typeface="+mj-lt"/>
                <a:ea typeface="MS PMincho"/>
              </a:rPr>
              <a:t>: 9.533 U.A.</a:t>
            </a:r>
          </a:p>
          <a:p>
            <a:pPr algn="just"/>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5.140 km</a:t>
            </a:r>
          </a:p>
          <a:p>
            <a:pPr algn="just"/>
            <a:r>
              <a:rPr lang="en-US" dirty="0" smtClean="0">
                <a:latin typeface="+mj-lt"/>
                <a:ea typeface="MS PMincho"/>
              </a:rPr>
              <a:t>Lagos de CH</a:t>
            </a:r>
            <a:r>
              <a:rPr lang="en-US" baseline="-25000" dirty="0" smtClean="0">
                <a:latin typeface="+mj-lt"/>
                <a:ea typeface="MS PMincho"/>
              </a:rPr>
              <a:t>4</a:t>
            </a:r>
            <a:r>
              <a:rPr lang="en-US" dirty="0" smtClean="0">
                <a:latin typeface="+mj-lt"/>
                <a:ea typeface="MS PMincho"/>
              </a:rPr>
              <a:t> </a:t>
            </a:r>
            <a:r>
              <a:rPr lang="en-US" dirty="0" err="1" smtClean="0">
                <a:latin typeface="+mj-lt"/>
                <a:ea typeface="MS PMincho"/>
              </a:rPr>
              <a:t>líquido</a:t>
            </a:r>
            <a:endParaRPr lang="en-US" dirty="0" smtClean="0">
              <a:latin typeface="+mj-lt"/>
              <a:ea typeface="MS PMincho"/>
            </a:endParaRPr>
          </a:p>
          <a:p>
            <a:pPr algn="just"/>
            <a:r>
              <a:rPr lang="en-US" dirty="0" err="1" smtClean="0">
                <a:latin typeface="+mj-lt"/>
                <a:ea typeface="MS PMincho"/>
              </a:rPr>
              <a:t>Vulcões</a:t>
            </a:r>
            <a:r>
              <a:rPr lang="en-US" dirty="0" smtClean="0">
                <a:latin typeface="+mj-lt"/>
                <a:ea typeface="MS PMincho"/>
              </a:rPr>
              <a:t> </a:t>
            </a:r>
            <a:r>
              <a:rPr lang="en-US" dirty="0" err="1" smtClean="0">
                <a:latin typeface="+mj-lt"/>
                <a:ea typeface="MS PMincho"/>
              </a:rPr>
              <a:t>gelados</a:t>
            </a:r>
            <a:endParaRPr lang="en-US" dirty="0" smtClean="0">
              <a:latin typeface="+mj-lt"/>
              <a:ea typeface="MS PMincho"/>
            </a:endParaRPr>
          </a:p>
          <a:p>
            <a:pPr algn="just"/>
            <a:r>
              <a:rPr lang="en-US" dirty="0" err="1" smtClean="0">
                <a:latin typeface="+mj-lt"/>
                <a:ea typeface="MS PMincho"/>
              </a:rPr>
              <a:t>Chuvas</a:t>
            </a:r>
            <a:endParaRPr lang="en-US" dirty="0" smtClean="0">
              <a:latin typeface="+mj-lt"/>
              <a:ea typeface="MS PMincho"/>
            </a:endParaRPr>
          </a:p>
          <a:p>
            <a:pPr algn="just"/>
            <a:r>
              <a:rPr lang="en-US" dirty="0" err="1" smtClean="0">
                <a:latin typeface="+mj-lt"/>
                <a:ea typeface="MS PMincho"/>
              </a:rPr>
              <a:t>Aminoácidos</a:t>
            </a:r>
            <a:endParaRPr lang="en-US" dirty="0" smtClean="0">
              <a:latin typeface="+mj-lt"/>
              <a:ea typeface="MS PMincho"/>
            </a:endParaRPr>
          </a:p>
        </p:txBody>
      </p:sp>
      <p:pic>
        <p:nvPicPr>
          <p:cNvPr id="36866" name="Picture 2" descr="http://www.dlr.de/saturn/en/Portaldata/9/Resources/news/010306_titan_animation/titanrotating_st_380h.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2060848"/>
            <a:ext cx="3619500" cy="3619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3841281"/>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5</a:t>
            </a:r>
            <a:endParaRPr lang="pt-BR" dirty="0"/>
          </a:p>
        </p:txBody>
      </p:sp>
      <p:pic>
        <p:nvPicPr>
          <p:cNvPr id="3" name="Imagem 2" descr="http://www.utahskies.org/image_library/shallowsky/planets/jupiter/jupiter-ganymede-hst.jpg"/>
          <p:cNvPicPr/>
          <p:nvPr/>
        </p:nvPicPr>
        <p:blipFill>
          <a:blip r:embed="rId3" cstate="print"/>
          <a:srcRect/>
          <a:stretch>
            <a:fillRect/>
          </a:stretch>
        </p:blipFill>
        <p:spPr bwMode="auto">
          <a:xfrm>
            <a:off x="0" y="0"/>
            <a:ext cx="3859184" cy="2630978"/>
          </a:xfrm>
          <a:prstGeom prst="rect">
            <a:avLst/>
          </a:prstGeom>
          <a:ln>
            <a:noFill/>
          </a:ln>
          <a:effectLst>
            <a:outerShdw blurRad="190500" algn="tl" rotWithShape="0">
              <a:srgbClr val="000000">
                <a:alpha val="70000"/>
              </a:srgbClr>
            </a:outerShdw>
          </a:effectLst>
        </p:spPr>
      </p:pic>
      <p:pic>
        <p:nvPicPr>
          <p:cNvPr id="4" name="Imagem 3" descr="http://upload.wikimedia.org/wikipedia/commons/thumb/d/d8/Ganymede_g1_true_2.jpg/250px-Ganymede_g1_true_2.jpg"/>
          <p:cNvPicPr/>
          <p:nvPr/>
        </p:nvPicPr>
        <p:blipFill>
          <a:blip r:embed="rId4" cstate="print"/>
          <a:srcRect/>
          <a:stretch>
            <a:fillRect/>
          </a:stretch>
        </p:blipFill>
        <p:spPr bwMode="auto">
          <a:xfrm>
            <a:off x="2339752" y="2924944"/>
            <a:ext cx="2540000" cy="2722880"/>
          </a:xfrm>
          <a:prstGeom prst="rect">
            <a:avLst/>
          </a:prstGeom>
          <a:ln>
            <a:noFill/>
          </a:ln>
          <a:effectLst>
            <a:outerShdw blurRad="190500" algn="tl" rotWithShape="0">
              <a:srgbClr val="000000">
                <a:alpha val="70000"/>
              </a:srgbClr>
            </a:outerShdw>
          </a:effectLst>
        </p:spPr>
      </p:pic>
      <p:sp>
        <p:nvSpPr>
          <p:cNvPr id="5" name="CaixaDeTexto 4"/>
          <p:cNvSpPr txBox="1"/>
          <p:nvPr/>
        </p:nvSpPr>
        <p:spPr>
          <a:xfrm>
            <a:off x="6568628" y="3132222"/>
            <a:ext cx="2377574" cy="1477328"/>
          </a:xfrm>
          <a:prstGeom prst="rect">
            <a:avLst/>
          </a:prstGeom>
          <a:noFill/>
        </p:spPr>
        <p:txBody>
          <a:bodyPr wrap="none" rtlCol="0">
            <a:spAutoFit/>
          </a:bodyPr>
          <a:lstStyle/>
          <a:p>
            <a:pPr algn="just"/>
            <a:r>
              <a:rPr lang="en-US" dirty="0" err="1" smtClean="0">
                <a:latin typeface="+mj-lt"/>
                <a:ea typeface="MS PMincho"/>
              </a:rPr>
              <a:t>Ganimedes</a:t>
            </a:r>
            <a:endParaRPr lang="en-US" dirty="0" smtClean="0">
              <a:latin typeface="+mj-lt"/>
              <a:ea typeface="MS PMincho"/>
            </a:endParaRPr>
          </a:p>
          <a:p>
            <a:pPr algn="just"/>
            <a:endParaRPr lang="en-US" dirty="0">
              <a:latin typeface="+mj-lt"/>
              <a:ea typeface="MS PMincho"/>
            </a:endParaRPr>
          </a:p>
          <a:p>
            <a:pPr algn="just"/>
            <a:r>
              <a:rPr lang="en-US" dirty="0" err="1" smtClean="0">
                <a:latin typeface="+mj-lt"/>
                <a:ea typeface="MS PMincho"/>
              </a:rPr>
              <a:t>Distância</a:t>
            </a:r>
            <a:r>
              <a:rPr lang="en-US" dirty="0" smtClean="0">
                <a:latin typeface="+mj-lt"/>
                <a:ea typeface="MS PMincho"/>
              </a:rPr>
              <a:t>: 9.533 U.A.</a:t>
            </a:r>
          </a:p>
          <a:p>
            <a:pPr algn="just"/>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5.140 km</a:t>
            </a:r>
          </a:p>
          <a:p>
            <a:pPr algn="just"/>
            <a:r>
              <a:rPr lang="en-US" dirty="0" err="1" smtClean="0">
                <a:latin typeface="+mj-lt"/>
                <a:ea typeface="MS PMincho"/>
              </a:rPr>
              <a:t>Poderia</a:t>
            </a:r>
            <a:r>
              <a:rPr lang="en-US" dirty="0" smtClean="0">
                <a:latin typeface="+mj-lt"/>
                <a:ea typeface="MS PMincho"/>
              </a:rPr>
              <a:t> </a:t>
            </a:r>
            <a:r>
              <a:rPr lang="en-US" dirty="0" err="1" smtClean="0">
                <a:latin typeface="+mj-lt"/>
                <a:ea typeface="MS PMincho"/>
              </a:rPr>
              <a:t>ser</a:t>
            </a:r>
            <a:r>
              <a:rPr lang="en-US" dirty="0" smtClean="0">
                <a:latin typeface="+mj-lt"/>
                <a:ea typeface="MS PMincho"/>
              </a:rPr>
              <a:t> um </a:t>
            </a:r>
            <a:r>
              <a:rPr lang="en-US" dirty="0" err="1" smtClean="0">
                <a:latin typeface="+mj-lt"/>
                <a:ea typeface="MS PMincho"/>
              </a:rPr>
              <a:t>planeta</a:t>
            </a:r>
            <a:endParaRPr lang="en-US" dirty="0" smtClean="0">
              <a:latin typeface="+mj-lt"/>
              <a:ea typeface="MS PMincho"/>
            </a:endParaRPr>
          </a:p>
        </p:txBody>
      </p:sp>
    </p:spTree>
    <p:extLst>
      <p:ext uri="{BB962C8B-B14F-4D97-AF65-F5344CB8AC3E}">
        <p14:creationId xmlns:p14="http://schemas.microsoft.com/office/powerpoint/2010/main" xmlns="" val="1403934168"/>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err="1" smtClean="0">
                <a:latin typeface="MS PMincho"/>
                <a:ea typeface="MS PMincho"/>
              </a:rPr>
              <a:t>Ganimedes</a:t>
            </a:r>
            <a:endParaRPr lang="pt-BR" dirty="0"/>
          </a:p>
        </p:txBody>
      </p:sp>
      <p:pic>
        <p:nvPicPr>
          <p:cNvPr id="37890" name="Picture 2" descr="http://www.oceansbridge.com/paintings/museums/liechtenstein-museum/big/Peter-Paul-Rubens-Ganymede-1611-16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1340768"/>
            <a:ext cx="4896544" cy="4874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0136113"/>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  </a:t>
            </a:r>
            <a:r>
              <a:rPr lang="pt-BR" dirty="0">
                <a:latin typeface="MS PMincho"/>
                <a:ea typeface="MS PMincho"/>
              </a:rPr>
              <a:t>4</a:t>
            </a:r>
            <a:endParaRPr lang="pt-BR" dirty="0"/>
          </a:p>
        </p:txBody>
      </p:sp>
      <p:sp>
        <p:nvSpPr>
          <p:cNvPr id="3" name="Fluxograma: Ou 2"/>
          <p:cNvSpPr/>
          <p:nvPr/>
        </p:nvSpPr>
        <p:spPr>
          <a:xfrm>
            <a:off x="3347864" y="635597"/>
            <a:ext cx="432048" cy="432048"/>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dirty="0"/>
          </a:p>
        </p:txBody>
      </p:sp>
      <p:sp>
        <p:nvSpPr>
          <p:cNvPr id="4" name="CaixaDeTexto 3"/>
          <p:cNvSpPr txBox="1"/>
          <p:nvPr/>
        </p:nvSpPr>
        <p:spPr>
          <a:xfrm>
            <a:off x="6138320" y="2670882"/>
            <a:ext cx="2413289" cy="2585323"/>
          </a:xfrm>
          <a:prstGeom prst="rect">
            <a:avLst/>
          </a:prstGeom>
          <a:noFill/>
        </p:spPr>
        <p:txBody>
          <a:bodyPr wrap="none" rtlCol="0">
            <a:spAutoFit/>
          </a:bodyPr>
          <a:lstStyle/>
          <a:p>
            <a:pPr algn="just"/>
            <a:r>
              <a:rPr lang="en-US" dirty="0" err="1" smtClean="0">
                <a:latin typeface="+mj-lt"/>
                <a:ea typeface="MS PMincho"/>
              </a:rPr>
              <a:t>Lua</a:t>
            </a:r>
            <a:endParaRPr lang="en-US" dirty="0" smtClean="0">
              <a:latin typeface="+mj-lt"/>
              <a:ea typeface="MS PMincho"/>
            </a:endParaRPr>
          </a:p>
          <a:p>
            <a:pPr algn="just"/>
            <a:endParaRPr lang="en-US" dirty="0">
              <a:latin typeface="+mj-lt"/>
              <a:ea typeface="MS PMincho"/>
            </a:endParaRPr>
          </a:p>
          <a:p>
            <a:pPr algn="just"/>
            <a:r>
              <a:rPr lang="en-US" dirty="0" err="1" smtClean="0">
                <a:latin typeface="+mj-lt"/>
                <a:ea typeface="MS PMincho"/>
              </a:rPr>
              <a:t>Distância</a:t>
            </a:r>
            <a:r>
              <a:rPr lang="en-US" dirty="0" smtClean="0">
                <a:latin typeface="+mj-lt"/>
                <a:ea typeface="MS PMincho"/>
              </a:rPr>
              <a:t>: 384.405 km</a:t>
            </a:r>
          </a:p>
          <a:p>
            <a:pPr algn="just"/>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3.470 km</a:t>
            </a:r>
          </a:p>
          <a:p>
            <a:pPr algn="just"/>
            <a:r>
              <a:rPr lang="en-US" dirty="0" smtClean="0">
                <a:latin typeface="+mj-lt"/>
                <a:ea typeface="MS PMincho"/>
              </a:rPr>
              <a:t>Comp. </a:t>
            </a:r>
            <a:r>
              <a:rPr lang="en-US" dirty="0" err="1" smtClean="0">
                <a:latin typeface="+mj-lt"/>
                <a:ea typeface="MS PMincho"/>
              </a:rPr>
              <a:t>Metálica</a:t>
            </a:r>
            <a:r>
              <a:rPr lang="en-US" dirty="0" smtClean="0">
                <a:latin typeface="+mj-lt"/>
                <a:ea typeface="MS PMincho"/>
              </a:rPr>
              <a:t> </a:t>
            </a:r>
            <a:r>
              <a:rPr lang="en-US" dirty="0" smtClean="0">
                <a:latin typeface="+mj-lt"/>
                <a:ea typeface="MS PMincho"/>
              </a:rPr>
              <a:t>+ </a:t>
            </a:r>
            <a:r>
              <a:rPr lang="en-US" dirty="0" err="1" smtClean="0">
                <a:latin typeface="+mj-lt"/>
                <a:ea typeface="MS PMincho"/>
              </a:rPr>
              <a:t>Silício</a:t>
            </a:r>
            <a:r>
              <a:rPr lang="en-US" dirty="0" smtClean="0">
                <a:latin typeface="+mj-lt"/>
                <a:ea typeface="MS PMincho"/>
              </a:rPr>
              <a:t/>
            </a:r>
            <a:br>
              <a:rPr lang="en-US" dirty="0" smtClean="0">
                <a:latin typeface="+mj-lt"/>
                <a:ea typeface="MS PMincho"/>
              </a:rPr>
            </a:br>
            <a:r>
              <a:rPr lang="en-US" dirty="0" smtClean="0">
                <a:latin typeface="+mj-lt"/>
                <a:ea typeface="MS PMincho"/>
              </a:rPr>
              <a:t>+ </a:t>
            </a:r>
            <a:r>
              <a:rPr lang="en-US" dirty="0" err="1" smtClean="0">
                <a:latin typeface="+mj-lt"/>
                <a:ea typeface="MS PMincho"/>
              </a:rPr>
              <a:t>Gelo</a:t>
            </a:r>
            <a:endParaRPr lang="en-US" dirty="0" smtClean="0">
              <a:latin typeface="+mj-lt"/>
              <a:ea typeface="MS PMincho"/>
            </a:endParaRPr>
          </a:p>
          <a:p>
            <a:pPr algn="just"/>
            <a:r>
              <a:rPr lang="en-US" dirty="0" smtClean="0">
                <a:latin typeface="+mj-lt"/>
                <a:ea typeface="MS PMincho"/>
              </a:rPr>
              <a:t>Eclipses Lunar e Solar</a:t>
            </a:r>
          </a:p>
          <a:p>
            <a:pPr algn="just"/>
            <a:r>
              <a:rPr lang="en-US" dirty="0" err="1" smtClean="0">
                <a:latin typeface="+mj-lt"/>
                <a:ea typeface="MS PMincho"/>
              </a:rPr>
              <a:t>Síncrona</a:t>
            </a:r>
            <a:endParaRPr lang="en-US" dirty="0" smtClean="0">
              <a:latin typeface="+mj-lt"/>
              <a:ea typeface="MS PMincho"/>
            </a:endParaRPr>
          </a:p>
          <a:p>
            <a:pPr algn="just"/>
            <a:r>
              <a:rPr lang="en-US" dirty="0" err="1" smtClean="0">
                <a:latin typeface="+mj-lt"/>
                <a:ea typeface="MS PMincho"/>
              </a:rPr>
              <a:t>Formada</a:t>
            </a:r>
            <a:r>
              <a:rPr lang="en-US" dirty="0" smtClean="0">
                <a:latin typeface="+mj-lt"/>
                <a:ea typeface="MS PMincho"/>
              </a:rPr>
              <a:t> </a:t>
            </a:r>
            <a:r>
              <a:rPr lang="en-US" dirty="0" err="1" smtClean="0">
                <a:latin typeface="+mj-lt"/>
                <a:ea typeface="MS PMincho"/>
              </a:rPr>
              <a:t>por</a:t>
            </a:r>
            <a:r>
              <a:rPr lang="en-US" dirty="0" smtClean="0">
                <a:latin typeface="+mj-lt"/>
                <a:ea typeface="MS PMincho"/>
              </a:rPr>
              <a:t> </a:t>
            </a:r>
            <a:r>
              <a:rPr lang="en-US" dirty="0" err="1" smtClean="0">
                <a:latin typeface="+mj-lt"/>
                <a:ea typeface="MS PMincho"/>
              </a:rPr>
              <a:t>Impacto</a:t>
            </a:r>
            <a:endParaRPr lang="en-US" dirty="0" smtClean="0">
              <a:latin typeface="+mj-lt"/>
              <a:ea typeface="MS PMincho"/>
            </a:endParaRPr>
          </a:p>
        </p:txBody>
      </p:sp>
      <p:pic>
        <p:nvPicPr>
          <p:cNvPr id="39938" name="Picture 2" descr="http://blogs.nasa.gov/cm/resource/102289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628800"/>
            <a:ext cx="4392488" cy="4392488"/>
          </a:xfrm>
          <a:prstGeom prst="rect">
            <a:avLst/>
          </a:prstGeom>
          <a:noFill/>
          <a:extLst>
            <a:ext uri="{909E8E84-426E-40DD-AFC4-6F175D3DCCD1}">
              <a14:hiddenFill xmlns:a14="http://schemas.microsoft.com/office/drawing/2010/main" xmlns="">
                <a:solidFill>
                  <a:srgbClr val="FFFFFF"/>
                </a:solidFill>
              </a14:hiddenFill>
            </a:ext>
          </a:extLst>
        </p:spPr>
      </p:pic>
      <p:pic>
        <p:nvPicPr>
          <p:cNvPr id="39939" name="Picture 3" descr="C:\Users\Katia\Desktop\As Luas do Sistema Solar\220px-Lunar_libration_with_phase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97213" y="485775"/>
            <a:ext cx="2095500" cy="1962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773306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Téia</a:t>
            </a:r>
            <a:r>
              <a:rPr lang="en-US" dirty="0" smtClean="0"/>
              <a:t> e a </a:t>
            </a:r>
            <a:r>
              <a:rPr lang="en-US" dirty="0" err="1" smtClean="0"/>
              <a:t>Formação</a:t>
            </a:r>
            <a:r>
              <a:rPr lang="en-US" dirty="0" smtClean="0"/>
              <a:t> da </a:t>
            </a:r>
            <a:r>
              <a:rPr lang="en-US" dirty="0" err="1" smtClean="0"/>
              <a:t>Lua</a:t>
            </a:r>
            <a:endParaRPr lang="pt-BR" dirty="0"/>
          </a:p>
        </p:txBody>
      </p:sp>
      <p:pic>
        <p:nvPicPr>
          <p:cNvPr id="40962" name="Picture 2" descr="http://1.bp.blogspot.com/_S5dFdpF6xm0/S8GQHBH943I/AAAAAAAABI0/bSbmygVJYjU/s1600/Theia_giant_imapct_hypothesi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1715" y="1700808"/>
            <a:ext cx="5190009" cy="4559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9292267"/>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3</a:t>
            </a:r>
            <a:endParaRPr lang="pt-BR" dirty="0"/>
          </a:p>
        </p:txBody>
      </p:sp>
      <p:sp>
        <p:nvSpPr>
          <p:cNvPr id="3" name="CaixaDeTexto 2"/>
          <p:cNvSpPr txBox="1"/>
          <p:nvPr/>
        </p:nvSpPr>
        <p:spPr>
          <a:xfrm>
            <a:off x="6151277" y="1772816"/>
            <a:ext cx="2377574" cy="2308324"/>
          </a:xfrm>
          <a:prstGeom prst="rect">
            <a:avLst/>
          </a:prstGeom>
          <a:noFill/>
        </p:spPr>
        <p:txBody>
          <a:bodyPr wrap="none" rtlCol="0">
            <a:spAutoFit/>
          </a:bodyPr>
          <a:lstStyle/>
          <a:p>
            <a:pPr algn="just"/>
            <a:r>
              <a:rPr lang="en-US" dirty="0" smtClean="0">
                <a:latin typeface="+mj-lt"/>
                <a:ea typeface="MS PMincho"/>
              </a:rPr>
              <a:t>Europa</a:t>
            </a:r>
          </a:p>
          <a:p>
            <a:pPr algn="just"/>
            <a:endParaRPr lang="en-US" dirty="0">
              <a:latin typeface="+mj-lt"/>
              <a:ea typeface="MS PMincho"/>
            </a:endParaRPr>
          </a:p>
          <a:p>
            <a:pPr algn="just"/>
            <a:r>
              <a:rPr lang="en-US" dirty="0" err="1" smtClean="0">
                <a:latin typeface="+mj-lt"/>
                <a:ea typeface="MS PMincho"/>
              </a:rPr>
              <a:t>Distância</a:t>
            </a:r>
            <a:r>
              <a:rPr lang="en-US" dirty="0" smtClean="0">
                <a:latin typeface="+mj-lt"/>
                <a:ea typeface="MS PMincho"/>
              </a:rPr>
              <a:t>: 670.900 km</a:t>
            </a:r>
          </a:p>
          <a:p>
            <a:pPr algn="just"/>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3.130 km</a:t>
            </a:r>
          </a:p>
          <a:p>
            <a:pPr algn="just"/>
            <a:r>
              <a:rPr lang="en-US" dirty="0" err="1" smtClean="0">
                <a:latin typeface="+mj-lt"/>
                <a:ea typeface="MS PMincho"/>
              </a:rPr>
              <a:t>Oceano</a:t>
            </a:r>
            <a:r>
              <a:rPr lang="en-US" dirty="0" smtClean="0">
                <a:latin typeface="+mj-lt"/>
                <a:ea typeface="MS PMincho"/>
              </a:rPr>
              <a:t> de </a:t>
            </a:r>
            <a:r>
              <a:rPr lang="en-US" dirty="0" err="1" smtClean="0">
                <a:latin typeface="+mj-lt"/>
                <a:ea typeface="MS PMincho"/>
              </a:rPr>
              <a:t>Água</a:t>
            </a:r>
            <a:r>
              <a:rPr lang="en-US" dirty="0" smtClean="0">
                <a:latin typeface="+mj-lt"/>
                <a:ea typeface="MS PMincho"/>
              </a:rPr>
              <a:t> + </a:t>
            </a:r>
            <a:r>
              <a:rPr lang="en-US" dirty="0" err="1" smtClean="0">
                <a:latin typeface="+mj-lt"/>
                <a:ea typeface="MS PMincho"/>
              </a:rPr>
              <a:t>Gelo</a:t>
            </a:r>
            <a:endParaRPr lang="en-US" dirty="0" smtClean="0">
              <a:latin typeface="+mj-lt"/>
              <a:ea typeface="MS PMincho"/>
            </a:endParaRPr>
          </a:p>
          <a:p>
            <a:pPr algn="just"/>
            <a:r>
              <a:rPr lang="en-US" dirty="0" err="1" smtClean="0">
                <a:latin typeface="+mj-lt"/>
                <a:ea typeface="MS PMincho"/>
              </a:rPr>
              <a:t>Linhas</a:t>
            </a:r>
            <a:r>
              <a:rPr lang="en-US" dirty="0" smtClean="0">
                <a:latin typeface="+mj-lt"/>
                <a:ea typeface="MS PMincho"/>
              </a:rPr>
              <a:t> de </a:t>
            </a:r>
            <a:r>
              <a:rPr lang="en-US" dirty="0" err="1" smtClean="0">
                <a:latin typeface="+mj-lt"/>
                <a:ea typeface="MS PMincho"/>
              </a:rPr>
              <a:t>flutuação</a:t>
            </a:r>
            <a:endParaRPr lang="en-US" dirty="0" smtClean="0">
              <a:latin typeface="+mj-lt"/>
              <a:ea typeface="MS PMincho"/>
            </a:endParaRPr>
          </a:p>
          <a:p>
            <a:pPr algn="just"/>
            <a:r>
              <a:rPr lang="en-US" dirty="0" smtClean="0">
                <a:latin typeface="+mj-lt"/>
                <a:ea typeface="MS PMincho"/>
              </a:rPr>
              <a:t>-163</a:t>
            </a:r>
            <a:r>
              <a:rPr lang="pt-BR" dirty="0" smtClean="0"/>
              <a:t>°C no Equador</a:t>
            </a:r>
          </a:p>
          <a:p>
            <a:pPr algn="just"/>
            <a:r>
              <a:rPr lang="pt-BR" dirty="0" smtClean="0"/>
              <a:t>-223°C nos polos</a:t>
            </a:r>
            <a:endParaRPr lang="en-US" dirty="0" smtClean="0">
              <a:latin typeface="+mj-lt"/>
              <a:ea typeface="MS PMincho"/>
            </a:endParaRPr>
          </a:p>
        </p:txBody>
      </p:sp>
      <p:pic>
        <p:nvPicPr>
          <p:cNvPr id="41986" name="Picture 2" descr="http://upload.wikimedia.org/wikipedia/commons/thumb/5/54/Europa-moon.jpg/275px-Europa-mo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880828"/>
            <a:ext cx="3888432" cy="3888432"/>
          </a:xfrm>
          <a:prstGeom prst="rect">
            <a:avLst/>
          </a:prstGeom>
          <a:noFill/>
          <a:extLst>
            <a:ext uri="{909E8E84-426E-40DD-AFC4-6F175D3DCCD1}">
              <a14:hiddenFill xmlns:a14="http://schemas.microsoft.com/office/drawing/2010/main" xmlns="">
                <a:solidFill>
                  <a:srgbClr val="FFFFFF"/>
                </a:solidFill>
              </a14:hiddenFill>
            </a:ext>
          </a:extLst>
        </p:spPr>
      </p:pic>
      <p:pic>
        <p:nvPicPr>
          <p:cNvPr id="41988" name="Picture 4" descr="http://upload.wikimedia.org/wikipedia/commons/thumb/e/e9/Nur04507.jpg/280px-Nur0450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44684" y="4581128"/>
            <a:ext cx="2667000" cy="1743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2059909"/>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smtClean="0">
                <a:latin typeface="MS PMincho"/>
                <a:ea typeface="MS PMincho"/>
              </a:rPr>
              <a:t>Europa</a:t>
            </a:r>
            <a:endParaRPr lang="pt-BR" dirty="0"/>
          </a:p>
        </p:txBody>
      </p:sp>
      <p:pic>
        <p:nvPicPr>
          <p:cNvPr id="43010" name="Picture 2" descr="http://www.mythindex.com/images/painting-europ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1628800"/>
            <a:ext cx="5799981" cy="4834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1648007"/>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S PMincho"/>
                <a:ea typeface="MS PMincho"/>
              </a:rPr>
              <a:t>♄ -  2</a:t>
            </a:r>
            <a:endParaRPr lang="pt-BR" dirty="0"/>
          </a:p>
        </p:txBody>
      </p:sp>
      <p:pic>
        <p:nvPicPr>
          <p:cNvPr id="3" name="Imagem 2" descr="http://www.wingmakers.co.nz/images/Enceladus.jpg"/>
          <p:cNvPicPr/>
          <p:nvPr/>
        </p:nvPicPr>
        <p:blipFill>
          <a:blip r:embed="rId3" cstate="print"/>
          <a:srcRect/>
          <a:stretch>
            <a:fillRect/>
          </a:stretch>
        </p:blipFill>
        <p:spPr bwMode="auto">
          <a:xfrm>
            <a:off x="323528" y="1412775"/>
            <a:ext cx="4700588" cy="4786313"/>
          </a:xfrm>
          <a:prstGeom prst="rect">
            <a:avLst/>
          </a:prstGeom>
          <a:ln>
            <a:noFill/>
          </a:ln>
          <a:effectLst>
            <a:outerShdw blurRad="190500" algn="tl" rotWithShape="0">
              <a:srgbClr val="000000">
                <a:alpha val="70000"/>
              </a:srgbClr>
            </a:outerShdw>
          </a:effectLst>
        </p:spPr>
      </p:pic>
      <p:sp>
        <p:nvSpPr>
          <p:cNvPr id="4" name="CaixaDeTexto 3"/>
          <p:cNvSpPr txBox="1"/>
          <p:nvPr/>
        </p:nvSpPr>
        <p:spPr>
          <a:xfrm>
            <a:off x="6234613" y="2492896"/>
            <a:ext cx="2251963" cy="2585323"/>
          </a:xfrm>
          <a:prstGeom prst="rect">
            <a:avLst/>
          </a:prstGeom>
          <a:noFill/>
        </p:spPr>
        <p:txBody>
          <a:bodyPr wrap="none" rtlCol="0">
            <a:spAutoFit/>
          </a:bodyPr>
          <a:lstStyle/>
          <a:p>
            <a:pPr algn="just"/>
            <a:r>
              <a:rPr lang="en-US" dirty="0" err="1" smtClean="0">
                <a:latin typeface="+mj-lt"/>
                <a:ea typeface="MS PMincho"/>
              </a:rPr>
              <a:t>Encélado</a:t>
            </a:r>
            <a:endParaRPr lang="en-US" dirty="0" smtClean="0">
              <a:latin typeface="+mj-lt"/>
              <a:ea typeface="MS PMincho"/>
            </a:endParaRPr>
          </a:p>
          <a:p>
            <a:pPr algn="just"/>
            <a:endParaRPr lang="en-US" dirty="0">
              <a:latin typeface="+mj-lt"/>
              <a:ea typeface="MS PMincho"/>
            </a:endParaRPr>
          </a:p>
          <a:p>
            <a:pPr algn="just"/>
            <a:r>
              <a:rPr lang="en-US" dirty="0" err="1" smtClean="0">
                <a:latin typeface="+mj-lt"/>
                <a:ea typeface="MS PMincho"/>
              </a:rPr>
              <a:t>Distância</a:t>
            </a:r>
            <a:r>
              <a:rPr lang="en-US" dirty="0" smtClean="0">
                <a:latin typeface="+mj-lt"/>
                <a:ea typeface="MS PMincho"/>
              </a:rPr>
              <a:t>: 180.000 km</a:t>
            </a:r>
          </a:p>
          <a:p>
            <a:pPr algn="just"/>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500 km</a:t>
            </a:r>
          </a:p>
          <a:p>
            <a:pPr algn="just"/>
            <a:r>
              <a:rPr lang="en-US" dirty="0" err="1" smtClean="0">
                <a:latin typeface="+mj-lt"/>
                <a:ea typeface="MS PMincho"/>
              </a:rPr>
              <a:t>Gêiseres</a:t>
            </a:r>
            <a:endParaRPr lang="en-US" dirty="0" smtClean="0">
              <a:latin typeface="+mj-lt"/>
              <a:ea typeface="MS PMincho"/>
            </a:endParaRPr>
          </a:p>
          <a:p>
            <a:pPr algn="just"/>
            <a:r>
              <a:rPr lang="en-US" dirty="0" err="1" smtClean="0">
                <a:latin typeface="+mj-lt"/>
                <a:ea typeface="MS PMincho"/>
              </a:rPr>
              <a:t>Bolsas</a:t>
            </a:r>
            <a:r>
              <a:rPr lang="en-US" dirty="0" smtClean="0">
                <a:latin typeface="+mj-lt"/>
                <a:ea typeface="MS PMincho"/>
              </a:rPr>
              <a:t> de </a:t>
            </a:r>
            <a:r>
              <a:rPr lang="en-US" dirty="0" err="1" smtClean="0">
                <a:latin typeface="+mj-lt"/>
                <a:ea typeface="MS PMincho"/>
              </a:rPr>
              <a:t>água</a:t>
            </a:r>
            <a:endParaRPr lang="en-US" dirty="0" smtClean="0">
              <a:latin typeface="+mj-lt"/>
              <a:ea typeface="MS PMincho"/>
            </a:endParaRPr>
          </a:p>
          <a:p>
            <a:pPr algn="just"/>
            <a:r>
              <a:rPr lang="en-US" dirty="0" err="1" smtClean="0">
                <a:latin typeface="+mj-lt"/>
                <a:ea typeface="MS PMincho"/>
              </a:rPr>
              <a:t>Pode</a:t>
            </a:r>
            <a:r>
              <a:rPr lang="en-US" dirty="0" smtClean="0">
                <a:latin typeface="+mj-lt"/>
                <a:ea typeface="MS PMincho"/>
              </a:rPr>
              <a:t> </a:t>
            </a:r>
            <a:r>
              <a:rPr lang="en-US" dirty="0" err="1" smtClean="0">
                <a:latin typeface="+mj-lt"/>
                <a:ea typeface="MS PMincho"/>
              </a:rPr>
              <a:t>gerar</a:t>
            </a:r>
            <a:r>
              <a:rPr lang="en-US" dirty="0" smtClean="0">
                <a:latin typeface="+mj-lt"/>
                <a:ea typeface="MS PMincho"/>
              </a:rPr>
              <a:t> </a:t>
            </a:r>
            <a:r>
              <a:rPr lang="en-US" dirty="0" err="1" smtClean="0">
                <a:latin typeface="+mj-lt"/>
                <a:ea typeface="MS PMincho"/>
              </a:rPr>
              <a:t>matéria</a:t>
            </a:r>
            <a:r>
              <a:rPr lang="en-US" dirty="0" smtClean="0">
                <a:latin typeface="+mj-lt"/>
                <a:ea typeface="MS PMincho"/>
              </a:rPr>
              <a:t/>
            </a:r>
            <a:br>
              <a:rPr lang="en-US" dirty="0" smtClean="0">
                <a:latin typeface="+mj-lt"/>
                <a:ea typeface="MS PMincho"/>
              </a:rPr>
            </a:br>
            <a:r>
              <a:rPr lang="en-US" dirty="0" smtClean="0">
                <a:latin typeface="+mj-lt"/>
                <a:ea typeface="MS PMincho"/>
              </a:rPr>
              <a:t>do </a:t>
            </a:r>
            <a:r>
              <a:rPr lang="en-US" dirty="0" err="1" smtClean="0">
                <a:latin typeface="+mj-lt"/>
                <a:ea typeface="MS PMincho"/>
              </a:rPr>
              <a:t>anel</a:t>
            </a:r>
            <a:r>
              <a:rPr lang="en-US" dirty="0" smtClean="0">
                <a:latin typeface="+mj-lt"/>
                <a:ea typeface="MS PMincho"/>
              </a:rPr>
              <a:t> E de </a:t>
            </a:r>
            <a:r>
              <a:rPr lang="en-US" dirty="0" err="1" smtClean="0">
                <a:latin typeface="+mj-lt"/>
                <a:ea typeface="MS PMincho"/>
              </a:rPr>
              <a:t>Saturno</a:t>
            </a:r>
            <a:endParaRPr lang="en-US" dirty="0" smtClean="0">
              <a:latin typeface="+mj-lt"/>
              <a:ea typeface="MS PMincho"/>
            </a:endParaRPr>
          </a:p>
          <a:p>
            <a:pPr algn="just"/>
            <a:endParaRPr lang="en-US" dirty="0" smtClean="0">
              <a:latin typeface="+mj-lt"/>
              <a:ea typeface="MS PMincho"/>
            </a:endParaRPr>
          </a:p>
        </p:txBody>
      </p:sp>
      <p:pic>
        <p:nvPicPr>
          <p:cNvPr id="5" name="Imagem 4" descr="http://t1.gstatic.com/images?q=tbn:ANd9GcS8NPaf4avWq8kA-spN76qlobKMclCHwzomocwDnePvl3vhaZfpJ8sLuzPG"/>
          <p:cNvPicPr/>
          <p:nvPr/>
        </p:nvPicPr>
        <p:blipFill>
          <a:blip r:embed="rId4" cstate="print"/>
          <a:srcRect l="33881" r="26974" b="14458"/>
          <a:stretch>
            <a:fillRect/>
          </a:stretch>
        </p:blipFill>
        <p:spPr bwMode="auto">
          <a:xfrm>
            <a:off x="6870496" y="260648"/>
            <a:ext cx="1677554" cy="2001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41071744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err="1" smtClean="0">
                <a:latin typeface="MS PMincho"/>
                <a:ea typeface="MS PMincho"/>
              </a:rPr>
              <a:t>Encélado</a:t>
            </a:r>
            <a:endParaRPr lang="pt-BR" dirty="0"/>
          </a:p>
        </p:txBody>
      </p:sp>
      <p:pic>
        <p:nvPicPr>
          <p:cNvPr id="44034" name="Picture 2" descr="http://images.nypl.org/index.php?id=1623571&amp;t=w"/>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189" t="2951" r="2207" b="2238"/>
          <a:stretch/>
        </p:blipFill>
        <p:spPr bwMode="auto">
          <a:xfrm>
            <a:off x="1547664" y="1549896"/>
            <a:ext cx="598932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725248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1</a:t>
            </a:r>
            <a:endParaRPr lang="pt-BR" dirty="0"/>
          </a:p>
        </p:txBody>
      </p:sp>
      <p:pic>
        <p:nvPicPr>
          <p:cNvPr id="3" name="Imagem 2" descr="http://images.cdn.fotopedia.com/flickr-3598488393-hd.jpg"/>
          <p:cNvPicPr/>
          <p:nvPr/>
        </p:nvPicPr>
        <p:blipFill>
          <a:blip r:embed="rId3" cstate="print"/>
          <a:srcRect/>
          <a:stretch>
            <a:fillRect/>
          </a:stretch>
        </p:blipFill>
        <p:spPr bwMode="auto">
          <a:xfrm>
            <a:off x="1187624" y="1988840"/>
            <a:ext cx="3572394" cy="3572394"/>
          </a:xfrm>
          <a:prstGeom prst="rect">
            <a:avLst/>
          </a:prstGeom>
          <a:ln>
            <a:noFill/>
          </a:ln>
          <a:effectLst>
            <a:outerShdw blurRad="190500" algn="tl" rotWithShape="0">
              <a:srgbClr val="000000">
                <a:alpha val="70000"/>
              </a:srgbClr>
            </a:outerShdw>
          </a:effectLst>
        </p:spPr>
      </p:pic>
      <p:sp>
        <p:nvSpPr>
          <p:cNvPr id="4" name="CaixaDeTexto 3"/>
          <p:cNvSpPr txBox="1"/>
          <p:nvPr/>
        </p:nvSpPr>
        <p:spPr>
          <a:xfrm>
            <a:off x="6171808" y="2492896"/>
            <a:ext cx="2377574" cy="2862322"/>
          </a:xfrm>
          <a:prstGeom prst="rect">
            <a:avLst/>
          </a:prstGeom>
          <a:noFill/>
        </p:spPr>
        <p:txBody>
          <a:bodyPr wrap="none" rtlCol="0">
            <a:spAutoFit/>
          </a:bodyPr>
          <a:lstStyle/>
          <a:p>
            <a:pPr algn="just"/>
            <a:r>
              <a:rPr lang="en-US" dirty="0" smtClean="0">
                <a:latin typeface="+mj-lt"/>
                <a:ea typeface="MS PMincho"/>
              </a:rPr>
              <a:t>Io</a:t>
            </a:r>
          </a:p>
          <a:p>
            <a:pPr algn="just"/>
            <a:endParaRPr lang="en-US" dirty="0">
              <a:latin typeface="+mj-lt"/>
              <a:ea typeface="MS PMincho"/>
            </a:endParaRPr>
          </a:p>
          <a:p>
            <a:pPr algn="just"/>
            <a:r>
              <a:rPr lang="en-US" dirty="0" err="1" smtClean="0">
                <a:latin typeface="+mj-lt"/>
                <a:ea typeface="MS PMincho"/>
              </a:rPr>
              <a:t>Distância</a:t>
            </a:r>
            <a:r>
              <a:rPr lang="en-US" dirty="0" smtClean="0">
                <a:latin typeface="+mj-lt"/>
                <a:ea typeface="MS PMincho"/>
              </a:rPr>
              <a:t>: 421.700 km</a:t>
            </a:r>
          </a:p>
          <a:p>
            <a:pPr algn="just"/>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3.642 km</a:t>
            </a:r>
          </a:p>
          <a:p>
            <a:pPr algn="just"/>
            <a:r>
              <a:rPr lang="en-US" dirty="0" err="1" smtClean="0">
                <a:latin typeface="+mj-lt"/>
                <a:ea typeface="MS PMincho"/>
              </a:rPr>
              <a:t>Vulcões</a:t>
            </a:r>
            <a:r>
              <a:rPr lang="en-US" dirty="0" smtClean="0">
                <a:latin typeface="+mj-lt"/>
                <a:ea typeface="MS PMincho"/>
              </a:rPr>
              <a:t> a </a:t>
            </a:r>
            <a:r>
              <a:rPr lang="pt-BR" dirty="0" smtClean="0"/>
              <a:t>1700°C</a:t>
            </a:r>
          </a:p>
          <a:p>
            <a:pPr algn="just"/>
            <a:r>
              <a:rPr lang="en-US" dirty="0" err="1" smtClean="0">
                <a:latin typeface="+mj-lt"/>
                <a:ea typeface="MS PMincho"/>
              </a:rPr>
              <a:t>Enxofre</a:t>
            </a:r>
            <a:endParaRPr lang="en-US" dirty="0" smtClean="0">
              <a:latin typeface="+mj-lt"/>
              <a:ea typeface="MS PMincho"/>
            </a:endParaRPr>
          </a:p>
          <a:p>
            <a:pPr algn="just"/>
            <a:r>
              <a:rPr lang="en-US" dirty="0" err="1" smtClean="0">
                <a:latin typeface="+mj-lt"/>
                <a:ea typeface="MS PMincho"/>
              </a:rPr>
              <a:t>Toróide</a:t>
            </a:r>
            <a:endParaRPr lang="en-US" dirty="0" smtClean="0">
              <a:latin typeface="+mj-lt"/>
              <a:ea typeface="MS PMincho"/>
            </a:endParaRPr>
          </a:p>
          <a:p>
            <a:pPr algn="just"/>
            <a:r>
              <a:rPr lang="en-US" dirty="0" smtClean="0">
                <a:latin typeface="+mj-lt"/>
                <a:ea typeface="MS PMincho"/>
              </a:rPr>
              <a:t>Lagos de lava</a:t>
            </a:r>
          </a:p>
          <a:p>
            <a:pPr algn="just"/>
            <a:r>
              <a:rPr lang="en-US" dirty="0" err="1" smtClean="0">
                <a:latin typeface="+mj-lt"/>
                <a:ea typeface="MS PMincho"/>
              </a:rPr>
              <a:t>Brilho</a:t>
            </a:r>
            <a:endParaRPr lang="en-US" dirty="0" smtClean="0">
              <a:latin typeface="+mj-lt"/>
              <a:ea typeface="MS PMincho"/>
            </a:endParaRPr>
          </a:p>
          <a:p>
            <a:pPr algn="just"/>
            <a:r>
              <a:rPr lang="en-US" dirty="0" smtClean="0">
                <a:latin typeface="+mj-lt"/>
                <a:ea typeface="MS PMincho"/>
              </a:rPr>
              <a:t>Auroras</a:t>
            </a:r>
          </a:p>
        </p:txBody>
      </p:sp>
    </p:spTree>
    <p:extLst>
      <p:ext uri="{BB962C8B-B14F-4D97-AF65-F5344CB8AC3E}">
        <p14:creationId xmlns:p14="http://schemas.microsoft.com/office/powerpoint/2010/main" xmlns="" val="2259475648"/>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Há</a:t>
            </a:r>
            <a:r>
              <a:rPr lang="en-US" dirty="0" smtClean="0"/>
              <a:t> </a:t>
            </a:r>
            <a:r>
              <a:rPr lang="en-US" dirty="0" err="1" smtClean="0"/>
              <a:t>quatro</a:t>
            </a:r>
            <a:r>
              <a:rPr lang="en-US" dirty="0" smtClean="0"/>
              <a:t> </a:t>
            </a:r>
            <a:r>
              <a:rPr lang="en-US" dirty="0" err="1" smtClean="0"/>
              <a:t>centenas</a:t>
            </a:r>
            <a:r>
              <a:rPr lang="en-US" dirty="0" smtClean="0"/>
              <a:t> de </a:t>
            </a:r>
            <a:r>
              <a:rPr lang="en-US" dirty="0" err="1" smtClean="0"/>
              <a:t>anos</a:t>
            </a:r>
            <a:r>
              <a:rPr lang="en-US" dirty="0" smtClean="0"/>
              <a:t> </a:t>
            </a:r>
            <a:r>
              <a:rPr lang="en-US" dirty="0" err="1" smtClean="0"/>
              <a:t>atrás</a:t>
            </a:r>
            <a:r>
              <a:rPr lang="en-US" dirty="0" smtClean="0"/>
              <a:t>  . . .</a:t>
            </a:r>
            <a:endParaRPr lang="pt-BR" dirty="0"/>
          </a:p>
        </p:txBody>
      </p:sp>
      <p:pic>
        <p:nvPicPr>
          <p:cNvPr id="4098" name="Picture 2" descr="http://upload.wikimedia.org/wikipedia/commons/thumb/b/b9/Simon_Marius.jpg/300px-Simon_Mariu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2132856"/>
            <a:ext cx="2857500" cy="3009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AutoShape 2" descr="http://www.authentic-flirt.com/data/images/6/506.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7" name="Picture 3" descr="C:\Users\Katia\Desktop\As Luas do Sistema Solar\506.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960" y="2518618"/>
            <a:ext cx="4476750" cy="22383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827584" y="5589240"/>
            <a:ext cx="2713484" cy="369332"/>
          </a:xfrm>
          <a:prstGeom prst="rect">
            <a:avLst/>
          </a:prstGeom>
          <a:noFill/>
        </p:spPr>
        <p:txBody>
          <a:bodyPr wrap="square" rtlCol="0">
            <a:spAutoFit/>
          </a:bodyPr>
          <a:lstStyle/>
          <a:p>
            <a:r>
              <a:rPr lang="en-US" dirty="0" smtClean="0"/>
              <a:t>Simon Marius (1573-1624)</a:t>
            </a:r>
            <a:endParaRPr lang="pt-BR" dirty="0"/>
          </a:p>
        </p:txBody>
      </p:sp>
    </p:spTree>
    <p:extLst>
      <p:ext uri="{BB962C8B-B14F-4D97-AF65-F5344CB8AC3E}">
        <p14:creationId xmlns:p14="http://schemas.microsoft.com/office/powerpoint/2010/main" xmlns="" val="454666953"/>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MS PMincho"/>
                <a:ea typeface="MS PMincho"/>
              </a:rPr>
              <a:t>♃ -  </a:t>
            </a:r>
            <a:r>
              <a:rPr lang="pt-BR" dirty="0" err="1" smtClean="0">
                <a:latin typeface="MS PMincho"/>
                <a:ea typeface="MS PMincho"/>
              </a:rPr>
              <a:t>Io</a:t>
            </a:r>
            <a:endParaRPr lang="pt-BR" dirty="0"/>
          </a:p>
        </p:txBody>
      </p:sp>
      <p:sp>
        <p:nvSpPr>
          <p:cNvPr id="4" name="CaixaDeTexto 3"/>
          <p:cNvSpPr txBox="1"/>
          <p:nvPr/>
        </p:nvSpPr>
        <p:spPr>
          <a:xfrm>
            <a:off x="6171808" y="2492896"/>
            <a:ext cx="2377574" cy="2862322"/>
          </a:xfrm>
          <a:prstGeom prst="rect">
            <a:avLst/>
          </a:prstGeom>
          <a:noFill/>
        </p:spPr>
        <p:txBody>
          <a:bodyPr wrap="none" rtlCol="0">
            <a:spAutoFit/>
          </a:bodyPr>
          <a:lstStyle/>
          <a:p>
            <a:pPr algn="just"/>
            <a:r>
              <a:rPr lang="en-US" dirty="0" smtClean="0">
                <a:latin typeface="+mj-lt"/>
                <a:ea typeface="MS PMincho"/>
              </a:rPr>
              <a:t>Io</a:t>
            </a:r>
          </a:p>
          <a:p>
            <a:pPr algn="just"/>
            <a:endParaRPr lang="en-US" dirty="0">
              <a:latin typeface="+mj-lt"/>
              <a:ea typeface="MS PMincho"/>
            </a:endParaRPr>
          </a:p>
          <a:p>
            <a:pPr algn="just"/>
            <a:r>
              <a:rPr lang="en-US" dirty="0" err="1" smtClean="0">
                <a:latin typeface="+mj-lt"/>
                <a:ea typeface="MS PMincho"/>
              </a:rPr>
              <a:t>Distância</a:t>
            </a:r>
            <a:r>
              <a:rPr lang="en-US" dirty="0" smtClean="0">
                <a:latin typeface="+mj-lt"/>
                <a:ea typeface="MS PMincho"/>
              </a:rPr>
              <a:t>: 421.700 km</a:t>
            </a:r>
          </a:p>
          <a:p>
            <a:pPr algn="just"/>
            <a:r>
              <a:rPr lang="en-US" dirty="0" smtClean="0">
                <a:latin typeface="+mj-lt"/>
                <a:ea typeface="MS PMincho"/>
              </a:rPr>
              <a:t>Diam. </a:t>
            </a:r>
            <a:r>
              <a:rPr lang="en-US" dirty="0" err="1" smtClean="0">
                <a:latin typeface="+mj-lt"/>
                <a:ea typeface="MS PMincho"/>
              </a:rPr>
              <a:t>Médio</a:t>
            </a:r>
            <a:r>
              <a:rPr lang="en-US" dirty="0" smtClean="0">
                <a:latin typeface="+mj-lt"/>
                <a:ea typeface="MS PMincho"/>
              </a:rPr>
              <a:t>: 3.642 km</a:t>
            </a:r>
          </a:p>
          <a:p>
            <a:pPr algn="just"/>
            <a:r>
              <a:rPr lang="en-US" dirty="0" err="1" smtClean="0">
                <a:latin typeface="+mj-lt"/>
                <a:ea typeface="MS PMincho"/>
              </a:rPr>
              <a:t>Vulcões</a:t>
            </a:r>
            <a:r>
              <a:rPr lang="en-US" dirty="0" smtClean="0">
                <a:latin typeface="+mj-lt"/>
                <a:ea typeface="MS PMincho"/>
              </a:rPr>
              <a:t> a </a:t>
            </a:r>
            <a:r>
              <a:rPr lang="pt-BR" dirty="0" smtClean="0"/>
              <a:t>1700°C</a:t>
            </a:r>
          </a:p>
          <a:p>
            <a:pPr algn="just"/>
            <a:r>
              <a:rPr lang="en-US" dirty="0" err="1" smtClean="0">
                <a:latin typeface="+mj-lt"/>
                <a:ea typeface="MS PMincho"/>
              </a:rPr>
              <a:t>Enxofre</a:t>
            </a:r>
            <a:endParaRPr lang="en-US" dirty="0" smtClean="0">
              <a:latin typeface="+mj-lt"/>
              <a:ea typeface="MS PMincho"/>
            </a:endParaRPr>
          </a:p>
          <a:p>
            <a:pPr algn="just"/>
            <a:r>
              <a:rPr lang="en-US" dirty="0" err="1" smtClean="0">
                <a:latin typeface="+mj-lt"/>
                <a:ea typeface="MS PMincho"/>
              </a:rPr>
              <a:t>Toróide</a:t>
            </a:r>
            <a:endParaRPr lang="en-US" dirty="0" smtClean="0">
              <a:latin typeface="+mj-lt"/>
              <a:ea typeface="MS PMincho"/>
            </a:endParaRPr>
          </a:p>
          <a:p>
            <a:pPr algn="just"/>
            <a:r>
              <a:rPr lang="en-US" dirty="0" smtClean="0">
                <a:latin typeface="+mj-lt"/>
                <a:ea typeface="MS PMincho"/>
              </a:rPr>
              <a:t>Lagos de lava</a:t>
            </a:r>
          </a:p>
          <a:p>
            <a:pPr algn="just"/>
            <a:r>
              <a:rPr lang="en-US" dirty="0" err="1" smtClean="0">
                <a:latin typeface="+mj-lt"/>
                <a:ea typeface="MS PMincho"/>
              </a:rPr>
              <a:t>Brilho</a:t>
            </a:r>
            <a:endParaRPr lang="en-US" dirty="0" smtClean="0">
              <a:latin typeface="+mj-lt"/>
              <a:ea typeface="MS PMincho"/>
            </a:endParaRPr>
          </a:p>
          <a:p>
            <a:pPr algn="just"/>
            <a:r>
              <a:rPr lang="en-US" dirty="0" smtClean="0">
                <a:latin typeface="+mj-lt"/>
                <a:ea typeface="MS PMincho"/>
              </a:rPr>
              <a:t>Auroras</a:t>
            </a:r>
          </a:p>
        </p:txBody>
      </p:sp>
      <p:pic>
        <p:nvPicPr>
          <p:cNvPr id="5" name="Imagem 4" descr="http://pics.livejournal.com/teamwak/pic/0002qgyf/s320x240"/>
          <p:cNvPicPr/>
          <p:nvPr/>
        </p:nvPicPr>
        <p:blipFill>
          <a:blip r:embed="rId3" cstate="print"/>
          <a:srcRect/>
          <a:stretch>
            <a:fillRect/>
          </a:stretch>
        </p:blipFill>
        <p:spPr bwMode="auto">
          <a:xfrm>
            <a:off x="251519" y="2204864"/>
            <a:ext cx="4572000" cy="3429000"/>
          </a:xfrm>
          <a:prstGeom prst="rect">
            <a:avLst/>
          </a:prstGeom>
          <a:ln>
            <a:noFill/>
          </a:ln>
          <a:effectLst>
            <a:outerShdw blurRad="190500" algn="tl" rotWithShape="0">
              <a:srgbClr val="000000">
                <a:alpha val="70000"/>
              </a:srgbClr>
            </a:outerShdw>
          </a:effectLst>
        </p:spPr>
      </p:pic>
      <p:pic>
        <p:nvPicPr>
          <p:cNvPr id="47106" name="Picture 2" descr="http://blogs.discovermagazine.com/badastronomy/files/2008/io_jupiter_connecti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9514" y="850032"/>
            <a:ext cx="2299868" cy="13548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2211577"/>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43136"/>
            <a:ext cx="8229600" cy="1143000"/>
          </a:xfrm>
        </p:spPr>
        <p:txBody>
          <a:bodyPr/>
          <a:lstStyle/>
          <a:p>
            <a:r>
              <a:rPr lang="pt-BR" dirty="0">
                <a:latin typeface="MS PMincho"/>
                <a:ea typeface="MS PMincho"/>
              </a:rPr>
              <a:t>♃ -  </a:t>
            </a:r>
            <a:r>
              <a:rPr lang="pt-BR" dirty="0" err="1">
                <a:latin typeface="MS PMincho"/>
                <a:ea typeface="MS PMincho"/>
              </a:rPr>
              <a:t>Io</a:t>
            </a:r>
            <a:endParaRPr lang="pt-BR" dirty="0"/>
          </a:p>
        </p:txBody>
      </p:sp>
      <p:pic>
        <p:nvPicPr>
          <p:cNvPr id="46082" name="Picture 2" descr="http://img01.elicriso.it/it/mitologia_ambiente/io/immagini/io_era_zeu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2744" y="4004267"/>
            <a:ext cx="3384376" cy="2326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46084" name="Picture 4" descr="http://4.bp.blogspot.com/-y3haYvYtTbc/TlknaXETgPI/AAAAAAAAA6U/JGGt6ED2gAY/s400/A%2BMorte%2Bdo%2BPav%25C3%25A3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4008" y="1281270"/>
            <a:ext cx="3384376" cy="249597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6086" name="Picture 6" descr="http://www.pearpie.com/archive/images/stolen/correggiojupiterandi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1371460"/>
            <a:ext cx="2736304" cy="4930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2960914"/>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a:p>
        </p:txBody>
      </p:sp>
      <p:pic>
        <p:nvPicPr>
          <p:cNvPr id="1026" name="Picture 2" descr="http://2.bp.blogspot.com/-cGzLNk3eVOI/TgwQo8LDmCI/AAAAAAAAA78/IDBnrsY6HYY/s1600/Beth_Taylor_Earth_moon_interview.jpg"/>
          <p:cNvPicPr>
            <a:picLocks noChangeAspect="1" noChangeArrowheads="1"/>
          </p:cNvPicPr>
          <p:nvPr/>
        </p:nvPicPr>
        <p:blipFill>
          <a:blip r:embed="rId3" cstate="print"/>
          <a:srcRect/>
          <a:stretch>
            <a:fillRect/>
          </a:stretch>
        </p:blipFill>
        <p:spPr bwMode="auto">
          <a:xfrm>
            <a:off x="-1092264" y="-233512"/>
            <a:ext cx="10641772" cy="7091512"/>
          </a:xfrm>
          <a:prstGeom prst="rect">
            <a:avLst/>
          </a:prstGeom>
          <a:noFill/>
        </p:spPr>
      </p:pic>
      <p:sp>
        <p:nvSpPr>
          <p:cNvPr id="5" name="CaixaDeTexto 4"/>
          <p:cNvSpPr txBox="1"/>
          <p:nvPr/>
        </p:nvSpPr>
        <p:spPr>
          <a:xfrm>
            <a:off x="6732240" y="2780928"/>
            <a:ext cx="241176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Perguntas</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CaixaDeTexto 7"/>
          <p:cNvSpPr txBox="1"/>
          <p:nvPr/>
        </p:nvSpPr>
        <p:spPr>
          <a:xfrm>
            <a:off x="7638060" y="4291310"/>
            <a:ext cx="12058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CaixaDeTexto 8"/>
          <p:cNvSpPr txBox="1"/>
          <p:nvPr/>
        </p:nvSpPr>
        <p:spPr>
          <a:xfrm>
            <a:off x="8693460" y="2780928"/>
            <a:ext cx="12058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CaixaDeTexto 9"/>
          <p:cNvSpPr txBox="1"/>
          <p:nvPr/>
        </p:nvSpPr>
        <p:spPr>
          <a:xfrm>
            <a:off x="5893804" y="4127599"/>
            <a:ext cx="181720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CaixaDeTexto 10"/>
          <p:cNvSpPr txBox="1"/>
          <p:nvPr/>
        </p:nvSpPr>
        <p:spPr>
          <a:xfrm>
            <a:off x="5310336" y="548680"/>
            <a:ext cx="12058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CaixaDeTexto 11"/>
          <p:cNvSpPr txBox="1"/>
          <p:nvPr/>
        </p:nvSpPr>
        <p:spPr>
          <a:xfrm>
            <a:off x="5724128" y="1628800"/>
            <a:ext cx="12058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3" name="CaixaDeTexto 12"/>
          <p:cNvSpPr txBox="1"/>
          <p:nvPr/>
        </p:nvSpPr>
        <p:spPr>
          <a:xfrm>
            <a:off x="6976080" y="4999196"/>
            <a:ext cx="12058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CaixaDeTexto 13"/>
          <p:cNvSpPr txBox="1"/>
          <p:nvPr/>
        </p:nvSpPr>
        <p:spPr>
          <a:xfrm>
            <a:off x="8303880" y="5353139"/>
            <a:ext cx="12058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CaixaDeTexto 14"/>
          <p:cNvSpPr txBox="1"/>
          <p:nvPr/>
        </p:nvSpPr>
        <p:spPr>
          <a:xfrm>
            <a:off x="5356056" y="5996880"/>
            <a:ext cx="12058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CaixaDeTexto 15"/>
          <p:cNvSpPr txBox="1"/>
          <p:nvPr/>
        </p:nvSpPr>
        <p:spPr>
          <a:xfrm>
            <a:off x="6756686" y="6012120"/>
            <a:ext cx="12058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7" name="CaixaDeTexto 16"/>
          <p:cNvSpPr txBox="1"/>
          <p:nvPr/>
        </p:nvSpPr>
        <p:spPr>
          <a:xfrm>
            <a:off x="7991086" y="3540889"/>
            <a:ext cx="12058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pt-B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87530264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Há</a:t>
            </a:r>
            <a:r>
              <a:rPr lang="en-US" dirty="0" smtClean="0"/>
              <a:t> </a:t>
            </a:r>
            <a:r>
              <a:rPr lang="en-US" dirty="0" err="1" smtClean="0"/>
              <a:t>quatro</a:t>
            </a:r>
            <a:r>
              <a:rPr lang="en-US" dirty="0" smtClean="0"/>
              <a:t> </a:t>
            </a:r>
            <a:r>
              <a:rPr lang="en-US" dirty="0" err="1" smtClean="0"/>
              <a:t>centenas</a:t>
            </a:r>
            <a:r>
              <a:rPr lang="en-US" dirty="0" smtClean="0"/>
              <a:t> de </a:t>
            </a:r>
            <a:r>
              <a:rPr lang="en-US" dirty="0" err="1" smtClean="0"/>
              <a:t>anos</a:t>
            </a:r>
            <a:r>
              <a:rPr lang="en-US" dirty="0" smtClean="0"/>
              <a:t> </a:t>
            </a:r>
            <a:r>
              <a:rPr lang="en-US" dirty="0" err="1" smtClean="0"/>
              <a:t>atrás</a:t>
            </a:r>
            <a:r>
              <a:rPr lang="en-US" dirty="0" smtClean="0"/>
              <a:t> . . .</a:t>
            </a:r>
            <a:endParaRPr lang="pt-BR" dirty="0"/>
          </a:p>
        </p:txBody>
      </p:sp>
      <p:pic>
        <p:nvPicPr>
          <p:cNvPr id="3" name="Imagem 2" descr="Illustration showing many moons compared to Earth."/>
          <p:cNvPicPr>
            <a:picLocks noChangeAspect="1"/>
          </p:cNvPicPr>
          <p:nvPr/>
        </p:nvPicPr>
        <p:blipFill>
          <a:blip r:embed="rId3" cstate="print"/>
          <a:srcRect/>
          <a:stretch>
            <a:fillRect/>
          </a:stretch>
        </p:blipFill>
        <p:spPr bwMode="auto">
          <a:xfrm>
            <a:off x="1681663" y="1556792"/>
            <a:ext cx="5715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370227213"/>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 </a:t>
            </a:r>
            <a:r>
              <a:rPr lang="en-US" dirty="0" err="1" smtClean="0"/>
              <a:t>que</a:t>
            </a:r>
            <a:r>
              <a:rPr lang="en-US" dirty="0" smtClean="0"/>
              <a:t> </a:t>
            </a:r>
            <a:r>
              <a:rPr lang="en-US" dirty="0" err="1" smtClean="0"/>
              <a:t>são</a:t>
            </a:r>
            <a:r>
              <a:rPr lang="en-US" dirty="0" smtClean="0"/>
              <a:t> e de </a:t>
            </a:r>
            <a:r>
              <a:rPr lang="en-US" dirty="0" err="1" smtClean="0"/>
              <a:t>onde</a:t>
            </a:r>
            <a:r>
              <a:rPr lang="en-US" dirty="0" smtClean="0"/>
              <a:t> </a:t>
            </a:r>
            <a:r>
              <a:rPr lang="en-US" dirty="0" err="1" smtClean="0"/>
              <a:t>vêm</a:t>
            </a:r>
            <a:r>
              <a:rPr lang="en-US" dirty="0" smtClean="0"/>
              <a:t> as </a:t>
            </a:r>
            <a:r>
              <a:rPr lang="en-US" dirty="0" err="1" smtClean="0"/>
              <a:t>luas</a:t>
            </a:r>
            <a:r>
              <a:rPr lang="en-US" dirty="0" smtClean="0"/>
              <a:t>?</a:t>
            </a:r>
            <a:endParaRPr lang="pt-BR" dirty="0"/>
          </a:p>
        </p:txBody>
      </p:sp>
      <p:pic>
        <p:nvPicPr>
          <p:cNvPr id="2055" name="Picture 7" descr="C:\Users\Katia\Desktop\As Luas do Sistema Solar\EarthMoonanimation.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617" y="1439336"/>
            <a:ext cx="5362575" cy="45815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ixaDeTexto 7"/>
          <p:cNvSpPr txBox="1"/>
          <p:nvPr/>
        </p:nvSpPr>
        <p:spPr>
          <a:xfrm>
            <a:off x="6300192" y="2852936"/>
            <a:ext cx="2411760" cy="1754326"/>
          </a:xfrm>
          <a:prstGeom prst="rect">
            <a:avLst/>
          </a:prstGeom>
          <a:noFill/>
        </p:spPr>
        <p:txBody>
          <a:bodyPr wrap="square" rtlCol="0">
            <a:spAutoFit/>
          </a:bodyPr>
          <a:lstStyle/>
          <a:p>
            <a:pPr algn="ctr"/>
            <a:r>
              <a:rPr lang="en-US" dirty="0" err="1" smtClean="0"/>
              <a:t>Por</a:t>
            </a:r>
            <a:r>
              <a:rPr lang="en-US" dirty="0" smtClean="0"/>
              <a:t> </a:t>
            </a:r>
            <a:r>
              <a:rPr lang="en-US" dirty="0" err="1" smtClean="0"/>
              <a:t>definição</a:t>
            </a:r>
            <a:r>
              <a:rPr lang="en-US" dirty="0" smtClean="0"/>
              <a:t>, </a:t>
            </a:r>
            <a:r>
              <a:rPr lang="en-US" dirty="0" err="1" smtClean="0"/>
              <a:t>uma</a:t>
            </a:r>
            <a:r>
              <a:rPr lang="en-US" dirty="0" smtClean="0"/>
              <a:t> </a:t>
            </a:r>
            <a:r>
              <a:rPr lang="en-US" dirty="0" err="1" smtClean="0"/>
              <a:t>lua</a:t>
            </a:r>
            <a:r>
              <a:rPr lang="en-US" dirty="0" smtClean="0"/>
              <a:t> é um </a:t>
            </a:r>
            <a:r>
              <a:rPr lang="en-US" dirty="0" err="1" smtClean="0"/>
              <a:t>corpo</a:t>
            </a:r>
            <a:r>
              <a:rPr lang="en-US" dirty="0" smtClean="0"/>
              <a:t> </a:t>
            </a:r>
            <a:r>
              <a:rPr lang="en-US" dirty="0" err="1" smtClean="0"/>
              <a:t>que</a:t>
            </a:r>
            <a:r>
              <a:rPr lang="en-US" dirty="0" smtClean="0"/>
              <a:t> </a:t>
            </a:r>
            <a:r>
              <a:rPr lang="en-US" dirty="0" err="1" smtClean="0"/>
              <a:t>orbita</a:t>
            </a:r>
            <a:r>
              <a:rPr lang="en-US" dirty="0" smtClean="0"/>
              <a:t> outro </a:t>
            </a:r>
            <a:r>
              <a:rPr lang="en-US" dirty="0" err="1" smtClean="0"/>
              <a:t>corpo</a:t>
            </a:r>
            <a:r>
              <a:rPr lang="en-US" dirty="0" smtClean="0"/>
              <a:t>, </a:t>
            </a:r>
            <a:r>
              <a:rPr lang="en-US" dirty="0" err="1" smtClean="0"/>
              <a:t>seja</a:t>
            </a:r>
            <a:r>
              <a:rPr lang="en-US" dirty="0" smtClean="0"/>
              <a:t> </a:t>
            </a:r>
            <a:r>
              <a:rPr lang="en-US" dirty="0" err="1" smtClean="0"/>
              <a:t>ele</a:t>
            </a:r>
            <a:r>
              <a:rPr lang="en-US" dirty="0" smtClean="0"/>
              <a:t> um </a:t>
            </a:r>
            <a:r>
              <a:rPr lang="en-US" dirty="0" err="1" smtClean="0"/>
              <a:t>planeta</a:t>
            </a:r>
            <a:r>
              <a:rPr lang="en-US" dirty="0" smtClean="0"/>
              <a:t>, </a:t>
            </a:r>
            <a:r>
              <a:rPr lang="en-US" dirty="0" err="1" smtClean="0"/>
              <a:t>planeta</a:t>
            </a:r>
            <a:r>
              <a:rPr lang="en-US" dirty="0" smtClean="0"/>
              <a:t> </a:t>
            </a:r>
            <a:r>
              <a:rPr lang="en-US" dirty="0" err="1" smtClean="0"/>
              <a:t>anão</a:t>
            </a:r>
            <a:r>
              <a:rPr lang="en-US" dirty="0" smtClean="0"/>
              <a:t> </a:t>
            </a:r>
            <a:r>
              <a:rPr lang="en-US" dirty="0" err="1" smtClean="0"/>
              <a:t>ou</a:t>
            </a:r>
            <a:r>
              <a:rPr lang="en-US" dirty="0" smtClean="0"/>
              <a:t> </a:t>
            </a:r>
            <a:r>
              <a:rPr lang="en-US" dirty="0" err="1" smtClean="0"/>
              <a:t>asteróide</a:t>
            </a:r>
            <a:r>
              <a:rPr lang="en-US" dirty="0" smtClean="0"/>
              <a:t>, </a:t>
            </a:r>
            <a:r>
              <a:rPr lang="en-US" dirty="0" err="1" smtClean="0"/>
              <a:t>por</a:t>
            </a:r>
            <a:r>
              <a:rPr lang="en-US" dirty="0" smtClean="0"/>
              <a:t> </a:t>
            </a:r>
            <a:r>
              <a:rPr lang="en-US" dirty="0" err="1" smtClean="0"/>
              <a:t>exemplo</a:t>
            </a:r>
            <a:r>
              <a:rPr lang="en-US" dirty="0" smtClean="0"/>
              <a:t>.</a:t>
            </a:r>
            <a:endParaRPr lang="pt-BR" dirty="0"/>
          </a:p>
        </p:txBody>
      </p:sp>
    </p:spTree>
    <p:extLst>
      <p:ext uri="{BB962C8B-B14F-4D97-AF65-F5344CB8AC3E}">
        <p14:creationId xmlns:p14="http://schemas.microsoft.com/office/powerpoint/2010/main" xmlns="" val="2425379254"/>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O </a:t>
            </a:r>
            <a:r>
              <a:rPr lang="en-US" dirty="0" err="1" smtClean="0"/>
              <a:t>que</a:t>
            </a:r>
            <a:r>
              <a:rPr lang="en-US" dirty="0" smtClean="0"/>
              <a:t> </a:t>
            </a:r>
            <a:r>
              <a:rPr lang="en-US" dirty="0" err="1" smtClean="0"/>
              <a:t>são</a:t>
            </a:r>
            <a:r>
              <a:rPr lang="en-US" dirty="0" smtClean="0"/>
              <a:t> e de </a:t>
            </a:r>
            <a:r>
              <a:rPr lang="en-US" dirty="0" err="1" smtClean="0"/>
              <a:t>onde</a:t>
            </a:r>
            <a:r>
              <a:rPr lang="en-US" dirty="0" smtClean="0"/>
              <a:t> </a:t>
            </a:r>
            <a:r>
              <a:rPr lang="en-US" dirty="0" err="1" smtClean="0"/>
              <a:t>vêm</a:t>
            </a:r>
            <a:r>
              <a:rPr lang="en-US" dirty="0" smtClean="0"/>
              <a:t> as </a:t>
            </a:r>
            <a:r>
              <a:rPr lang="en-US" dirty="0" err="1" smtClean="0"/>
              <a:t>luas</a:t>
            </a:r>
            <a:r>
              <a:rPr lang="en-US" dirty="0" smtClean="0"/>
              <a:t> . . .?</a:t>
            </a:r>
            <a:endParaRPr lang="pt-BR" dirty="0"/>
          </a:p>
        </p:txBody>
      </p:sp>
      <p:pic>
        <p:nvPicPr>
          <p:cNvPr id="3074" name="Picture 2" descr="http://www.curragh-labs.org/blog/wp-content/uploads/2010/02/pluto-char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772816"/>
            <a:ext cx="4286250" cy="42862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aixaDeTexto 2"/>
          <p:cNvSpPr txBox="1"/>
          <p:nvPr/>
        </p:nvSpPr>
        <p:spPr>
          <a:xfrm>
            <a:off x="3347864" y="3212976"/>
            <a:ext cx="926536" cy="369332"/>
          </a:xfrm>
          <a:prstGeom prst="rect">
            <a:avLst/>
          </a:prstGeom>
          <a:noFill/>
        </p:spPr>
        <p:txBody>
          <a:bodyPr wrap="none" rtlCol="0">
            <a:spAutoFit/>
          </a:bodyPr>
          <a:lstStyle/>
          <a:p>
            <a:r>
              <a:rPr lang="en-US" dirty="0" err="1" smtClean="0"/>
              <a:t>Caronte</a:t>
            </a:r>
            <a:endParaRPr lang="pt-BR" dirty="0"/>
          </a:p>
        </p:txBody>
      </p:sp>
      <p:sp>
        <p:nvSpPr>
          <p:cNvPr id="5" name="CaixaDeTexto 4"/>
          <p:cNvSpPr txBox="1"/>
          <p:nvPr/>
        </p:nvSpPr>
        <p:spPr>
          <a:xfrm>
            <a:off x="1057752" y="5261332"/>
            <a:ext cx="784574" cy="369332"/>
          </a:xfrm>
          <a:prstGeom prst="rect">
            <a:avLst/>
          </a:prstGeom>
          <a:noFill/>
        </p:spPr>
        <p:txBody>
          <a:bodyPr wrap="none" rtlCol="0">
            <a:spAutoFit/>
          </a:bodyPr>
          <a:lstStyle/>
          <a:p>
            <a:r>
              <a:rPr lang="en-US" dirty="0" err="1" smtClean="0"/>
              <a:t>Plutão</a:t>
            </a:r>
            <a:endParaRPr lang="pt-BR" dirty="0"/>
          </a:p>
        </p:txBody>
      </p:sp>
      <p:sp>
        <p:nvSpPr>
          <p:cNvPr id="6" name="CaixaDeTexto 5"/>
          <p:cNvSpPr txBox="1"/>
          <p:nvPr/>
        </p:nvSpPr>
        <p:spPr>
          <a:xfrm>
            <a:off x="1842326" y="2060848"/>
            <a:ext cx="738279" cy="369332"/>
          </a:xfrm>
          <a:prstGeom prst="rect">
            <a:avLst/>
          </a:prstGeom>
          <a:noFill/>
        </p:spPr>
        <p:txBody>
          <a:bodyPr wrap="none" rtlCol="0">
            <a:spAutoFit/>
          </a:bodyPr>
          <a:lstStyle/>
          <a:p>
            <a:r>
              <a:rPr lang="en-US" dirty="0" smtClean="0"/>
              <a:t>Hydra</a:t>
            </a:r>
            <a:endParaRPr lang="pt-BR" dirty="0"/>
          </a:p>
        </p:txBody>
      </p:sp>
      <p:sp>
        <p:nvSpPr>
          <p:cNvPr id="7" name="CaixaDeTexto 6"/>
          <p:cNvSpPr txBox="1"/>
          <p:nvPr/>
        </p:nvSpPr>
        <p:spPr>
          <a:xfrm>
            <a:off x="3059436" y="5261332"/>
            <a:ext cx="486030" cy="369332"/>
          </a:xfrm>
          <a:prstGeom prst="rect">
            <a:avLst/>
          </a:prstGeom>
          <a:noFill/>
        </p:spPr>
        <p:txBody>
          <a:bodyPr wrap="none" rtlCol="0">
            <a:spAutoFit/>
          </a:bodyPr>
          <a:lstStyle/>
          <a:p>
            <a:r>
              <a:rPr lang="en-US" dirty="0" smtClean="0"/>
              <a:t>Nix</a:t>
            </a:r>
            <a:endParaRPr lang="pt-BR" dirty="0"/>
          </a:p>
        </p:txBody>
      </p:sp>
      <p:pic>
        <p:nvPicPr>
          <p:cNvPr id="3078" name="Picture 6" descr="http://www.outofthecradle.net/WordPress/wp-content/uploads/ida_dacty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11647" y="2301453"/>
            <a:ext cx="4112398" cy="295987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6397583" y="5049718"/>
            <a:ext cx="1171710" cy="369332"/>
          </a:xfrm>
          <a:prstGeom prst="rect">
            <a:avLst/>
          </a:prstGeom>
          <a:noFill/>
        </p:spPr>
        <p:txBody>
          <a:bodyPr wrap="square" rtlCol="0">
            <a:spAutoFit/>
          </a:bodyPr>
          <a:lstStyle/>
          <a:p>
            <a:pPr algn="ctr"/>
            <a:r>
              <a:rPr lang="en-US" dirty="0" smtClean="0"/>
              <a:t>Ida</a:t>
            </a:r>
            <a:endParaRPr lang="pt-BR" dirty="0"/>
          </a:p>
        </p:txBody>
      </p:sp>
      <p:sp>
        <p:nvSpPr>
          <p:cNvPr id="11" name="CaixaDeTexto 10"/>
          <p:cNvSpPr txBox="1"/>
          <p:nvPr/>
        </p:nvSpPr>
        <p:spPr>
          <a:xfrm>
            <a:off x="7908308" y="4293096"/>
            <a:ext cx="1171710" cy="369332"/>
          </a:xfrm>
          <a:prstGeom prst="rect">
            <a:avLst/>
          </a:prstGeom>
          <a:noFill/>
        </p:spPr>
        <p:txBody>
          <a:bodyPr wrap="square" rtlCol="0">
            <a:spAutoFit/>
          </a:bodyPr>
          <a:lstStyle/>
          <a:p>
            <a:pPr algn="ctr"/>
            <a:r>
              <a:rPr lang="en-US" dirty="0" smtClean="0"/>
              <a:t>Dactyl</a:t>
            </a:r>
            <a:endParaRPr lang="pt-BR" dirty="0"/>
          </a:p>
        </p:txBody>
      </p:sp>
    </p:spTree>
    <p:extLst>
      <p:ext uri="{BB962C8B-B14F-4D97-AF65-F5344CB8AC3E}">
        <p14:creationId xmlns:p14="http://schemas.microsoft.com/office/powerpoint/2010/main" xmlns="" val="92203193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 </a:t>
            </a:r>
            <a:r>
              <a:rPr lang="en-US" dirty="0" err="1" smtClean="0"/>
              <a:t>que</a:t>
            </a:r>
            <a:r>
              <a:rPr lang="en-US" dirty="0" smtClean="0"/>
              <a:t> </a:t>
            </a:r>
            <a:r>
              <a:rPr lang="en-US" dirty="0" err="1" smtClean="0"/>
              <a:t>são</a:t>
            </a:r>
            <a:r>
              <a:rPr lang="en-US" dirty="0" smtClean="0"/>
              <a:t> as </a:t>
            </a:r>
            <a:r>
              <a:rPr lang="en-US" dirty="0" err="1" smtClean="0"/>
              <a:t>luas</a:t>
            </a:r>
            <a:r>
              <a:rPr lang="en-US" dirty="0" smtClean="0"/>
              <a:t> . . .?</a:t>
            </a:r>
            <a:endParaRPr lang="pt-BR" dirty="0"/>
          </a:p>
        </p:txBody>
      </p:sp>
      <p:pic>
        <p:nvPicPr>
          <p:cNvPr id="3" name="Imagem 2" descr="http://upload.wikimedia.org/wikipedia/commons/thumb/c/c1/PIA01667-Io's_Pele_Hemisphere_After_Pillan_Changes.jpg/220px-PIA01667-Io's_Pele_Hemisphere_After_Pillan_Changes.jpg"/>
          <p:cNvPicPr/>
          <p:nvPr/>
        </p:nvPicPr>
        <p:blipFill>
          <a:blip r:embed="rId3" cstate="print"/>
          <a:srcRect/>
          <a:stretch>
            <a:fillRect/>
          </a:stretch>
        </p:blipFill>
        <p:spPr bwMode="auto">
          <a:xfrm>
            <a:off x="30023" y="1340768"/>
            <a:ext cx="3073400" cy="3073400"/>
          </a:xfrm>
          <a:prstGeom prst="rect">
            <a:avLst/>
          </a:prstGeom>
          <a:ln>
            <a:noFill/>
          </a:ln>
          <a:effectLst>
            <a:outerShdw blurRad="190500" algn="tl" rotWithShape="0">
              <a:srgbClr val="000000">
                <a:alpha val="70000"/>
              </a:srgbClr>
            </a:outerShdw>
          </a:effectLst>
        </p:spPr>
      </p:pic>
      <p:pic>
        <p:nvPicPr>
          <p:cNvPr id="2052" name="Picture 4" descr="http://blogs.nasa.gov/cm/resource/102289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7486" y="2448616"/>
            <a:ext cx="2520280"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images.astronet.ru/pubd/2007/01/29/0001220538/hyperion2_cassini.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05209" y="3578448"/>
            <a:ext cx="2622211" cy="23910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683568" y="4581128"/>
            <a:ext cx="1368152" cy="646331"/>
          </a:xfrm>
          <a:prstGeom prst="rect">
            <a:avLst/>
          </a:prstGeom>
          <a:noFill/>
        </p:spPr>
        <p:txBody>
          <a:bodyPr wrap="square" rtlCol="0">
            <a:spAutoFit/>
          </a:bodyPr>
          <a:lstStyle/>
          <a:p>
            <a:pPr algn="ctr"/>
            <a:r>
              <a:rPr lang="en-US" dirty="0" smtClean="0"/>
              <a:t>Uma </a:t>
            </a:r>
            <a:r>
              <a:rPr lang="en-US" dirty="0" err="1" smtClean="0"/>
              <a:t>lua</a:t>
            </a:r>
            <a:r>
              <a:rPr lang="en-US" dirty="0" smtClean="0"/>
              <a:t> </a:t>
            </a:r>
            <a:r>
              <a:rPr lang="en-US" dirty="0" err="1" smtClean="0"/>
              <a:t>amarelada</a:t>
            </a:r>
            <a:endParaRPr lang="pt-BR" dirty="0"/>
          </a:p>
        </p:txBody>
      </p:sp>
      <p:sp>
        <p:nvSpPr>
          <p:cNvPr id="9" name="CaixaDeTexto 8"/>
          <p:cNvSpPr txBox="1"/>
          <p:nvPr/>
        </p:nvSpPr>
        <p:spPr>
          <a:xfrm>
            <a:off x="3493550" y="5323191"/>
            <a:ext cx="1368152" cy="646331"/>
          </a:xfrm>
          <a:prstGeom prst="rect">
            <a:avLst/>
          </a:prstGeom>
          <a:noFill/>
        </p:spPr>
        <p:txBody>
          <a:bodyPr wrap="square" rtlCol="0">
            <a:spAutoFit/>
          </a:bodyPr>
          <a:lstStyle/>
          <a:p>
            <a:pPr algn="ctr"/>
            <a:r>
              <a:rPr lang="en-US" dirty="0" smtClean="0"/>
              <a:t>Uma </a:t>
            </a:r>
            <a:r>
              <a:rPr lang="en-US" dirty="0" err="1" smtClean="0"/>
              <a:t>lua</a:t>
            </a:r>
            <a:r>
              <a:rPr lang="en-US" dirty="0" smtClean="0"/>
              <a:t> </a:t>
            </a:r>
            <a:r>
              <a:rPr lang="en-US" dirty="0" err="1" smtClean="0"/>
              <a:t>prateada</a:t>
            </a:r>
            <a:endParaRPr lang="pt-BR" dirty="0"/>
          </a:p>
        </p:txBody>
      </p:sp>
      <p:sp>
        <p:nvSpPr>
          <p:cNvPr id="6" name="CaixaDeTexto 5"/>
          <p:cNvSpPr txBox="1"/>
          <p:nvPr/>
        </p:nvSpPr>
        <p:spPr>
          <a:xfrm>
            <a:off x="5940150" y="6002412"/>
            <a:ext cx="2952328" cy="646331"/>
          </a:xfrm>
          <a:prstGeom prst="rect">
            <a:avLst/>
          </a:prstGeom>
          <a:noFill/>
        </p:spPr>
        <p:txBody>
          <a:bodyPr wrap="square" rtlCol="0">
            <a:spAutoFit/>
          </a:bodyPr>
          <a:lstStyle/>
          <a:p>
            <a:pPr algn="ctr"/>
            <a:r>
              <a:rPr lang="en-US" dirty="0" smtClean="0"/>
              <a:t>Uma </a:t>
            </a:r>
            <a:r>
              <a:rPr lang="en-US" dirty="0" err="1" smtClean="0"/>
              <a:t>lua</a:t>
            </a:r>
            <a:r>
              <a:rPr lang="en-US" dirty="0" smtClean="0"/>
              <a:t> de </a:t>
            </a:r>
            <a:br>
              <a:rPr lang="en-US" dirty="0" smtClean="0"/>
            </a:br>
            <a:r>
              <a:rPr lang="en-US" dirty="0" err="1" smtClean="0"/>
              <a:t>esponja</a:t>
            </a:r>
            <a:endParaRPr lang="pt-BR" dirty="0"/>
          </a:p>
        </p:txBody>
      </p:sp>
    </p:spTree>
    <p:extLst>
      <p:ext uri="{BB962C8B-B14F-4D97-AF65-F5344CB8AC3E}">
        <p14:creationId xmlns:p14="http://schemas.microsoft.com/office/powerpoint/2010/main" xmlns="" val="2040809425"/>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4966</Words>
  <Application>Microsoft Office PowerPoint</Application>
  <PresentationFormat>Apresentação na tela (4:3)</PresentationFormat>
  <Paragraphs>500</Paragraphs>
  <Slides>52</Slides>
  <Notes>52</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Tema do Office</vt:lpstr>
      <vt:lpstr>Slide 1</vt:lpstr>
      <vt:lpstr>Introdução</vt:lpstr>
      <vt:lpstr>Introdução</vt:lpstr>
      <vt:lpstr>Há quatro centenas de anos atrás . . .</vt:lpstr>
      <vt:lpstr>Há quatro centenas de anos atrás  . . .</vt:lpstr>
      <vt:lpstr>Há quatro centenas de anos atrás . . .</vt:lpstr>
      <vt:lpstr>O que são e de onde vêm as luas?</vt:lpstr>
      <vt:lpstr>O que são e de onde vêm as luas . . .?</vt:lpstr>
      <vt:lpstr>O que são as luas . . .?</vt:lpstr>
      <vt:lpstr>De onde as luas vêm . . . ?</vt:lpstr>
      <vt:lpstr>De onde as luas vêm . . . ?</vt:lpstr>
      <vt:lpstr>De onde as luas vêm . . . ?</vt:lpstr>
      <vt:lpstr>As top 20 do Sistema solar</vt:lpstr>
      <vt:lpstr>♅ 20</vt:lpstr>
      <vt:lpstr>♆ 19</vt:lpstr>
      <vt:lpstr>♆  -  Nereida</vt:lpstr>
      <vt:lpstr>♄ 18</vt:lpstr>
      <vt:lpstr>♄ -  Febe</vt:lpstr>
      <vt:lpstr>♄ 17</vt:lpstr>
      <vt:lpstr>♄ -  Dione</vt:lpstr>
      <vt:lpstr>♇ - 16</vt:lpstr>
      <vt:lpstr>♇ - Caronte</vt:lpstr>
      <vt:lpstr>♆  -  15</vt:lpstr>
      <vt:lpstr>♆  -  Tritão</vt:lpstr>
      <vt:lpstr>♄ -  14</vt:lpstr>
      <vt:lpstr>♄ - Atlas</vt:lpstr>
      <vt:lpstr>♄ -  13</vt:lpstr>
      <vt:lpstr>♄ -  Pã</vt:lpstr>
      <vt:lpstr>♂  -  12</vt:lpstr>
      <vt:lpstr>♂  -  Deimos</vt:lpstr>
      <vt:lpstr>♂  -  11</vt:lpstr>
      <vt:lpstr>♂  -  Fobos</vt:lpstr>
      <vt:lpstr>♄ -  10</vt:lpstr>
      <vt:lpstr>♄ -  9</vt:lpstr>
      <vt:lpstr>♄ -  9</vt:lpstr>
      <vt:lpstr>♄ -  8</vt:lpstr>
      <vt:lpstr>♄ -  Jápeto</vt:lpstr>
      <vt:lpstr>♃ -  7</vt:lpstr>
      <vt:lpstr>♃ -  Calisto</vt:lpstr>
      <vt:lpstr>♃ -  6</vt:lpstr>
      <vt:lpstr>♃ -  5</vt:lpstr>
      <vt:lpstr>♃ -  Ganimedes</vt:lpstr>
      <vt:lpstr> -  4</vt:lpstr>
      <vt:lpstr>Téia e a Formação da Lua</vt:lpstr>
      <vt:lpstr>♃ -  3</vt:lpstr>
      <vt:lpstr>♃ -  Europa</vt:lpstr>
      <vt:lpstr>♄ -  2</vt:lpstr>
      <vt:lpstr>♄ -  Encélado</vt:lpstr>
      <vt:lpstr>♃ -  1</vt:lpstr>
      <vt:lpstr>♃ -  Io</vt:lpstr>
      <vt:lpstr>♃ -  Io</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Julio</dc:creator>
  <cp:lastModifiedBy>Observatório</cp:lastModifiedBy>
  <cp:revision>230</cp:revision>
  <dcterms:created xsi:type="dcterms:W3CDTF">2012-03-24T03:47:48Z</dcterms:created>
  <dcterms:modified xsi:type="dcterms:W3CDTF">2012-03-24T23:51:12Z</dcterms:modified>
</cp:coreProperties>
</file>