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7" r:id="rId27"/>
    <p:sldId id="286" r:id="rId28"/>
    <p:sldId id="288" r:id="rId29"/>
    <p:sldId id="289" r:id="rId30"/>
    <p:sldId id="291" r:id="rId31"/>
    <p:sldId id="290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8E35-133B-4710-9250-2E420987776E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EE4A5-040D-4A59-8697-BA63A84E6C6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32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09/04/03/metodos-propostos-para-deteccao-de-exolua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vacaotecnologica.com.br/noticias/noticia.php?artigo=telescopio-kepler-encontrar-luas-habitavei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ternosaprendizes.com/2010/01/05/vamos-descobrir-em-breve-uma-exolua-tal-como-a-lua-pandora-do-filme-avatar/" TargetMode="External"/><Relationship Id="rId4" Type="http://schemas.openxmlformats.org/officeDocument/2006/relationships/hyperlink" Target="http://eternosaprendizes.wordpress.com/2009/02/01/astronomos-comecam-a-caca-de-exoluas-orbitando-exoplanetas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http://bethccruz.blogspot.com.br/2009/01/galileu-galilei-astronomia-cincia.html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http://upload.wikimedia.org/wikipedia/commons/e/ef/51_Pegasi_b_v3.jpg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http://upload.wikimedia.org/wikipedia/commons/e/ef/51_Pegasi_b_v3.jpg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</a:t>
            </a:r>
            <a:r>
              <a:rPr lang="pt-BR" dirty="0" smtClean="0">
                <a:hlinkClick r:id="rId3"/>
              </a:rPr>
              <a:t>http://eternosaprendizes.com/2009/04/03/metodos-propostos-para-deteccao-de-exoluas/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http://pt.wikipedia.org/wiki/Ficheiro:Extrasolar_planet_NASA.jpg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Imagem: http://www.google.com.br/imgres?q=condena%C3%A7%C3%A3o+Giordano+</a:t>
            </a:r>
            <a:r>
              <a:rPr lang="pt-BR" dirty="0" err="1" smtClean="0"/>
              <a:t>Bruno&amp;um</a:t>
            </a:r>
            <a:r>
              <a:rPr lang="pt-BR" dirty="0" smtClean="0"/>
              <a:t>=1&amp;hl=</a:t>
            </a:r>
            <a:r>
              <a:rPr lang="pt-BR" dirty="0" err="1" smtClean="0"/>
              <a:t>pt-BR&amp;sa</a:t>
            </a:r>
            <a:r>
              <a:rPr lang="pt-BR" dirty="0" smtClean="0"/>
              <a:t>=</a:t>
            </a:r>
            <a:r>
              <a:rPr lang="pt-BR" dirty="0" err="1" smtClean="0"/>
              <a:t>N&amp;biw</a:t>
            </a:r>
            <a:r>
              <a:rPr lang="pt-BR" dirty="0" smtClean="0"/>
              <a:t>=1024&amp;</a:t>
            </a:r>
            <a:r>
              <a:rPr lang="pt-BR" dirty="0" err="1" smtClean="0"/>
              <a:t>bih</a:t>
            </a:r>
            <a:r>
              <a:rPr lang="pt-BR" dirty="0" smtClean="0"/>
              <a:t>=526&amp;</a:t>
            </a:r>
            <a:r>
              <a:rPr lang="pt-BR" dirty="0" err="1" smtClean="0"/>
              <a:t>tbm</a:t>
            </a:r>
            <a:r>
              <a:rPr lang="pt-BR" dirty="0" smtClean="0"/>
              <a:t>=</a:t>
            </a:r>
            <a:r>
              <a:rPr lang="pt-BR" dirty="0" err="1" smtClean="0"/>
              <a:t>isch&amp;tbnid</a:t>
            </a:r>
            <a:r>
              <a:rPr lang="pt-BR" dirty="0" smtClean="0"/>
              <a:t>=3wC5cB6OFwNu_M:&amp;</a:t>
            </a:r>
            <a:r>
              <a:rPr lang="pt-BR" dirty="0" err="1" smtClean="0"/>
              <a:t>imgrefurl</a:t>
            </a:r>
            <a:r>
              <a:rPr lang="pt-BR" dirty="0" smtClean="0"/>
              <a:t>=http://cronicashereticas.blog.terra.com.br/&amp;</a:t>
            </a:r>
            <a:r>
              <a:rPr lang="pt-BR" dirty="0" err="1" smtClean="0"/>
              <a:t>docid</a:t>
            </a:r>
            <a:r>
              <a:rPr lang="pt-BR" dirty="0" smtClean="0"/>
              <a:t>=dlGbvS94VmOV9M&amp;</a:t>
            </a:r>
            <a:r>
              <a:rPr lang="pt-BR" dirty="0" err="1" smtClean="0"/>
              <a:t>imgurl</a:t>
            </a:r>
            <a:r>
              <a:rPr lang="pt-BR" dirty="0" smtClean="0"/>
              <a:t>=http://cronicashereticas.blog.terra.com.br/files/2009/02/giordano_bruno.jpg&amp;w=250&amp;h=281&amp;ei=kBJ1T9HwLcTcgQfarMT1Dg&amp;zoom=1&amp;</a:t>
            </a:r>
            <a:r>
              <a:rPr lang="pt-BR" dirty="0" err="1" smtClean="0"/>
              <a:t>iact</a:t>
            </a:r>
            <a:r>
              <a:rPr lang="pt-BR" dirty="0" smtClean="0"/>
              <a:t>=</a:t>
            </a:r>
            <a:r>
              <a:rPr lang="pt-BR" dirty="0" err="1" smtClean="0"/>
              <a:t>hc&amp;vpx</a:t>
            </a:r>
            <a:r>
              <a:rPr lang="pt-BR" dirty="0" smtClean="0"/>
              <a:t>=591&amp;</a:t>
            </a:r>
            <a:r>
              <a:rPr lang="pt-BR" dirty="0" err="1" smtClean="0"/>
              <a:t>vpy</a:t>
            </a:r>
            <a:r>
              <a:rPr lang="pt-BR" dirty="0" smtClean="0"/>
              <a:t>=92&amp;</a:t>
            </a:r>
            <a:r>
              <a:rPr lang="pt-BR" dirty="0" err="1" smtClean="0"/>
              <a:t>dur</a:t>
            </a:r>
            <a:r>
              <a:rPr lang="pt-BR" dirty="0" smtClean="0"/>
              <a:t>=547&amp;</a:t>
            </a:r>
            <a:r>
              <a:rPr lang="pt-BR" dirty="0" err="1" smtClean="0"/>
              <a:t>hovh</a:t>
            </a:r>
            <a:r>
              <a:rPr lang="pt-BR" dirty="0" smtClean="0"/>
              <a:t>=203&amp;</a:t>
            </a:r>
            <a:r>
              <a:rPr lang="pt-BR" dirty="0" err="1" smtClean="0"/>
              <a:t>hovw</a:t>
            </a:r>
            <a:r>
              <a:rPr lang="pt-BR" dirty="0" smtClean="0"/>
              <a:t>=181&amp;</a:t>
            </a:r>
            <a:r>
              <a:rPr lang="pt-BR" dirty="0" err="1" smtClean="0"/>
              <a:t>tx</a:t>
            </a:r>
            <a:r>
              <a:rPr lang="pt-BR" dirty="0" smtClean="0"/>
              <a:t>=114&amp;</a:t>
            </a:r>
            <a:r>
              <a:rPr lang="pt-BR" dirty="0" err="1" smtClean="0"/>
              <a:t>ty</a:t>
            </a:r>
            <a:r>
              <a:rPr lang="pt-BR" dirty="0" smtClean="0"/>
              <a:t>=74&amp;</a:t>
            </a:r>
            <a:r>
              <a:rPr lang="pt-BR" dirty="0" err="1" smtClean="0"/>
              <a:t>sig</a:t>
            </a:r>
            <a:r>
              <a:rPr lang="pt-BR" dirty="0" smtClean="0"/>
              <a:t>=114614898126476763287&amp;</a:t>
            </a:r>
            <a:r>
              <a:rPr lang="pt-BR" dirty="0" err="1" smtClean="0"/>
              <a:t>page</a:t>
            </a:r>
            <a:r>
              <a:rPr lang="pt-BR" dirty="0" smtClean="0"/>
              <a:t>=1&amp;</a:t>
            </a:r>
            <a:r>
              <a:rPr lang="pt-BR" dirty="0" err="1" smtClean="0"/>
              <a:t>tbnh</a:t>
            </a:r>
            <a:r>
              <a:rPr lang="pt-BR" dirty="0" smtClean="0"/>
              <a:t>=159&amp;</a:t>
            </a:r>
            <a:r>
              <a:rPr lang="pt-BR" dirty="0" err="1" smtClean="0"/>
              <a:t>tbnw</a:t>
            </a:r>
            <a:r>
              <a:rPr lang="pt-BR" dirty="0" smtClean="0"/>
              <a:t>=141&amp;start=0&amp;</a:t>
            </a:r>
            <a:r>
              <a:rPr lang="pt-BR" dirty="0" err="1" smtClean="0"/>
              <a:t>ndsp</a:t>
            </a:r>
            <a:r>
              <a:rPr lang="pt-BR" dirty="0" smtClean="0"/>
              <a:t>=11&amp;</a:t>
            </a:r>
            <a:r>
              <a:rPr lang="pt-BR" dirty="0" err="1" smtClean="0"/>
              <a:t>ved</a:t>
            </a:r>
            <a:r>
              <a:rPr lang="pt-BR" dirty="0" smtClean="0"/>
              <a:t>=1t:429,r:9,s:0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</a:t>
            </a:r>
            <a:r>
              <a:rPr lang="pt-BR" dirty="0" smtClean="0">
                <a:hlinkClick r:id="rId3"/>
              </a:rPr>
              <a:t>http://www.inovacaotecnologica.com.br/noticias/noticia.</a:t>
            </a:r>
            <a:r>
              <a:rPr lang="pt-BR" dirty="0" err="1" smtClean="0">
                <a:hlinkClick r:id="rId3"/>
              </a:rPr>
              <a:t>php</a:t>
            </a:r>
            <a:r>
              <a:rPr lang="pt-BR" dirty="0" smtClean="0">
                <a:hlinkClick r:id="rId3"/>
              </a:rPr>
              <a:t>?artigo=</a:t>
            </a:r>
            <a:r>
              <a:rPr lang="pt-BR" dirty="0" err="1" smtClean="0">
                <a:hlinkClick r:id="rId3"/>
              </a:rPr>
              <a:t>telescopio-kepler-encontrar-luas-habitaveis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http://eternosaprendizes.wordpress.com/2009/02/01/astronomos-comecam-a-caca-de-exoluas-orbitando-exoplanetas/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http://eternosaprendizes.com/2010/01/05/vamos-descobrir-em-breve-uma-exolua-tal-como-a-lua-pandora-do-filme-avatar/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http://bethccruz.blogspot.com.br/2009/01/galileu-galilei-astronomia-cincia.html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http://www.nasa.gov/topics/universe/features/exoplanetHouseOfHorrors.html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http://upload.wikimedia.org/wikipedia/commons/e/ef/51_Pegasi_b_v3.jpg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http://news.discovery.com/space/phantom-planet-comes-back-from-oblivion.html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http://en.wikipedia.org/wiki/File:Moon_of_HD_28185_b.jpg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Fotohttp</a:t>
            </a:r>
            <a:r>
              <a:rPr lang="pt-BR" dirty="0" smtClean="0"/>
              <a:t>://www.google.com.br/imgres?um=1&amp;hl=</a:t>
            </a:r>
            <a:r>
              <a:rPr lang="pt-BR" dirty="0" err="1" smtClean="0"/>
              <a:t>pt-BR&amp;biw</a:t>
            </a:r>
            <a:r>
              <a:rPr lang="pt-BR" dirty="0" smtClean="0"/>
              <a:t>=1024&amp;</a:t>
            </a:r>
            <a:r>
              <a:rPr lang="pt-BR" dirty="0" err="1" smtClean="0"/>
              <a:t>bih</a:t>
            </a:r>
            <a:r>
              <a:rPr lang="pt-BR" dirty="0" smtClean="0"/>
              <a:t>=526&amp;</a:t>
            </a:r>
            <a:r>
              <a:rPr lang="pt-BR" dirty="0" err="1" smtClean="0"/>
              <a:t>tbm</a:t>
            </a:r>
            <a:r>
              <a:rPr lang="pt-BR" dirty="0" smtClean="0"/>
              <a:t>=</a:t>
            </a:r>
            <a:r>
              <a:rPr lang="pt-BR" dirty="0" err="1" smtClean="0"/>
              <a:t>isch&amp;tbnid</a:t>
            </a:r>
            <a:r>
              <a:rPr lang="pt-BR" dirty="0" smtClean="0"/>
              <a:t>=gIeupht734br3M:&amp;</a:t>
            </a:r>
            <a:r>
              <a:rPr lang="pt-BR" dirty="0" err="1" smtClean="0"/>
              <a:t>imgrefurl</a:t>
            </a:r>
            <a:r>
              <a:rPr lang="pt-BR" dirty="0" smtClean="0"/>
              <a:t>=http://smsc.cnes.fr/COROT/&amp;</a:t>
            </a:r>
            <a:r>
              <a:rPr lang="pt-BR" dirty="0" err="1" smtClean="0"/>
              <a:t>docid</a:t>
            </a:r>
            <a:r>
              <a:rPr lang="pt-BR" dirty="0" smtClean="0"/>
              <a:t>=pqt9_iP3fJuFOM&amp;</a:t>
            </a:r>
            <a:r>
              <a:rPr lang="pt-BR" dirty="0" err="1" smtClean="0"/>
              <a:t>imgurl</a:t>
            </a:r>
            <a:r>
              <a:rPr lang="pt-BR" dirty="0" smtClean="0"/>
              <a:t>=http://smsc.cnes.fr/IcCOROT/Logo_seul.jpg&amp;w=1045&amp;h=787&amp;ei=WCF1T6-yB4eygwf2tqzrDg&amp;zoom=1&amp;</a:t>
            </a:r>
            <a:r>
              <a:rPr lang="pt-BR" dirty="0" err="1" smtClean="0"/>
              <a:t>iact</a:t>
            </a:r>
            <a:r>
              <a:rPr lang="pt-BR" dirty="0" smtClean="0"/>
              <a:t>=</a:t>
            </a:r>
            <a:r>
              <a:rPr lang="pt-BR" dirty="0" err="1" smtClean="0"/>
              <a:t>rc&amp;dur</a:t>
            </a:r>
            <a:r>
              <a:rPr lang="pt-BR" dirty="0" smtClean="0"/>
              <a:t>=257&amp;</a:t>
            </a:r>
            <a:r>
              <a:rPr lang="pt-BR" dirty="0" err="1" smtClean="0"/>
              <a:t>sig</a:t>
            </a:r>
            <a:r>
              <a:rPr lang="pt-BR" dirty="0" smtClean="0"/>
              <a:t>=114614898126476763287&amp;</a:t>
            </a:r>
            <a:r>
              <a:rPr lang="pt-BR" dirty="0" err="1" smtClean="0"/>
              <a:t>page</a:t>
            </a:r>
            <a:r>
              <a:rPr lang="pt-BR" dirty="0" smtClean="0"/>
              <a:t>=1&amp;</a:t>
            </a:r>
            <a:r>
              <a:rPr lang="pt-BR" dirty="0" err="1" smtClean="0"/>
              <a:t>tbnh</a:t>
            </a:r>
            <a:r>
              <a:rPr lang="pt-BR" dirty="0" smtClean="0"/>
              <a:t>=159&amp;</a:t>
            </a:r>
            <a:r>
              <a:rPr lang="pt-BR" dirty="0" err="1" smtClean="0"/>
              <a:t>tbnw</a:t>
            </a:r>
            <a:r>
              <a:rPr lang="pt-BR" dirty="0" smtClean="0"/>
              <a:t>=211&amp;start=0&amp;</a:t>
            </a:r>
            <a:r>
              <a:rPr lang="pt-BR" dirty="0" err="1" smtClean="0"/>
              <a:t>ndsp</a:t>
            </a:r>
            <a:r>
              <a:rPr lang="pt-BR" dirty="0" smtClean="0"/>
              <a:t>=8&amp;</a:t>
            </a:r>
            <a:r>
              <a:rPr lang="pt-BR" dirty="0" err="1" smtClean="0"/>
              <a:t>ved</a:t>
            </a:r>
            <a:r>
              <a:rPr lang="pt-BR" dirty="0" smtClean="0"/>
              <a:t>=1t:429,r:0,s:0&amp;</a:t>
            </a:r>
            <a:r>
              <a:rPr lang="pt-BR" dirty="0" err="1" smtClean="0"/>
              <a:t>tx</a:t>
            </a:r>
            <a:r>
              <a:rPr lang="pt-BR" dirty="0" smtClean="0"/>
              <a:t>=127&amp;</a:t>
            </a:r>
            <a:r>
              <a:rPr lang="pt-BR" dirty="0" err="1" smtClean="0"/>
              <a:t>ty</a:t>
            </a:r>
            <a:r>
              <a:rPr lang="pt-BR" dirty="0" smtClean="0"/>
              <a:t>=47</a:t>
            </a:r>
          </a:p>
          <a:p>
            <a:r>
              <a:rPr lang="pt-BR" dirty="0" smtClean="0"/>
              <a:t>http://farawayworlds.wordpress.com/in-english/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http://upload.wikimedia.org/wikipedia/commons/e/ef/51_Pegasi_b_v3.jpg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FE9F-E82B-4210-8322-B7259A911C30}" type="datetimeFigureOut">
              <a:rPr lang="pt-BR" smtClean="0"/>
              <a:pPr/>
              <a:t>01/04/2012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55EB-20FD-471A-AEFD-2C24F99DE1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\Pulsar.avi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agens%20no%20Espa&#231;o-Tempo%20-%20Carl%20Sagan.wm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AGES\397966main_Ho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Exoplanetas</a:t>
            </a:r>
            <a:endParaRPr lang="pt-BR" sz="9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08462" y="6211669"/>
            <a:ext cx="313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err="1" smtClean="0">
                <a:solidFill>
                  <a:schemeClr val="bg1"/>
                </a:solidFill>
              </a:rPr>
              <a:t>Alysson</a:t>
            </a:r>
            <a:r>
              <a:rPr lang="pt-BR" dirty="0" smtClean="0">
                <a:solidFill>
                  <a:schemeClr val="bg1"/>
                </a:solidFill>
              </a:rPr>
              <a:t> Bruno Barbosa Moreira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lysson.moreira@usp.br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2006-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Lançamento da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CoRoT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Convection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Rotation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planetary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Transits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pt-BR" sz="8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146" name="Picture 2" descr="F:\S\IMAGES\Coro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151244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S\IMAGES\Corot 2.jpg"/>
          <p:cNvPicPr>
            <a:picLocks noChangeAspect="1" noChangeArrowheads="1"/>
          </p:cNvPicPr>
          <p:nvPr/>
        </p:nvPicPr>
        <p:blipFill>
          <a:blip r:embed="rId4" cstate="print"/>
          <a:srcRect b="8685"/>
          <a:stretch>
            <a:fillRect/>
          </a:stretch>
        </p:blipFill>
        <p:spPr bwMode="auto">
          <a:xfrm>
            <a:off x="5724128" y="4725144"/>
            <a:ext cx="2152800" cy="181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2009 –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Lançamento da nave Kepler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170" name="Picture 2" descr="F:\S\IMAGES\Kepler-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960440" cy="306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método Doppler</a:t>
            </a:r>
          </a:p>
          <a:p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Velocidade radial de uma estrela</a:t>
            </a:r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5868" t="22266" r="15473" b="11782"/>
          <a:stretch>
            <a:fillRect/>
          </a:stretch>
        </p:blipFill>
        <p:spPr bwMode="auto">
          <a:xfrm>
            <a:off x="0" y="0"/>
            <a:ext cx="951931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método Doppler (70%)</a:t>
            </a:r>
          </a:p>
          <a:p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Velocidade radial de uma estrela</a:t>
            </a: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Efeito Doppler</a:t>
            </a:r>
            <a:endParaRPr lang="pt-B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218" name="Picture 2" descr="F:\S\IMAGES\Dopplerfrequen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60851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F:\S\IMAGES\Doppler_eff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374441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método do trânsito (23%)</a:t>
            </a:r>
          </a:p>
          <a:p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Trânsito de Vênus</a:t>
            </a:r>
          </a:p>
          <a:p>
            <a:pPr>
              <a:buFont typeface="Arial" pitchFamily="34" charset="0"/>
              <a:buChar char="•"/>
            </a:pPr>
            <a:endParaRPr lang="pt-BR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 astrônomo alienígena perceberia uma variação de 0,08%</a:t>
            </a:r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3250" t="19313" r="22117" b="9813"/>
          <a:stretch>
            <a:fillRect/>
          </a:stretch>
        </p:blipFill>
        <p:spPr bwMode="auto">
          <a:xfrm>
            <a:off x="5508104" y="3861048"/>
            <a:ext cx="2808312" cy="27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orot_exo_7b-em-transito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40768"/>
            <a:ext cx="333375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método observação direta (2,9%)</a:t>
            </a:r>
            <a:b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Corpos muito pequenos próximos a corpos muito brilhantes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D:\USP 2011 - Primeiro Semestre\Astronomia\Exoplanetas\Imagens\Pigeon Point Lighthouse_files\2043508173_a56d24a13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426768" cy="294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D:\USP 2011 - Primeiro Semestre\Astronomia\Exoplanetas\Imagens\De formiga à águ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13176"/>
            <a:ext cx="1848544" cy="169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195736" y="1412776"/>
            <a:ext cx="4752528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Microlentes Gravitacionais (2,3%)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2" descr="D:\USP 2011 - Primeiro Semestre\Astronomia\Exoplanetas\Imagens\Gravitational_micro_rev.png"/>
          <p:cNvPicPr>
            <a:picLocks noChangeAspect="1" noChangeArrowheads="1"/>
          </p:cNvPicPr>
          <p:nvPr/>
        </p:nvPicPr>
        <p:blipFill>
          <a:blip r:embed="rId3" cstate="print"/>
          <a:srcRect t="26010"/>
          <a:stretch>
            <a:fillRect/>
          </a:stretch>
        </p:blipFill>
        <p:spPr bwMode="auto">
          <a:xfrm>
            <a:off x="683568" y="3356992"/>
            <a:ext cx="774035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Como encontrar?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Temporização (1,9%)</a:t>
            </a:r>
            <a:b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 o caso de pulsares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Pulsa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276872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3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7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44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8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Jupiteres</a:t>
            </a: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Quentes (40%)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Massa de 0,5 a 13 vezes a de Júpiter</a:t>
            </a:r>
          </a:p>
          <a:p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Órbitas menores que a de Mercúrio</a:t>
            </a: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Temperaturas próximas a 2000ºC</a:t>
            </a:r>
            <a:endParaRPr lang="pt-BR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3" descr="D:\USP 2011 - Primeiro Semestre\Astronomia\Exoplanetas\Imagens\k_202.jpg"/>
          <p:cNvPicPr>
            <a:picLocks noChangeAspect="1" noChangeArrowheads="1"/>
          </p:cNvPicPr>
          <p:nvPr/>
        </p:nvPicPr>
        <p:blipFill>
          <a:blip r:embed="rId3" cstate="print"/>
          <a:srcRect r="23203"/>
          <a:stretch>
            <a:fillRect/>
          </a:stretch>
        </p:blipFill>
        <p:spPr bwMode="auto">
          <a:xfrm>
            <a:off x="4716016" y="1916832"/>
            <a:ext cx="4248472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Netunos Quentes 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Muito menos massivos que os Júpiteres quentes</a:t>
            </a: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Órbitas menores que a de Mercúrio</a:t>
            </a:r>
            <a:endParaRPr lang="pt-BR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2994" r="19676"/>
          <a:stretch>
            <a:fillRect/>
          </a:stretch>
        </p:blipFill>
        <p:spPr bwMode="auto">
          <a:xfrm>
            <a:off x="4644008" y="2276872"/>
            <a:ext cx="410445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7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É um planeta que orbita uma estrela que não seja o Sol e, desta forma, pertence a um sistema planetário distinto do nosso.</a:t>
            </a:r>
            <a:endParaRPr lang="pt-BR" sz="17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2" descr="F:\S\IMAGES\397966main_Ho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Introdução</a:t>
            </a:r>
            <a:endParaRPr lang="pt-BR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Exoplaneta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HD 189733 b</a:t>
            </a:r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</a:pPr>
            <a:endParaRPr lang="pt-BR" sz="54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Jupiteres</a:t>
            </a: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Frios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Massa de 0,5 a 13 vezes a de Júpiter</a:t>
            </a:r>
          </a:p>
          <a:p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Órbitas maiores</a:t>
            </a: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Temperaturas próximas a -140ºC</a:t>
            </a:r>
            <a:endParaRPr lang="pt-BR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07" y="2348880"/>
            <a:ext cx="3954016" cy="296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87524" y="1412776"/>
            <a:ext cx="856895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Superjupiteres</a:t>
            </a:r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Subdivisão tantos dos Júpiteres Quentes como dos Júpiteres Frios com massas maiores que cinco vezes a massa de Júpiter</a:t>
            </a:r>
            <a:endParaRPr lang="pt-BR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Superterras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Massa de 1,5 a 10 vezes a da Terra</a:t>
            </a:r>
          </a:p>
          <a:p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Atmosfera?</a:t>
            </a: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\IMAGES\super terra.jpg"/>
          <p:cNvPicPr>
            <a:picLocks noChangeAspect="1" noChangeArrowheads="1"/>
          </p:cNvPicPr>
          <p:nvPr/>
        </p:nvPicPr>
        <p:blipFill>
          <a:blip r:embed="rId3" cstate="print"/>
          <a:srcRect l="9251" r="13041"/>
          <a:stretch>
            <a:fillRect/>
          </a:stretch>
        </p:blipFill>
        <p:spPr bwMode="auto">
          <a:xfrm>
            <a:off x="4644008" y="2276872"/>
            <a:ext cx="4157020" cy="341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763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Exoterras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52020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Qualquer </a:t>
            </a:r>
            <a:r>
              <a:rPr lang="pt-BR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exoplaneta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 massa igual a 1,5 vezes a massa da Terra</a:t>
            </a:r>
          </a:p>
        </p:txBody>
      </p:sp>
    </p:spTree>
    <p:extLst>
      <p:ext uri="{BB962C8B-B14F-4D97-AF65-F5344CB8AC3E}">
        <p14:creationId xmlns="" xmlns:p14="http://schemas.microsoft.com/office/powerpoint/2010/main" val="1413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Exoterras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Planetas </a:t>
            </a:r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Godilock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52020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-Terras na </a:t>
            </a: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 Habitável</a:t>
            </a:r>
          </a:p>
          <a:p>
            <a:pPr algn="ctr"/>
            <a:endParaRPr lang="pt-B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Região com temperaturas entre 0ºC e 100ºC</a:t>
            </a:r>
          </a:p>
          <a:p>
            <a:pPr algn="ctr"/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6732240" y="3140968"/>
            <a:ext cx="288032" cy="7200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2"/>
          <p:cNvSpPr/>
          <p:nvPr/>
        </p:nvSpPr>
        <p:spPr>
          <a:xfrm rot="5400000">
            <a:off x="6717555" y="1427462"/>
            <a:ext cx="288032" cy="299496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96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Exoterras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Planetas </a:t>
            </a:r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Godilock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52020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-Terras na </a:t>
            </a: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 Habitável</a:t>
            </a:r>
          </a:p>
          <a:p>
            <a:pPr algn="ctr"/>
            <a:endParaRPr lang="pt-B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Atmosfera?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Rotação?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Fonte interna de calor?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6775000" y="3140968"/>
            <a:ext cx="288032" cy="72008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2"/>
          <p:cNvSpPr/>
          <p:nvPr/>
        </p:nvSpPr>
        <p:spPr>
          <a:xfrm rot="5400000">
            <a:off x="6717555" y="1427462"/>
            <a:ext cx="288032" cy="299496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96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Exoterras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Planetas </a:t>
            </a:r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Godilock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Pequenos pontos azuis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52020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Planetas </a:t>
            </a:r>
            <a:r>
              <a:rPr lang="pt-B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Godilock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mais as demais características de </a:t>
            </a:r>
            <a:r>
              <a:rPr lang="pt-B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habitabilidade</a:t>
            </a: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321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Os principais tipos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Exoterras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Planetas </a:t>
            </a:r>
            <a:r>
              <a:rPr lang="pt-BR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Godilock</a:t>
            </a:r>
            <a:endParaRPr lang="pt-BR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Pequenos pontos azuis</a:t>
            </a: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pt-BR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52020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KOI – Kepler </a:t>
            </a:r>
            <a:r>
              <a:rPr lang="pt-B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326.01</a:t>
            </a:r>
          </a:p>
        </p:txBody>
      </p:sp>
      <p:pic>
        <p:nvPicPr>
          <p:cNvPr id="1026" name="Picture 2" descr="E:\S\IMAGES\110219-coslog-earth-11a.photoblog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10" y="2780928"/>
            <a:ext cx="3718892" cy="283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5733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80% da massa da Terra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Temperaturas próximas a 60ºC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 luas habitáveis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Imagem 7" descr="exol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51123"/>
            <a:ext cx="2952328" cy="227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exolua-gigante-orbitando-um-exoplaneta-joviano-720x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3033600" cy="22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 descr="010130081212-exol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314122"/>
            <a:ext cx="2978008" cy="22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 descr="exomo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72346"/>
            <a:ext cx="3249384" cy="22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190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2564904"/>
            <a:ext cx="8892480" cy="17281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Poderemos um dia viver em outro planeta parecido com a Terra?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8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Século XVI</a:t>
            </a:r>
          </a:p>
          <a:p>
            <a:pPr algn="ctr"/>
            <a:endParaRPr lang="pt-BR" sz="1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pt-BR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“Contudo, ela move-se"</a:t>
            </a: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 descr="F:\S\IMAGES\galileu de frente à inquisiçã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960440" cy="3021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5076056" y="59492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Galileu frente ao tribunal da inquisição Romana, pintura de Cristiano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Banti</a:t>
            </a:r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agens no Espaço-Tempo - Carl Sag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3501008"/>
            <a:ext cx="8892480" cy="17281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Obrigado pela presença.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21917" y="0"/>
            <a:ext cx="4100167" cy="1778000"/>
            <a:chOff x="2769865" y="5080000"/>
            <a:chExt cx="4100167" cy="1778000"/>
          </a:xfrm>
        </p:grpSpPr>
        <p:pic>
          <p:nvPicPr>
            <p:cNvPr id="2050" name="Picture 2" descr="F:\S\IMAGES\cda-simbolo-h1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9865" y="5080000"/>
              <a:ext cx="1422400" cy="1778000"/>
            </a:xfrm>
            <a:prstGeom prst="rect">
              <a:avLst/>
            </a:prstGeom>
            <a:noFill/>
          </p:spPr>
        </p:pic>
        <p:pic>
          <p:nvPicPr>
            <p:cNvPr id="2051" name="Picture 3" descr="F:\S\IMAGES\logo2_cdcc.jpg"/>
            <p:cNvPicPr>
              <a:picLocks noChangeAspect="1" noChangeArrowheads="1"/>
            </p:cNvPicPr>
            <p:nvPr/>
          </p:nvPicPr>
          <p:blipFill>
            <a:blip r:embed="rId4" cstate="print"/>
            <a:srcRect l="18098" t="16196" r="2271"/>
            <a:stretch>
              <a:fillRect/>
            </a:stretch>
          </p:blipFill>
          <p:spPr bwMode="auto">
            <a:xfrm>
              <a:off x="5148064" y="5238000"/>
              <a:ext cx="1721968" cy="16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9478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Século XVI</a:t>
            </a:r>
          </a:p>
          <a:p>
            <a:pPr algn="ctr">
              <a:buFont typeface="Arial" pitchFamily="34" charset="0"/>
              <a:buChar char="•"/>
            </a:pPr>
            <a:endParaRPr lang="pt-BR" sz="10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dirty="0"/>
          </a:p>
        </p:txBody>
      </p:sp>
      <p:pic>
        <p:nvPicPr>
          <p:cNvPr id="3075" name="Picture 3" descr="F:\S\IMAGES\giordano_brun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004048" y="2204864"/>
            <a:ext cx="3744416" cy="420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F:\S\IMAGES\giordano_bru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3175000" cy="3568700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2492896"/>
            <a:ext cx="381642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"Decidimos, pronunciamos, sentenciamos e te declaramos, frade 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Giordano Bruno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ser herege impenitente, pertinaz e obstinado, e por isto deves incorrer em todas as censuras eclesiásticas e penas dos santos cânones, leis e constituições tanto gerais como particulares que se impõem a tais hereges manifestos, impenitentes, pertinazes e obstinados.”</a:t>
            </a:r>
          </a:p>
          <a:p>
            <a:pPr algn="r"/>
            <a:endParaRPr lang="pt-BR" sz="500" i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pt-BR" sz="11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Trecho da condenação de Giordano Bruno</a:t>
            </a:r>
          </a:p>
          <a:p>
            <a:pPr algn="r"/>
            <a:r>
              <a:rPr lang="pt-BR" sz="11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pela Santa Inquisição</a:t>
            </a:r>
            <a:endParaRPr lang="pt-BR" sz="11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1989</a:t>
            </a:r>
          </a:p>
          <a:p>
            <a:pPr algn="ctr">
              <a:buFont typeface="Arial" pitchFamily="34" charset="0"/>
              <a:buChar char="•"/>
            </a:pPr>
            <a:endParaRPr lang="pt-BR" sz="32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pt-BR" sz="16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Descoberta de um possível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exoplaneta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na estrela HD 114762 por David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Latham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4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Variação da velocidade radial da estrela</a:t>
            </a:r>
          </a:p>
          <a:p>
            <a:pPr algn="ctr">
              <a:buFont typeface="Arial" pitchFamily="34" charset="0"/>
              <a:buChar char="•"/>
            </a:pPr>
            <a:endParaRPr lang="pt-BR" sz="1000" b="1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1992 -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1ª descoberta definitiva de um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exoplaneta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por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Wolszczan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Frail</a:t>
            </a:r>
            <a:endParaRPr lang="pt-BR" sz="8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 descr="F:\S\IMAGES\397961main_Ho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60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76056" y="5949280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Exoplanetas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PSR B1257+12 b, c e 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orbitam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um pulsar.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1995 -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1ª descoberta definitiva de um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exoplaneta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de uma estrela normal</a:t>
            </a:r>
            <a:endParaRPr lang="pt-BR" sz="8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74" name="Picture 2" descr="F:\S\IMAGES\51_Pegasi_b_v3.jpg"/>
          <p:cNvPicPr>
            <a:picLocks noChangeAspect="1" noChangeArrowheads="1"/>
          </p:cNvPicPr>
          <p:nvPr/>
        </p:nvPicPr>
        <p:blipFill>
          <a:blip r:embed="rId3" cstate="print"/>
          <a:srcRect l="14257" r="5035"/>
          <a:stretch>
            <a:fillRect/>
          </a:stretch>
        </p:blipFill>
        <p:spPr bwMode="auto">
          <a:xfrm>
            <a:off x="5220072" y="2996952"/>
            <a:ext cx="3467020" cy="28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76056" y="5949280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Exoplaneta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orbita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estrela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51 Peg, com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metade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Júpiter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1998 -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1ª imagem direta de um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exoplaneta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Susan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Terebey</a:t>
            </a:r>
            <a:endParaRPr lang="pt-BR" sz="8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098" name="Picture 2" descr="F:\S\IMAGES\TMC-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744416" cy="271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76056" y="5949280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TMR-1C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próximo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estrela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binária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2001-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Primeiro planeta a ser encontrado na zona habitável</a:t>
            </a:r>
            <a:endParaRPr lang="pt-BR" sz="8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28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 que são?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Histórico</a:t>
            </a:r>
          </a:p>
          <a:p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076056" y="5949280"/>
            <a:ext cx="3672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HD28185b, com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Júpiters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Descoberto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Nuno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Santos et al.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S\IMAGES\HD2818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810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845</Words>
  <Application>Microsoft Office PowerPoint</Application>
  <PresentationFormat>Apresentação na tela (4:3)</PresentationFormat>
  <Paragraphs>251</Paragraphs>
  <Slides>31</Slides>
  <Notes>28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Observatório</dc:creator>
  <cp:lastModifiedBy>Observatório</cp:lastModifiedBy>
  <cp:revision>56</cp:revision>
  <dcterms:created xsi:type="dcterms:W3CDTF">2012-03-29T20:01:12Z</dcterms:created>
  <dcterms:modified xsi:type="dcterms:W3CDTF">2012-04-02T01:39:28Z</dcterms:modified>
</cp:coreProperties>
</file>