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Default Extension="avi" ContentType="video/avi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379" r:id="rId2"/>
    <p:sldId id="380" r:id="rId3"/>
    <p:sldId id="378" r:id="rId4"/>
    <p:sldId id="256" r:id="rId5"/>
    <p:sldId id="258" r:id="rId6"/>
    <p:sldId id="259" r:id="rId7"/>
    <p:sldId id="260" r:id="rId8"/>
    <p:sldId id="261" r:id="rId9"/>
    <p:sldId id="264" r:id="rId10"/>
    <p:sldId id="280" r:id="rId11"/>
    <p:sldId id="281" r:id="rId12"/>
    <p:sldId id="265" r:id="rId13"/>
    <p:sldId id="283" r:id="rId14"/>
    <p:sldId id="284" r:id="rId15"/>
    <p:sldId id="285" r:id="rId16"/>
    <p:sldId id="286" r:id="rId17"/>
    <p:sldId id="267" r:id="rId18"/>
    <p:sldId id="268" r:id="rId19"/>
    <p:sldId id="287" r:id="rId20"/>
    <p:sldId id="288" r:id="rId21"/>
    <p:sldId id="269" r:id="rId22"/>
    <p:sldId id="272" r:id="rId23"/>
    <p:sldId id="273" r:id="rId24"/>
    <p:sldId id="274" r:id="rId25"/>
    <p:sldId id="275" r:id="rId26"/>
    <p:sldId id="276" r:id="rId27"/>
    <p:sldId id="289" r:id="rId28"/>
    <p:sldId id="277" r:id="rId29"/>
    <p:sldId id="292" r:id="rId30"/>
    <p:sldId id="290" r:id="rId31"/>
    <p:sldId id="381" r:id="rId32"/>
    <p:sldId id="278" r:id="rId33"/>
    <p:sldId id="279" r:id="rId34"/>
    <p:sldId id="291" r:id="rId35"/>
    <p:sldId id="293" r:id="rId36"/>
    <p:sldId id="295" r:id="rId37"/>
    <p:sldId id="296" r:id="rId38"/>
    <p:sldId id="314" r:id="rId39"/>
    <p:sldId id="297" r:id="rId40"/>
    <p:sldId id="298" r:id="rId41"/>
    <p:sldId id="299" r:id="rId42"/>
    <p:sldId id="300" r:id="rId43"/>
    <p:sldId id="301" r:id="rId44"/>
    <p:sldId id="315" r:id="rId45"/>
    <p:sldId id="302" r:id="rId46"/>
    <p:sldId id="303" r:id="rId47"/>
    <p:sldId id="304" r:id="rId48"/>
    <p:sldId id="362" r:id="rId49"/>
    <p:sldId id="306" r:id="rId50"/>
    <p:sldId id="305" r:id="rId51"/>
    <p:sldId id="313" r:id="rId52"/>
    <p:sldId id="307" r:id="rId53"/>
    <p:sldId id="308" r:id="rId54"/>
    <p:sldId id="309" r:id="rId55"/>
    <p:sldId id="310" r:id="rId56"/>
    <p:sldId id="311" r:id="rId57"/>
    <p:sldId id="318" r:id="rId58"/>
    <p:sldId id="323" r:id="rId59"/>
    <p:sldId id="319" r:id="rId60"/>
    <p:sldId id="324" r:id="rId61"/>
    <p:sldId id="320" r:id="rId62"/>
    <p:sldId id="382" r:id="rId63"/>
    <p:sldId id="325" r:id="rId64"/>
    <p:sldId id="327" r:id="rId65"/>
    <p:sldId id="349" r:id="rId66"/>
    <p:sldId id="350" r:id="rId67"/>
    <p:sldId id="328" r:id="rId68"/>
    <p:sldId id="351" r:id="rId69"/>
    <p:sldId id="352" r:id="rId70"/>
    <p:sldId id="355" r:id="rId71"/>
    <p:sldId id="356" r:id="rId72"/>
    <p:sldId id="329" r:id="rId73"/>
    <p:sldId id="330" r:id="rId74"/>
    <p:sldId id="357" r:id="rId75"/>
    <p:sldId id="358" r:id="rId76"/>
    <p:sldId id="331" r:id="rId77"/>
    <p:sldId id="359" r:id="rId78"/>
    <p:sldId id="383" r:id="rId79"/>
    <p:sldId id="385" r:id="rId80"/>
    <p:sldId id="363" r:id="rId81"/>
    <p:sldId id="332" r:id="rId82"/>
    <p:sldId id="360" r:id="rId83"/>
    <p:sldId id="361" r:id="rId84"/>
    <p:sldId id="337" r:id="rId85"/>
    <p:sldId id="338" r:id="rId86"/>
    <p:sldId id="335" r:id="rId87"/>
    <p:sldId id="336" r:id="rId88"/>
    <p:sldId id="366" r:id="rId89"/>
    <p:sldId id="364" r:id="rId90"/>
    <p:sldId id="368" r:id="rId91"/>
    <p:sldId id="369" r:id="rId92"/>
    <p:sldId id="370" r:id="rId93"/>
    <p:sldId id="365" r:id="rId94"/>
    <p:sldId id="367" r:id="rId95"/>
    <p:sldId id="371" r:id="rId96"/>
    <p:sldId id="372" r:id="rId97"/>
    <p:sldId id="373" r:id="rId98"/>
    <p:sldId id="384" r:id="rId99"/>
    <p:sldId id="377" r:id="rId100"/>
    <p:sldId id="376" r:id="rId101"/>
    <p:sldId id="374" r:id="rId102"/>
    <p:sldId id="375" r:id="rId103"/>
    <p:sldId id="386" r:id="rId10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08" autoAdjust="0"/>
    <p:restoredTop sz="97975" autoAdjust="0"/>
  </p:normalViewPr>
  <p:slideViewPr>
    <p:cSldViewPr>
      <p:cViewPr varScale="1">
        <p:scale>
          <a:sx n="66" d="100"/>
          <a:sy n="66" d="100"/>
        </p:scale>
        <p:origin x="-96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7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EC848-ADF5-4F1E-B2C8-D858A92118EC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2C147-A9DD-453C-AFC7-70E8D4DA0CC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1689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pt.wikipedia.org/wiki/J%C3%BAlio_Verne" TargetMode="External"/><Relationship Id="rId13" Type="http://schemas.openxmlformats.org/officeDocument/2006/relationships/hyperlink" Target="http://pt.wikipedia.org/wiki/Segunda_Guerra_Mundial" TargetMode="External"/><Relationship Id="rId18" Type="http://schemas.openxmlformats.org/officeDocument/2006/relationships/hyperlink" Target="http://pt.wikipedia.org/wiki/Opera%C3%A7%C3%A3o_Paperclip" TargetMode="External"/><Relationship Id="rId26" Type="http://schemas.openxmlformats.org/officeDocument/2006/relationships/hyperlink" Target="http://pt.wikipedia.org/wiki/Cosm%C3%B3dromo_de_Baikonur" TargetMode="External"/><Relationship Id="rId3" Type="http://schemas.openxmlformats.org/officeDocument/2006/relationships/hyperlink" Target="http://pt.wikipedia.org/wiki/Lua" TargetMode="External"/><Relationship Id="rId21" Type="http://schemas.openxmlformats.org/officeDocument/2006/relationships/hyperlink" Target="http://pt.wikipedia.org/wiki/Saturno_V" TargetMode="External"/><Relationship Id="rId7" Type="http://schemas.openxmlformats.org/officeDocument/2006/relationships/hyperlink" Target="http://pt.wikipedia.org/wiki/1865" TargetMode="External"/><Relationship Id="rId12" Type="http://schemas.openxmlformats.org/officeDocument/2006/relationships/hyperlink" Target="http://pt.wikipedia.org/wiki/Alemanha_nazista" TargetMode="External"/><Relationship Id="rId17" Type="http://schemas.openxmlformats.org/officeDocument/2006/relationships/hyperlink" Target="http://pt.wikipedia.org/wiki/V-2" TargetMode="External"/><Relationship Id="rId25" Type="http://schemas.openxmlformats.org/officeDocument/2006/relationships/hyperlink" Target="http://pt.wikipedia.org/wiki/1957" TargetMode="External"/><Relationship Id="rId2" Type="http://schemas.openxmlformats.org/officeDocument/2006/relationships/slide" Target="../slides/slide2.xml"/><Relationship Id="rId16" Type="http://schemas.openxmlformats.org/officeDocument/2006/relationships/hyperlink" Target="http://pt.wikipedia.org/wiki/Foguete" TargetMode="External"/><Relationship Id="rId20" Type="http://schemas.openxmlformats.org/officeDocument/2006/relationships/hyperlink" Target="http://pt.wikipedia.org/wiki/M%C3%ADssil_bal%C3%ADstico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pt.wikipedia.org/wiki/Fic%C3%A7%C3%A3o_cient%C3%ADfica" TargetMode="External"/><Relationship Id="rId11" Type="http://schemas.openxmlformats.org/officeDocument/2006/relationships/hyperlink" Target="http://pt.wikipedia.org/wiki/1902" TargetMode="External"/><Relationship Id="rId24" Type="http://schemas.openxmlformats.org/officeDocument/2006/relationships/hyperlink" Target="http://pt.wikipedia.org/wiki/4_de_outubro" TargetMode="External"/><Relationship Id="rId5" Type="http://schemas.openxmlformats.org/officeDocument/2006/relationships/hyperlink" Target="http://pt.wikipedia.org/wiki/Literatura" TargetMode="External"/><Relationship Id="rId15" Type="http://schemas.openxmlformats.org/officeDocument/2006/relationships/hyperlink" Target="http://pt.wikipedia.org/wiki/URSS" TargetMode="External"/><Relationship Id="rId23" Type="http://schemas.openxmlformats.org/officeDocument/2006/relationships/hyperlink" Target="http://pt.wikipedia.org/wiki/Sputnik" TargetMode="External"/><Relationship Id="rId28" Type="http://schemas.openxmlformats.org/officeDocument/2006/relationships/hyperlink" Target="http://pt.wikipedia.org/wiki/Cazaquist%C3%A3o" TargetMode="External"/><Relationship Id="rId10" Type="http://schemas.openxmlformats.org/officeDocument/2006/relationships/hyperlink" Target="http://pt.wikipedia.org/wiki/Georges_Melies" TargetMode="External"/><Relationship Id="rId19" Type="http://schemas.openxmlformats.org/officeDocument/2006/relationships/hyperlink" Target="http://pt.wikipedia.org/wiki/Wernher_von_Braun" TargetMode="External"/><Relationship Id="rId4" Type="http://schemas.openxmlformats.org/officeDocument/2006/relationships/hyperlink" Target="http://pt.wikipedia.org/wiki/Poesia" TargetMode="External"/><Relationship Id="rId9" Type="http://schemas.openxmlformats.org/officeDocument/2006/relationships/hyperlink" Target="http://pt.wikipedia.org/wiki/Fran%C3%A7a" TargetMode="External"/><Relationship Id="rId14" Type="http://schemas.openxmlformats.org/officeDocument/2006/relationships/hyperlink" Target="http://pt.wikipedia.org/wiki/Estados_Unidos_da_Am%C3%A9rica" TargetMode="External"/><Relationship Id="rId22" Type="http://schemas.openxmlformats.org/officeDocument/2006/relationships/hyperlink" Target="http://pt.wikipedia.org/wiki/Nave_Apollo" TargetMode="External"/><Relationship Id="rId27" Type="http://schemas.openxmlformats.org/officeDocument/2006/relationships/hyperlink" Target="http://pt.wikipedia.org/w/index.php?title=Tyuratam&amp;action=edit&amp;redlink=1" TargetMode="Externa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pt.wikipedia.org/wiki/J%C3%BAlio_Verne" TargetMode="External"/><Relationship Id="rId13" Type="http://schemas.openxmlformats.org/officeDocument/2006/relationships/hyperlink" Target="http://pt.wikipedia.org/wiki/Segunda_Guerra_Mundial" TargetMode="External"/><Relationship Id="rId18" Type="http://schemas.openxmlformats.org/officeDocument/2006/relationships/hyperlink" Target="http://pt.wikipedia.org/wiki/Opera%C3%A7%C3%A3o_Paperclip" TargetMode="External"/><Relationship Id="rId26" Type="http://schemas.openxmlformats.org/officeDocument/2006/relationships/hyperlink" Target="http://pt.wikipedia.org/wiki/Cosm%C3%B3dromo_de_Baikonur" TargetMode="External"/><Relationship Id="rId3" Type="http://schemas.openxmlformats.org/officeDocument/2006/relationships/hyperlink" Target="http://pt.wikipedia.org/wiki/Lua" TargetMode="External"/><Relationship Id="rId21" Type="http://schemas.openxmlformats.org/officeDocument/2006/relationships/hyperlink" Target="http://pt.wikipedia.org/wiki/Saturno_V" TargetMode="External"/><Relationship Id="rId7" Type="http://schemas.openxmlformats.org/officeDocument/2006/relationships/hyperlink" Target="http://pt.wikipedia.org/wiki/1865" TargetMode="External"/><Relationship Id="rId12" Type="http://schemas.openxmlformats.org/officeDocument/2006/relationships/hyperlink" Target="http://pt.wikipedia.org/wiki/Alemanha_nazista" TargetMode="External"/><Relationship Id="rId17" Type="http://schemas.openxmlformats.org/officeDocument/2006/relationships/hyperlink" Target="http://pt.wikipedia.org/wiki/V-2" TargetMode="External"/><Relationship Id="rId25" Type="http://schemas.openxmlformats.org/officeDocument/2006/relationships/hyperlink" Target="http://pt.wikipedia.org/wiki/1957" TargetMode="External"/><Relationship Id="rId2" Type="http://schemas.openxmlformats.org/officeDocument/2006/relationships/slide" Target="../slides/slide3.xml"/><Relationship Id="rId16" Type="http://schemas.openxmlformats.org/officeDocument/2006/relationships/hyperlink" Target="http://pt.wikipedia.org/wiki/Foguete" TargetMode="External"/><Relationship Id="rId20" Type="http://schemas.openxmlformats.org/officeDocument/2006/relationships/hyperlink" Target="http://pt.wikipedia.org/wiki/M%C3%ADssil_bal%C3%ADstico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pt.wikipedia.org/wiki/Fic%C3%A7%C3%A3o_cient%C3%ADfica" TargetMode="External"/><Relationship Id="rId11" Type="http://schemas.openxmlformats.org/officeDocument/2006/relationships/hyperlink" Target="http://pt.wikipedia.org/wiki/1902" TargetMode="External"/><Relationship Id="rId24" Type="http://schemas.openxmlformats.org/officeDocument/2006/relationships/hyperlink" Target="http://pt.wikipedia.org/wiki/4_de_outubro" TargetMode="External"/><Relationship Id="rId5" Type="http://schemas.openxmlformats.org/officeDocument/2006/relationships/hyperlink" Target="http://pt.wikipedia.org/wiki/Literatura" TargetMode="External"/><Relationship Id="rId15" Type="http://schemas.openxmlformats.org/officeDocument/2006/relationships/hyperlink" Target="http://pt.wikipedia.org/wiki/URSS" TargetMode="External"/><Relationship Id="rId23" Type="http://schemas.openxmlformats.org/officeDocument/2006/relationships/hyperlink" Target="http://pt.wikipedia.org/wiki/Sputnik" TargetMode="External"/><Relationship Id="rId28" Type="http://schemas.openxmlformats.org/officeDocument/2006/relationships/hyperlink" Target="http://pt.wikipedia.org/wiki/Cazaquist%C3%A3o" TargetMode="External"/><Relationship Id="rId10" Type="http://schemas.openxmlformats.org/officeDocument/2006/relationships/hyperlink" Target="http://pt.wikipedia.org/wiki/Georges_Melies" TargetMode="External"/><Relationship Id="rId19" Type="http://schemas.openxmlformats.org/officeDocument/2006/relationships/hyperlink" Target="http://pt.wikipedia.org/wiki/Wernher_von_Braun" TargetMode="External"/><Relationship Id="rId4" Type="http://schemas.openxmlformats.org/officeDocument/2006/relationships/hyperlink" Target="http://pt.wikipedia.org/wiki/Poesia" TargetMode="External"/><Relationship Id="rId9" Type="http://schemas.openxmlformats.org/officeDocument/2006/relationships/hyperlink" Target="http://pt.wikipedia.org/wiki/Fran%C3%A7a" TargetMode="External"/><Relationship Id="rId14" Type="http://schemas.openxmlformats.org/officeDocument/2006/relationships/hyperlink" Target="http://pt.wikipedia.org/wiki/Estados_Unidos_da_Am%C3%A9rica" TargetMode="External"/><Relationship Id="rId22" Type="http://schemas.openxmlformats.org/officeDocument/2006/relationships/hyperlink" Target="http://pt.wikipedia.org/wiki/Nave_Apollo" TargetMode="External"/><Relationship Id="rId27" Type="http://schemas.openxmlformats.org/officeDocument/2006/relationships/hyperlink" Target="http://pt.wikipedia.org/w/index.php?title=Tyuratam&amp;action=edit&amp;redlink=1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g1.globo.com/Noticias/Ciencia/0,,MUL60268-5603,00.html" TargetMode="External"/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Lua"/>
              </a:rPr>
              <a:t>Lua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sempre atraiu a atenção do homem, e este interesse ficou registrado na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esia"/>
              </a:rPr>
              <a:t>poesia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Literatura"/>
              </a:rPr>
              <a:t>literatura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na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Ficção científica"/>
              </a:rPr>
              <a:t>ficção científica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Há duzentos anos, em uma famosa obra de ficção intitulada "De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Terre à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(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1865"/>
              </a:rPr>
              <a:t>1865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Júlio Verne"/>
              </a:rPr>
              <a:t>Júlio Verne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escreve sobre um grupo de homens que viajou até a 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Lua"/>
              </a:rPr>
              <a:t>Lua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usando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gigantesco canhão. Na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França"/>
              </a:rPr>
              <a:t>França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Georges Melies"/>
              </a:rPr>
              <a:t>Georges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Georges Melies"/>
              </a:rPr>
              <a:t>Melies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foi um dos pioneiros do cinema, e em seu filme "Le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voyage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(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1902"/>
              </a:rPr>
              <a:t>1902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acabou criando um dos primeiros filmes de ficção científica em que descrevia uma incrível viagem à Lua.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a derrota da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Alemanha nazista"/>
              </a:rPr>
              <a:t>Alemanha nazista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Segunda Guerra Mundial"/>
              </a:rPr>
              <a:t>Segunda Guerra Mundial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Estados Unidos da América"/>
              </a:rPr>
              <a:t>EUA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URSS"/>
              </a:rPr>
              <a:t>URSS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capturaram a maioria dos engenheiros que trabalharam no desenvolvimento do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Foguete"/>
              </a:rPr>
              <a:t>foguete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V-2"/>
              </a:rPr>
              <a:t>V-2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(veja também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Operação Paperclip"/>
              </a:rPr>
              <a:t>Operação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Operação Paperclip"/>
              </a:rPr>
              <a:t>Paperclip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Particularmente importante para os EUA foi a captura de 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Wernher von Braun"/>
              </a:rPr>
              <a:t>Wernher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Wernher von Braun"/>
              </a:rPr>
              <a:t> von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Wernher von Braun"/>
              </a:rPr>
              <a:t>Braun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 dos principais projetistas alemães, que participou ativamente do programa de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 tooltip="Míssil balístico"/>
              </a:rPr>
              <a:t>mísseis balísticos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dos EUA e depois dos primeiros passos do programa espacial estadunidense (tendo sido, inclusive, o líder da equipe que projetou o lançador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Saturno V"/>
              </a:rPr>
              <a:t>Saturno V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que levou as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 tooltip="Nave Apollo"/>
              </a:rPr>
              <a:t>naves Apollo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a Lua).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Historicamente, a exploração espacial começou com o lançamento do satélite artificial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 tooltip="Sputnik"/>
              </a:rPr>
              <a:t>Sputnik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pela URSS 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4" tooltip="4 de outubro"/>
              </a:rPr>
              <a:t>4 de outubro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1957"/>
              </a:rPr>
              <a:t>1957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6" tooltip="Cosmódromo de Baikonur"/>
              </a:rPr>
              <a:t>Cosmódromo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6" tooltip="Cosmódromo de Baikonur"/>
              </a:rPr>
              <a:t> de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6" tooltip="Cosmódromo de Baikonur"/>
              </a:rPr>
              <a:t>Baikonur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(base de lançamento de foguetes da URSS), em 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7" tooltip="Tyuratam (página inexistente)"/>
              </a:rPr>
              <a:t>Tyuratam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8" tooltip="Cazaquistão"/>
              </a:rPr>
              <a:t>Cazaquistão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BR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acontecimento provocou uma corrida espacial pela conquista do espaço entre a URSS e os EUA que culminou com a chegada do homem à </a:t>
            </a:r>
            <a:r>
              <a:rPr lang="pt-BR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Lua"/>
              </a:rPr>
              <a:t>Lua</a:t>
            </a:r>
            <a:r>
              <a:rPr lang="pt-BR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C147-A9DD-453C-AFC7-70E8D4DA0CC1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50580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Lua"/>
              </a:rPr>
              <a:t>Lua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sempre atraiu a atenção do homem, e este interesse ficou registrado na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esia"/>
              </a:rPr>
              <a:t>poesia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Literatura"/>
              </a:rPr>
              <a:t>literatura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na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Ficção científica"/>
              </a:rPr>
              <a:t>ficção científica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Há duzentos anos, em uma famosa obra de ficção intitulada "De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Terre à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(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1865"/>
              </a:rPr>
              <a:t>1865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Júlio Verne"/>
              </a:rPr>
              <a:t>Júlio Verne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escreve sobre um grupo de homens que viajou até a 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Lua"/>
              </a:rPr>
              <a:t>Lua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usando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gigantesco canhão. Na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França"/>
              </a:rPr>
              <a:t>França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Georges Melies"/>
              </a:rPr>
              <a:t>Georges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Georges Melies"/>
              </a:rPr>
              <a:t>Melies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foi um dos pioneiros do cinema, e em seu filme "Le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voyage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(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1902"/>
              </a:rPr>
              <a:t>1902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acabou criando um dos primeiros filmes de ficção científica em que descrevia uma incrível viagem à Lua.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a derrota da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Alemanha nazista"/>
              </a:rPr>
              <a:t>Alemanha nazista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Segunda Guerra Mundial"/>
              </a:rPr>
              <a:t>Segunda Guerra Mundial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Estados Unidos da América"/>
              </a:rPr>
              <a:t>EUA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 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 tooltip="URSS"/>
              </a:rPr>
              <a:t>URSS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capturaram a maioria dos engenheiros que trabalharam no desenvolvimento do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Foguete"/>
              </a:rPr>
              <a:t>foguete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V-2"/>
              </a:rPr>
              <a:t>V-2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(veja também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Operação Paperclip"/>
              </a:rPr>
              <a:t>Operação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Operação Paperclip"/>
              </a:rPr>
              <a:t>Paperclip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Particularmente importante para os EUA foi a captura de 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Wernher von Braun"/>
              </a:rPr>
              <a:t>Wernher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Wernher von Braun"/>
              </a:rPr>
              <a:t> von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 tooltip="Wernher von Braun"/>
              </a:rPr>
              <a:t>Braun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 dos principais projetistas alemães, que participou ativamente do programa de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 tooltip="Míssil balístico"/>
              </a:rPr>
              <a:t>mísseis balísticos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dos EUA e depois dos primeiros passos do programa espacial estadunidense (tendo sido, inclusive, o líder da equipe que projetou o lançador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Saturno V"/>
              </a:rPr>
              <a:t>Saturno V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que levou as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 tooltip="Nave Apollo"/>
              </a:rPr>
              <a:t>naves Apollo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para a Lua).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Historicamente, a exploração espacial começou com o lançamento do satélite artificial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 tooltip="Sputnik"/>
              </a:rPr>
              <a:t>Sputnik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pela URSS a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4" tooltip="4 de outubro"/>
              </a:rPr>
              <a:t>4 de outubro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 tooltip="1957"/>
              </a:rPr>
              <a:t>1957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6" tooltip="Cosmódromo de Baikonur"/>
              </a:rPr>
              <a:t>Cosmódromo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6" tooltip="Cosmódromo de Baikonur"/>
              </a:rPr>
              <a:t> de 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6" tooltip="Cosmódromo de Baikonur"/>
              </a:rPr>
              <a:t>Baikonur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(base de lançamento de foguetes da URSS), em </a:t>
            </a:r>
            <a:r>
              <a:rPr lang="pt-BR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7" tooltip="Tyuratam (página inexistente)"/>
              </a:rPr>
              <a:t>Tyuratam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8" tooltip="Cazaquistão"/>
              </a:rPr>
              <a:t>Cazaquistão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Este acontecimento provocou uma corrida espacial pela conquista do espaço entre a URSS e os EUA que culminou com a chegada do homem à </a:t>
            </a:r>
            <a:r>
              <a:rPr lang="pt-BR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Lua"/>
              </a:rPr>
              <a:t>Lua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C147-A9DD-453C-AFC7-70E8D4DA0CC1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850580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C147-A9DD-453C-AFC7-70E8D4DA0CC1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95317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C147-A9DD-453C-AFC7-70E8D4DA0CC1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9531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C147-A9DD-453C-AFC7-70E8D4DA0CC1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95317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C147-A9DD-453C-AFC7-70E8D4DA0CC1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95317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C147-A9DD-453C-AFC7-70E8D4DA0CC1}" type="slidenum">
              <a:rPr lang="pt-BR" smtClean="0"/>
              <a:pPr/>
              <a:t>62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66543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primeira missão não pousaria no planeta vermelho, apenas estudaria em órbita. </a:t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Afirmação é de membro da Academia de Cosmonáutica da Rússia em artigo.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primeira viagem espacial tripulada russa à Marte poderá ocorrer já em 2020, afirmou o membro da Academia de Cosmonáutica da Rússia Yuri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Karash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artigo publicado nesta sexta-feira (7) no jornal "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Nezavisimaya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Gazeta".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"O projeto, que contempla um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tripulado para orbitar Marte, sem descer à superfície marciana, já foi elaborado pela empresa espacial Energia", disse o cientista.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Karash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nesse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os cosmonautas não pousarão em Marte, mas estudarão o planeta vermelho com a ajuda de aparelhos automáticos controlados a partir da órbita.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acadêmico disse que, caso os trabalhos sejam iniciados agora, a primeira fase do projeto em Marte -- a missão tripulada orbital e de observação - pode ocorrer dentro de 12 ou 14 anos.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Karash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afirmou que o programa de viagem a Marte pode se transformar em um forte estímulo para o desenvolvimento das novas tecnologias, com benefício para toda a economia.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"A tarefa da cosmonáutica nacional não é ganhar uma corrida fictícia à Lua, mas concluir o mais rápido possível a fundamentação técnica e econômica para a missão ao planeta vermelho e apresentá-la ao Governo", acrescentou.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cientista afirma que, para a Rússia, não faz sentido se juntar à corrida da China e da Índia para chegar à Lua, pois seria uma repetição do que o país vivia há 30 e 40 anos.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Karash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lembrou que o Luna-2 soviético, lançado em 1959, foi o primeiro aparelho construído pelo ser humano que chegou à superfície lunar, e o Luna-9, de 1966, pousou suavemente no satélite natural da Terra.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 os cálculos dos cientistas, a expedição tripulada a Marte terá uma duração mínima de 490 dias, sendo que 250 dias correspondem à viagem de ida e o restante, à de volta.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Instituto de Problemas Médico-Biológicos (IPMB) da Academia de Ciências da Rússia planeja começar uma simulação de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ao planeta vermelho, projeto conhecido como </a:t>
            </a:r>
            <a:r>
              <a:rPr lang="pt-BR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Marte-500 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 próximo ano ou no máximo em 2009.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 voluntários ficarão em um simulador durante 520 dias, o tempo da viagem de ida e volta a Marte e de uma estadia de 30 dias na superfície marciana.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experimento russo ocorrerá em cinco módulos de 550 metros cúbicos, com uma configuração, instrumentos e equipamentos que poderão existir nas futuras naves interplanetárias.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viagem de uma expedição ao planeta vermelho é uma meta já estabelecida nos programas espaciais de Estados Unidos, Rússia, China e países-membros da Agência Espacial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Européia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(ESA).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2C147-A9DD-453C-AFC7-70E8D4DA0CC1}" type="slidenum">
              <a:rPr lang="pt-BR" smtClean="0"/>
              <a:pPr/>
              <a:t>101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74775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5625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4382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64542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03372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001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7555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60126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7670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1790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401197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82208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BF962-D61E-4CDF-813E-562A04B88E96}" type="datetimeFigureOut">
              <a:rPr lang="pt-BR" smtClean="0"/>
              <a:pPr/>
              <a:t>21/01/2012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B1E1E-1DA2-4EA0-A5D2-FAF1CB530FA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57408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2\01212012-Beto-Projeto-Apollo\APOLLO%20LANDING%20SITES%20PHOTOGRAPHED!.avi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102.png"/><Relationship Id="rId4" Type="http://schemas.openxmlformats.org/officeDocument/2006/relationships/hyperlink" Target="http://g1.globo.com/Noticias/Ciencia/0,,MUL209034-5603,00.html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odutos-observatorio-02\sessao-astronomia-2012\01212012-Beto-Projeto-Apollo\apollo%208%20ediado.wm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odutos-observatorio-02\sessao-astronomia-2012\01212012-Beto-Projeto-Apollo\Apollo7_anima&#231;&#227;o.wmv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2\01212012-Beto-Projeto-Apollo\apollo103.wm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2\01212012-Beto-Projeto-Apollo\Apollo%2011%20Moon%20Landing.avi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2\01212012-Beto-Projeto-Apollo\conrad.wmv" TargetMode="Externa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2\01212012-Beto-Projeto-Apollo\apollo13mus.wmv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2\01212012-Beto-Projeto-Apollo\apollo14editadogolf.wmv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2\01212012-Beto-Projeto-Apollo\Astronaut%20kicks%20rock.avi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produtos-observatorio-02\sessao-astronomia-2012\01212012-Beto-Projeto-Apollo\terraluaapollo14.wmv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media" Target="../media/media7.avi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2\01212012-Beto-Projeto-Apollo\1969%20First%20Car%20on%20the%20Moon!!!.avi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89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2\01212012-Beto-Projeto-Apollo\Apollo%2016%20EVAs%202%20(falling%20down%20on%20the%20Moon).avi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2\01212012-Beto-Projeto-Apollo\Apollo%2017%20astronauts%20singing%20on%20the%20moon.avi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produtos-observatorio-02\sessao-astronomia-2012\01212012-Beto-Projeto-Apollo\Apollo%2017%20Lunar%20Liftoff.avi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ns.fotoseimagens.etc.br/espaco--pegada-na-lua_6546_1600x12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90" y="14560"/>
            <a:ext cx="9187862" cy="6890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icheiro:Apollo program insigni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9" y1="50667" x2="95993" y2="53833"/>
                        <a14:foregroundMark x1="44073" y1="6333" x2="54257" y2="95167"/>
                        <a14:foregroundMark x1="2003" y1="53833" x2="50083" y2="98000"/>
                        <a14:foregroundMark x1="38230" y1="95833" x2="93823" y2="41167"/>
                        <a14:foregroundMark x1="87479" y1="26833" x2="26544" y2="10500"/>
                        <a14:foregroundMark x1="9516" y1="36500" x2="28715" y2="8833"/>
                        <a14:foregroundMark x1="9516" y1="43667" x2="9516" y2="43667"/>
                        <a14:foregroundMark x1="14858" y1="77667" x2="54758" y2="34333"/>
                        <a14:foregroundMark x1="47913" y1="25833" x2="53255" y2="35500"/>
                        <a14:foregroundMark x1="45743" y1="31500" x2="41068" y2="47167"/>
                        <a14:foregroundMark x1="27212" y1="67000" x2="41569" y2="65667"/>
                        <a14:foregroundMark x1="58598" y1="55000" x2="60434" y2="67500"/>
                        <a14:foregroundMark x1="59265" y1="94833" x2="96661" y2="60667"/>
                        <a14:foregroundMark x1="71452" y1="91167" x2="93823" y2="67833"/>
                        <a14:foregroundMark x1="74624" y1="93000" x2="93155" y2="72333"/>
                        <a14:foregroundMark x1="98164" y1="61000" x2="67112" y2="4500"/>
                        <a14:foregroundMark x1="95993" y1="49000" x2="75626" y2="8833"/>
                        <a14:foregroundMark x1="94992" y1="43167" x2="85643" y2="18333"/>
                        <a14:foregroundMark x1="66778" y1="9833" x2="9850" y2="29000"/>
                        <a14:foregroundMark x1="9850" y1="26167" x2="59265" y2="3833"/>
                        <a14:foregroundMark x1="63272" y1="6667" x2="38230" y2="4500"/>
                        <a14:foregroundMark x1="55426" y1="2667" x2="17696" y2="13667"/>
                        <a14:foregroundMark x1="25876" y1="7333" x2="46077" y2="1000"/>
                        <a14:foregroundMark x1="14023" y1="18000" x2="2003" y2="48500"/>
                        <a14:foregroundMark x1="2003" y1="58833" x2="26210" y2="92333"/>
                        <a14:foregroundMark x1="22705" y1="84167" x2="60434" y2="97667"/>
                        <a14:foregroundMark x1="31219" y1="95167" x2="45075" y2="98667"/>
                        <a14:foregroundMark x1="62104" y1="97667" x2="68948" y2="94500"/>
                        <a14:foregroundMark x1="10851" y1="48167" x2="16861" y2="28000"/>
                        <a14:foregroundMark x1="19366" y1="52500" x2="29382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7" y="3037987"/>
            <a:ext cx="3756475" cy="37627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agens.fotoseimagens.etc.br/espaco--pegada-na-lua_6546_1600x1200.jpg"/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8974"/>
          <a:stretch/>
        </p:blipFill>
        <p:spPr bwMode="auto">
          <a:xfrm>
            <a:off x="-36512" y="-7064"/>
            <a:ext cx="9187862" cy="1448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2360" y="87595"/>
            <a:ext cx="420583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Projeto Apollo</a:t>
            </a:r>
          </a:p>
          <a:p>
            <a:pPr algn="ctr"/>
            <a:r>
              <a:rPr lang="pt-BR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Uma jornada rumo a Lua</a:t>
            </a:r>
            <a:endParaRPr lang="pt-BR" sz="28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503052" y="5969736"/>
            <a:ext cx="2417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000" b="1" dirty="0" smtClean="0">
                <a:solidFill>
                  <a:srgbClr val="FFC000"/>
                </a:solidFill>
              </a:rPr>
              <a:t>Juliane </a:t>
            </a:r>
            <a:r>
              <a:rPr lang="pt-BR" sz="2000" b="1" dirty="0" err="1" smtClean="0">
                <a:solidFill>
                  <a:srgbClr val="FFC000"/>
                </a:solidFill>
              </a:rPr>
              <a:t>Sempionatto</a:t>
            </a:r>
            <a:endParaRPr lang="pt-BR" sz="2000" b="1" dirty="0" smtClean="0">
              <a:solidFill>
                <a:srgbClr val="FFC000"/>
              </a:solidFill>
            </a:endParaRPr>
          </a:p>
          <a:p>
            <a:pPr algn="just"/>
            <a:r>
              <a:rPr lang="pt-BR" sz="2000" b="1" dirty="0" smtClean="0">
                <a:solidFill>
                  <a:srgbClr val="FFC000"/>
                </a:solidFill>
              </a:rPr>
              <a:t>José Roberto </a:t>
            </a:r>
            <a:r>
              <a:rPr lang="pt-BR" sz="2000" b="1" dirty="0" err="1" smtClean="0">
                <a:solidFill>
                  <a:srgbClr val="FFC000"/>
                </a:solidFill>
              </a:rPr>
              <a:t>Moreto</a:t>
            </a:r>
            <a:endParaRPr lang="pt-BR" sz="2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470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history.nasa.gov/apollo/images/apo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648"/>
            <a:ext cx="8103129" cy="66571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7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34113" y="90872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1968</a:t>
            </a:r>
            <a:endParaRPr lang="pt-BR" sz="2400" b="1" dirty="0"/>
          </a:p>
        </p:txBody>
      </p:sp>
    </p:spTree>
    <p:extLst>
      <p:ext uri="{BB962C8B-B14F-4D97-AF65-F5344CB8AC3E}">
        <p14:creationId xmlns="" xmlns:p14="http://schemas.microsoft.com/office/powerpoint/2010/main" val="342034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POLLO LANDING SITES PHOTOGRAPHED!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88640"/>
            <a:ext cx="9181020" cy="61206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20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6/6b/Mars-manned-mission-NASA-V5.jpg/400px-Mars-manned-mission-NASA-V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" y="877936"/>
            <a:ext cx="9141440" cy="4090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8037" y="200834"/>
            <a:ext cx="4490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Depois das </a:t>
            </a:r>
            <a:r>
              <a:rPr lang="pt-BR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Apollos</a:t>
            </a:r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388037" y="1268760"/>
            <a:ext cx="8388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solidFill>
                  <a:schemeClr val="bg1"/>
                </a:solidFill>
              </a:rPr>
              <a:t>Rússia pode realizar primeira viagem tripulada a Marte em 2020</a:t>
            </a:r>
          </a:p>
        </p:txBody>
      </p:sp>
      <p:sp>
        <p:nvSpPr>
          <p:cNvPr id="6" name="Retângulo 5"/>
          <p:cNvSpPr/>
          <p:nvPr/>
        </p:nvSpPr>
        <p:spPr>
          <a:xfrm>
            <a:off x="1347267" y="1730425"/>
            <a:ext cx="64699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http://g1.globo.com/Noticias/Ciencia/0,,MUL209034-5603,00.html</a:t>
            </a:r>
            <a:endParaRPr lang="pt-BR" dirty="0"/>
          </a:p>
        </p:txBody>
      </p:sp>
      <p:pic>
        <p:nvPicPr>
          <p:cNvPr id="1026" name="Picture 2" descr="Fot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9907" r="8990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271" y="3667124"/>
            <a:ext cx="5095875" cy="3190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4067944" y="4968733"/>
            <a:ext cx="4122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FF00"/>
                </a:solidFill>
              </a:rPr>
              <a:t>Voo tripulado sem descer a superfície.</a:t>
            </a:r>
            <a:endParaRPr lang="pt-BR" sz="3200" b="1" dirty="0">
              <a:solidFill>
                <a:srgbClr val="FFFF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637420" y="6334368"/>
            <a:ext cx="7506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333333"/>
                </a:solidFill>
                <a:latin typeface="arial"/>
              </a:rPr>
              <a:t> </a:t>
            </a:r>
            <a:r>
              <a:rPr lang="pt-BR" dirty="0" smtClean="0">
                <a:solidFill>
                  <a:schemeClr val="bg1"/>
                </a:solidFill>
                <a:latin typeface="arial"/>
              </a:rPr>
              <a:t>Membro </a:t>
            </a:r>
            <a:r>
              <a:rPr lang="pt-BR" dirty="0">
                <a:solidFill>
                  <a:schemeClr val="bg1"/>
                </a:solidFill>
                <a:latin typeface="arial"/>
              </a:rPr>
              <a:t>da Academia de Cosmonáutica da Rússia </a:t>
            </a:r>
            <a:r>
              <a:rPr lang="pt-BR" b="1" dirty="0">
                <a:solidFill>
                  <a:schemeClr val="bg1"/>
                </a:solidFill>
                <a:latin typeface="arial"/>
              </a:rPr>
              <a:t>Yuri </a:t>
            </a:r>
            <a:r>
              <a:rPr lang="pt-BR" b="1" dirty="0" err="1" smtClean="0">
                <a:solidFill>
                  <a:schemeClr val="bg1"/>
                </a:solidFill>
                <a:latin typeface="arial"/>
              </a:rPr>
              <a:t>Karash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191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580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Referências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388037" y="1844824"/>
            <a:ext cx="756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t-BR" sz="2400" dirty="0" err="1" smtClean="0">
                <a:solidFill>
                  <a:schemeClr val="bg1"/>
                </a:solidFill>
              </a:rPr>
              <a:t>Nasa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National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Aeronautics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and</a:t>
            </a:r>
            <a:r>
              <a:rPr lang="pt-BR" sz="2400" dirty="0">
                <a:solidFill>
                  <a:schemeClr val="bg1"/>
                </a:solidFill>
              </a:rPr>
              <a:t> Space </a:t>
            </a:r>
            <a:r>
              <a:rPr lang="pt-BR" sz="2400" dirty="0" err="1" smtClean="0">
                <a:solidFill>
                  <a:schemeClr val="bg1"/>
                </a:solidFill>
              </a:rPr>
              <a:t>Administration</a:t>
            </a:r>
            <a:endParaRPr lang="pt-BR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Projeto </a:t>
            </a:r>
            <a:r>
              <a:rPr lang="pt-BR" sz="2400" dirty="0">
                <a:solidFill>
                  <a:schemeClr val="bg1"/>
                </a:solidFill>
              </a:rPr>
              <a:t>Apollo / </a:t>
            </a:r>
            <a:r>
              <a:rPr lang="pt-BR" sz="2400" dirty="0" smtClean="0">
                <a:solidFill>
                  <a:schemeClr val="bg1"/>
                </a:solidFill>
              </a:rPr>
              <a:t>NASA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Apolo </a:t>
            </a:r>
            <a:r>
              <a:rPr lang="pt-BR" sz="2400" dirty="0">
                <a:solidFill>
                  <a:schemeClr val="bg1"/>
                </a:solidFill>
              </a:rPr>
              <a:t>Lunar </a:t>
            </a:r>
            <a:r>
              <a:rPr lang="pt-BR" sz="2400" dirty="0" err="1">
                <a:solidFill>
                  <a:schemeClr val="bg1"/>
                </a:solidFill>
              </a:rPr>
              <a:t>Surface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 smtClean="0">
                <a:solidFill>
                  <a:schemeClr val="bg1"/>
                </a:solidFill>
              </a:rPr>
              <a:t>Journal</a:t>
            </a:r>
            <a:endParaRPr lang="pt-BR" sz="2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http://</a:t>
            </a:r>
            <a:r>
              <a:rPr lang="pt-BR" sz="2400" dirty="0" smtClean="0">
                <a:solidFill>
                  <a:schemeClr val="bg1"/>
                </a:solidFill>
              </a:rPr>
              <a:t>pt.wikipedia.org/wiki/Projeto_apollo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http://g1.globo.com/Noticias/Ciencia/0,,MUL209034-5603,00.html</a:t>
            </a:r>
          </a:p>
        </p:txBody>
      </p:sp>
    </p:spTree>
    <p:extLst>
      <p:ext uri="{BB962C8B-B14F-4D97-AF65-F5344CB8AC3E}">
        <p14:creationId xmlns="" xmlns:p14="http://schemas.microsoft.com/office/powerpoint/2010/main" val="274305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55776" y="1412776"/>
            <a:ext cx="407393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Obrigado</a:t>
            </a:r>
          </a:p>
          <a:p>
            <a:pPr algn="ctr"/>
            <a:endParaRPr lang="pt-BR" sz="6600" b="1" dirty="0" smtClean="0">
              <a:solidFill>
                <a:srgbClr val="FFFF00"/>
              </a:solidFill>
            </a:endParaRPr>
          </a:p>
          <a:p>
            <a:pPr algn="ctr"/>
            <a:r>
              <a:rPr lang="pt-BR" sz="6600" b="1" dirty="0" smtClean="0">
                <a:solidFill>
                  <a:srgbClr val="FFFF00"/>
                </a:solidFill>
              </a:rPr>
              <a:t>Perguntas?</a:t>
            </a:r>
            <a:endParaRPr lang="pt-BR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305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7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1968</a:t>
            </a:r>
            <a:endParaRPr lang="pt-BR" sz="1600" b="1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history.nasa.gov/apollo/images/apo7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47426"/>
            <a:ext cx="1347383" cy="1106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39194" y="1556792"/>
            <a:ext cx="6192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11 de Outubro de 1968;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Eisele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Schirra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Cunningham</a:t>
            </a:r>
          </a:p>
        </p:txBody>
      </p:sp>
    </p:spTree>
    <p:extLst>
      <p:ext uri="{BB962C8B-B14F-4D97-AF65-F5344CB8AC3E}">
        <p14:creationId xmlns="" xmlns:p14="http://schemas.microsoft.com/office/powerpoint/2010/main" val="163403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maverick2.com/gifs/Aircraft/favorites/NASA/Apollo7-Crew_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12"/>
          <a:stretch/>
        </p:blipFill>
        <p:spPr bwMode="auto">
          <a:xfrm>
            <a:off x="-25044" y="-1"/>
            <a:ext cx="916904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25044" y="6021288"/>
            <a:ext cx="9169043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2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Eisele</a:t>
            </a:r>
            <a:r>
              <a:rPr lang="pt-BR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          </a:t>
            </a:r>
            <a:r>
              <a:rPr lang="pt-BR" sz="32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Schirra</a:t>
            </a:r>
            <a:r>
              <a:rPr lang="pt-BR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   Cunningham</a:t>
            </a:r>
          </a:p>
        </p:txBody>
      </p:sp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7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1968</a:t>
            </a:r>
            <a:endParaRPr lang="pt-BR" sz="1600" b="1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history.nasa.gov/apollo/images/apo7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647426"/>
            <a:ext cx="1347383" cy="1106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39194" y="1556792"/>
            <a:ext cx="80372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nze dias de duração;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Voo-teste das naves;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Orbitar a Terra testando os sistemas de controle e propulsão da nave;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Não carregava o módulo lunar.</a:t>
            </a:r>
          </a:p>
        </p:txBody>
      </p:sp>
    </p:spTree>
    <p:extLst>
      <p:ext uri="{BB962C8B-B14F-4D97-AF65-F5344CB8AC3E}">
        <p14:creationId xmlns="" xmlns:p14="http://schemas.microsoft.com/office/powerpoint/2010/main" val="29913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8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34113" y="90872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1968</a:t>
            </a:r>
            <a:endParaRPr lang="pt-BR" sz="2400" b="1" dirty="0"/>
          </a:p>
        </p:txBody>
      </p:sp>
      <p:pic>
        <p:nvPicPr>
          <p:cNvPr id="11266" name="Picture 2" descr="Ficheiro:Apollo-8-pat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4777"/>
            <a:ext cx="66675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4774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8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1968</a:t>
            </a:r>
            <a:endParaRPr lang="pt-BR" sz="1600" b="1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639194" y="1556792"/>
            <a:ext cx="8037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21 de dezembro de 1968;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Frank Borman, James Lovell e William Anders.</a:t>
            </a:r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Ficheiro:Apollo-8-pat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120" y="5301208"/>
            <a:ext cx="1634053" cy="14006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21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cheiro:Apollo8 Prime Cre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8" y="-1"/>
            <a:ext cx="9122151" cy="6881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</a:rPr>
              <a:t> </a:t>
            </a:r>
            <a:r>
              <a:rPr lang="pt-BR" sz="3200" b="1" dirty="0" smtClean="0">
                <a:solidFill>
                  <a:srgbClr val="FFC000"/>
                </a:solidFill>
              </a:rPr>
              <a:t>Anders                     </a:t>
            </a:r>
            <a:r>
              <a:rPr lang="pt-BR" sz="3200" b="1" dirty="0" err="1" smtClean="0">
                <a:solidFill>
                  <a:srgbClr val="FFC000"/>
                </a:solidFill>
              </a:rPr>
              <a:t>Lovell</a:t>
            </a:r>
            <a:r>
              <a:rPr lang="pt-BR" sz="3200" b="1" dirty="0" smtClean="0">
                <a:solidFill>
                  <a:srgbClr val="FFC000"/>
                </a:solidFill>
              </a:rPr>
              <a:t>                   </a:t>
            </a:r>
            <a:r>
              <a:rPr lang="pt-BR" sz="3200" b="1" dirty="0" err="1">
                <a:solidFill>
                  <a:srgbClr val="FFC000"/>
                </a:solidFill>
              </a:rPr>
              <a:t>Borman</a:t>
            </a:r>
            <a:r>
              <a:rPr lang="pt-BR" sz="3200" b="1" dirty="0">
                <a:solidFill>
                  <a:srgbClr val="FFC00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29153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astrosurf.com/astroarte/Mosaico%20Lua%201800x1800%20p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8439">
            <a:off x="3275856" y="460455"/>
            <a:ext cx="5863416" cy="5863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8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1968</a:t>
            </a:r>
            <a:endParaRPr lang="pt-BR" sz="1600" b="1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Ficheiro:Apollo-8-pat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120" y="5301208"/>
            <a:ext cx="1634053" cy="14006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17272" y="1720840"/>
            <a:ext cx="57851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 dias de duração;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Corrida espacial contra URSS;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Primeiros a saírem da órbita da Terra;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Circum-navegação da Lua.</a:t>
            </a:r>
          </a:p>
        </p:txBody>
      </p:sp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viafanzine.jor.br/site_vf/imag2008d/apollo8_montag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pollo 8 ediad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7583" y="620688"/>
            <a:ext cx="7584843" cy="5688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66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88037" y="200834"/>
            <a:ext cx="3736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projeto Apollo 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639194" y="1556792"/>
            <a:ext cx="61929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Guerra Fria: EUA x URSS;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Primeiro satélite.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Primeiro homem no espaço: Yuri </a:t>
            </a:r>
            <a:r>
              <a:rPr lang="pt-BR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pt-BR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agarin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pic>
        <p:nvPicPr>
          <p:cNvPr id="1026" name="Picture 2" descr="http://img.terra.com.br/i/2007/10/04/608458-5469-it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408" y="3441635"/>
            <a:ext cx="2585405" cy="2892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2.bp.blogspot.com/-SgO7qV7weJo/TZxU790YFUI/AAAAAAAAAEM/KQHL19wXt8w/s1600/sputnik.bm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64" y="3724566"/>
            <a:ext cx="3479775" cy="2609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331001" y="6396335"/>
            <a:ext cx="3002217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FF00"/>
                </a:solidFill>
              </a:rPr>
              <a:t>“A Terra é Azul”</a:t>
            </a:r>
            <a:endParaRPr lang="pt-B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75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keithlaney.net/ApolloOrbitalimages/AS8/as08-13-2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1778"/>
            <a:ext cx="9429496" cy="98896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11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arkandrews.edublogs.org/files/2011/01/earthrise-1-1myzts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" y="22556"/>
            <a:ext cx="9176447" cy="6882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nasm.si.edu/collections/imagery/apollo/as08/images/AS8-14-2491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462"/>
          <a:stretch/>
        </p:blipFill>
        <p:spPr bwMode="auto">
          <a:xfrm>
            <a:off x="1855865" y="0"/>
            <a:ext cx="7254671" cy="6875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content.answcdn.com/main/content/img/getty/9/5/797359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" y="-307417"/>
            <a:ext cx="9134336" cy="90569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cheiro:Apollo-9-pat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97704"/>
            <a:ext cx="5753100" cy="5705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9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4113" y="90872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2400" b="1" dirty="0"/>
          </a:p>
        </p:txBody>
      </p:sp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9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1600" b="1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Ficheiro:Apollo-9-pat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072580" cy="1063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17272" y="1720840"/>
            <a:ext cx="57851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 Março 1969;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10 dias de duração;</a:t>
            </a:r>
            <a:endParaRPr lang="pt-BR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Mc Divitt, Scott e Schweickart.</a:t>
            </a:r>
            <a:endParaRPr lang="pt-BR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icheiro:Apollo9 Prime C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816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784" y="6300609"/>
            <a:ext cx="9129216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3200" b="1" dirty="0">
                <a:solidFill>
                  <a:srgbClr val="FFC000"/>
                </a:solidFill>
              </a:rPr>
              <a:t>Mc </a:t>
            </a:r>
            <a:r>
              <a:rPr lang="de-DE" sz="3200" b="1" dirty="0" smtClean="0">
                <a:solidFill>
                  <a:srgbClr val="FFC000"/>
                </a:solidFill>
              </a:rPr>
              <a:t>Divitt                               Scott              </a:t>
            </a:r>
            <a:r>
              <a:rPr lang="de-DE" sz="3200" b="1" dirty="0">
                <a:solidFill>
                  <a:srgbClr val="FFC000"/>
                </a:solidFill>
              </a:rPr>
              <a:t>Schweickart</a:t>
            </a:r>
            <a:endParaRPr lang="pt-B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9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1600" b="1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Ficheiro:Apollo-9-pat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072580" cy="1063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17272" y="1720840"/>
            <a:ext cx="7555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Primeira missão completa;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 seções:  Módulo de Comando, Módulo de Serviço e Módulo Lunar;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Órbita da Terra;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Testes de acoplagem.</a:t>
            </a:r>
            <a:endParaRPr lang="pt-BR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www.tecnoclasta.com/wp-content/uploads/2009/07/0.2csmelm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744"/>
          <a:stretch/>
        </p:blipFill>
        <p:spPr bwMode="auto">
          <a:xfrm>
            <a:off x="3575062" y="2946400"/>
            <a:ext cx="4568738" cy="391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5690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nssdc.gsfc.nasa.gov/image/spacecraft/apollo_l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4" y="-343990"/>
            <a:ext cx="9151104" cy="7229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nssdc.gsfc.nasa.gov/image/spacecraft/apollo_c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45"/>
            <a:ext cx="9144000" cy="9779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893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88037" y="200834"/>
            <a:ext cx="3736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projeto Apollo 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639194" y="1556792"/>
            <a:ext cx="75332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Criação da NASA;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Primeiro homem dos EUA  no espaço.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Promessa de um homem americano na Lua.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Projeto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Apollo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2" name="Picture 8" descr="http://a1.twimg.com/profile_images/188302352/nasalogo_twitter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2048" b="96587" l="0" r="95882">
                        <a14:foregroundMark x1="18529" y1="43003" x2="76471" y2="54608"/>
                        <a14:foregroundMark x1="20000" y1="56655" x2="74118" y2="43686"/>
                        <a14:foregroundMark x1="46765" y1="67577" x2="51471" y2="60068"/>
                        <a14:foregroundMark x1="30294" y1="32082" x2="33235" y2="18430"/>
                        <a14:foregroundMark x1="12059" y1="59386" x2="7353" y2="62799"/>
                        <a14:foregroundMark x1="21471" y1="81911" x2="21471" y2="81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3959895"/>
            <a:ext cx="3238500" cy="2790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3340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9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1600" b="1" dirty="0"/>
          </a:p>
        </p:txBody>
      </p:sp>
      <p:cxnSp>
        <p:nvCxnSpPr>
          <p:cNvPr id="4" name="Conector reto 3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Ficheiro:Apollo-9-pat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589240"/>
            <a:ext cx="1072580" cy="1063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17272" y="1720840"/>
            <a:ext cx="7555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Testes de traje;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Spider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 </a:t>
            </a: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Gumdrop</a:t>
            </a:r>
            <a:endParaRPr lang="pt-BR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http://nssdc.gsfc.nasa.gov/image/spacecraft/apollo_le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475" t="9928" r="18094" b="23866"/>
          <a:stretch/>
        </p:blipFill>
        <p:spPr bwMode="auto">
          <a:xfrm>
            <a:off x="668041" y="3578006"/>
            <a:ext cx="3355302" cy="28567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nssdc.gsfc.nasa.gov/image/spacecraft/apollo_cs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407" t="11189" r="40816" b="54011"/>
          <a:stretch/>
        </p:blipFill>
        <p:spPr bwMode="auto">
          <a:xfrm>
            <a:off x="5404936" y="1688853"/>
            <a:ext cx="3271520" cy="3403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9464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pollo7_animaçã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5575" y="566682"/>
            <a:ext cx="7464829" cy="55986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343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thewondrous.com/wp-content/uploads/2009/05/man-in-sp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9689"/>
            <a:ext cx="7244576" cy="724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244576" y="188640"/>
            <a:ext cx="1916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FFC000"/>
                </a:solidFill>
              </a:rPr>
              <a:t>Rusty</a:t>
            </a:r>
            <a:r>
              <a:rPr lang="pt-BR" b="1" dirty="0">
                <a:solidFill>
                  <a:srgbClr val="FFC000"/>
                </a:solidFill>
              </a:rPr>
              <a:t> </a:t>
            </a:r>
            <a:r>
              <a:rPr lang="pt-BR" b="1" dirty="0" err="1">
                <a:solidFill>
                  <a:srgbClr val="FFC000"/>
                </a:solidFill>
              </a:rPr>
              <a:t>Schweickart</a:t>
            </a:r>
            <a:endParaRPr lang="pt-BR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thewondrous.com/wp-content/uploads/2009/05/space-walk_1818_1440x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7722"/>
            <a:ext cx="11017154" cy="68857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thewondrous.com/wp-content/uploads/2009/05/first-unteatherd-space-wal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" y="0"/>
            <a:ext cx="9137888" cy="9137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67544" y="2924944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1984 </a:t>
            </a:r>
            <a:r>
              <a:rPr lang="en-US" sz="2400" b="1" dirty="0">
                <a:solidFill>
                  <a:schemeClr val="bg1"/>
                </a:solidFill>
              </a:rPr>
              <a:t>Bruce </a:t>
            </a:r>
            <a:r>
              <a:rPr lang="en-US" sz="2400" b="1" dirty="0" err="1">
                <a:solidFill>
                  <a:schemeClr val="bg1"/>
                </a:solidFill>
              </a:rPr>
              <a:t>McCandless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II. </a:t>
            </a:r>
            <a:r>
              <a:rPr lang="en-US" sz="2400" b="1" dirty="0" err="1" smtClean="0">
                <a:solidFill>
                  <a:schemeClr val="bg1"/>
                </a:solidFill>
              </a:rPr>
              <a:t>Primeira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caminhada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espacial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livre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321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cheiro:Apollo-10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38952"/>
            <a:ext cx="5305425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10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34113" y="90872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2400" b="1" dirty="0"/>
          </a:p>
        </p:txBody>
      </p:sp>
    </p:spTree>
    <p:extLst>
      <p:ext uri="{BB962C8B-B14F-4D97-AF65-F5344CB8AC3E}">
        <p14:creationId xmlns="" xmlns:p14="http://schemas.microsoft.com/office/powerpoint/2010/main" val="403675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10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1600" b="1" dirty="0"/>
          </a:p>
        </p:txBody>
      </p:sp>
      <p:pic>
        <p:nvPicPr>
          <p:cNvPr id="9" name="Picture 2" descr="Ficheiro:Apollo-10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17232"/>
            <a:ext cx="1055255" cy="1136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617272" y="1720840"/>
            <a:ext cx="7555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18 de Maio 1969;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Duração: 8 dias;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Cernan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Stafford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 Young.</a:t>
            </a:r>
          </a:p>
        </p:txBody>
      </p:sp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icheiro:The Apollo 10 Prime Crew - GPN-2000-0011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58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6273225"/>
            <a:ext cx="9174582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C000"/>
                </a:solidFill>
              </a:rPr>
              <a:t>   </a:t>
            </a:r>
            <a:r>
              <a:rPr lang="pt-BR" sz="3200" b="1" dirty="0" err="1" smtClean="0">
                <a:solidFill>
                  <a:srgbClr val="FFC000"/>
                </a:solidFill>
              </a:rPr>
              <a:t>Cernan</a:t>
            </a:r>
            <a:r>
              <a:rPr lang="pt-BR" sz="3200" b="1" dirty="0" smtClean="0">
                <a:solidFill>
                  <a:srgbClr val="FFC000"/>
                </a:solidFill>
              </a:rPr>
              <a:t>                          </a:t>
            </a:r>
            <a:r>
              <a:rPr lang="pt-BR" sz="3200" b="1" dirty="0" err="1">
                <a:solidFill>
                  <a:srgbClr val="FFC000"/>
                </a:solidFill>
              </a:rPr>
              <a:t>Stafford</a:t>
            </a:r>
            <a:r>
              <a:rPr lang="pt-BR" sz="3200" b="1" dirty="0">
                <a:solidFill>
                  <a:srgbClr val="FFC000"/>
                </a:solidFill>
              </a:rPr>
              <a:t>  </a:t>
            </a:r>
            <a:r>
              <a:rPr lang="pt-BR" sz="3200" b="1" dirty="0" smtClean="0">
                <a:solidFill>
                  <a:srgbClr val="FFC000"/>
                </a:solidFill>
              </a:rPr>
              <a:t>                 Young</a:t>
            </a:r>
            <a:endParaRPr lang="pt-B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library.thinkquest.org/C0116628/images/Apollo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87" y="3378854"/>
            <a:ext cx="4510445" cy="33828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10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1600" b="1" dirty="0"/>
          </a:p>
        </p:txBody>
      </p:sp>
      <p:pic>
        <p:nvPicPr>
          <p:cNvPr id="9" name="Picture 2" descr="Ficheiro:Apollo-10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17232"/>
            <a:ext cx="1055255" cy="1136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617272" y="1720840"/>
            <a:ext cx="7555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Módulo Lunar operacional;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Testes de procedimentos de descida e subida;</a:t>
            </a:r>
          </a:p>
          <a:p>
            <a:pPr marL="285750" lvl="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15 Km da superfície;</a:t>
            </a:r>
          </a:p>
        </p:txBody>
      </p:sp>
      <p:pic>
        <p:nvPicPr>
          <p:cNvPr id="4098" name="Picture 2" descr="http://www.towbar.com.br/loja/FotosProdutos_2/3958/D_350_350.1_16032011074954236444265412651f56we1f56ef1236r6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159" b="100000" l="870" r="98841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487" y="4956798"/>
            <a:ext cx="1901201" cy="19012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864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icheiro:Apollo 10 Lunar Modu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" y="-2590264"/>
            <a:ext cx="9144000" cy="94756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7544" y="6021288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Módulo Lunar</a:t>
            </a:r>
            <a:endParaRPr lang="pt-BR" b="1" dirty="0"/>
          </a:p>
        </p:txBody>
      </p:sp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cheiro:Apollo 1 patch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334" b="100000" l="0" r="100000">
                        <a14:foregroundMark x1="8403" y1="33222" x2="8403" y2="33222"/>
                        <a14:foregroundMark x1="5378" y1="46411" x2="5378" y2="46411"/>
                        <a14:foregroundMark x1="33950" y1="65609" x2="73277" y2="57429"/>
                        <a14:foregroundMark x1="45546" y1="54925" x2="66218" y2="57429"/>
                        <a14:foregroundMark x1="41849" y1="6845" x2="41849" y2="6845"/>
                        <a14:foregroundMark x1="27395" y1="11352" x2="27395" y2="11352"/>
                        <a14:foregroundMark x1="15294" y1="20033" x2="15294" y2="20033"/>
                        <a14:foregroundMark x1="11597" y1="27880" x2="43025" y2="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218" y="332280"/>
            <a:ext cx="6213987" cy="6255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34113" y="90872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1967</a:t>
            </a:r>
            <a:endParaRPr lang="pt-BR" sz="2400" b="1" dirty="0"/>
          </a:p>
        </p:txBody>
      </p:sp>
    </p:spTree>
    <p:extLst>
      <p:ext uri="{BB962C8B-B14F-4D97-AF65-F5344CB8AC3E}">
        <p14:creationId xmlns="" xmlns:p14="http://schemas.microsoft.com/office/powerpoint/2010/main" val="371597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upload.wikimedia.org/wikipedia/en/4/4a/As10-27-38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28" y="-1502106"/>
            <a:ext cx="9144000" cy="9107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67544" y="6021288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Módulo de Comando</a:t>
            </a:r>
            <a:endParaRPr lang="pt-BR" b="1" dirty="0"/>
          </a:p>
        </p:txBody>
      </p:sp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upload.wikimedia.org/wikipedia/commons/7/7b/ApolloX_CommandModule_Lond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" y="-1038"/>
            <a:ext cx="9145384" cy="6859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67544" y="6021288"/>
            <a:ext cx="513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Módulo de Serviço - </a:t>
            </a:r>
            <a:r>
              <a:rPr lang="fr-FR" b="1" dirty="0" smtClean="0">
                <a:solidFill>
                  <a:srgbClr val="FFFF00"/>
                </a:solidFill>
              </a:rPr>
              <a:t>Musée des Sciences de Londres</a:t>
            </a: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pollo103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48004" y="0"/>
            <a:ext cx="9192004" cy="6894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upload.wikimedia.org/wikipedia/commons/d/d4/Apollo11_LOG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7147" l="1429" r="97429">
                        <a14:foregroundMark x1="49286" y1="6705" x2="52000" y2="91869"/>
                        <a14:foregroundMark x1="15143" y1="67618" x2="86429" y2="68188"/>
                        <a14:foregroundMark x1="20286" y1="76320" x2="80286" y2="76748"/>
                        <a14:foregroundMark x1="72143" y1="85449" x2="14857" y2="67618"/>
                        <a14:foregroundMark x1="24286" y1="19116" x2="80571" y2="78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621" y="405446"/>
            <a:ext cx="6198851" cy="6207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11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4113" y="90872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2400" b="1" dirty="0"/>
          </a:p>
        </p:txBody>
      </p:sp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11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1600" b="1" dirty="0"/>
          </a:p>
        </p:txBody>
      </p:sp>
      <p:sp>
        <p:nvSpPr>
          <p:cNvPr id="10" name="Retângulo 9"/>
          <p:cNvSpPr/>
          <p:nvPr/>
        </p:nvSpPr>
        <p:spPr>
          <a:xfrm>
            <a:off x="617272" y="1720840"/>
            <a:ext cx="7555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 de Julho de 1969;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Duração: 8 dias;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Neil Armstrong, Michael </a:t>
            </a:r>
            <a:r>
              <a:rPr lang="en-US" sz="2400" dirty="0" smtClean="0">
                <a:solidFill>
                  <a:schemeClr val="bg1"/>
                </a:solidFill>
              </a:rPr>
              <a:t>Collins e</a:t>
            </a:r>
            <a:r>
              <a:rPr lang="en-US" sz="2400" dirty="0">
                <a:solidFill>
                  <a:schemeClr val="bg1"/>
                </a:solidFill>
              </a:rPr>
              <a:t> Edwin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Aldrin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pt-BR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://upload.wikimedia.org/wikipedia/commons/d/d4/Apollo11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7147" l="1429" r="97429">
                        <a14:foregroundMark x1="49286" y1="6705" x2="52000" y2="91869"/>
                        <a14:foregroundMark x1="15143" y1="67618" x2="86429" y2="68188"/>
                        <a14:foregroundMark x1="20286" y1="76320" x2="80286" y2="76748"/>
                        <a14:foregroundMark x1="72143" y1="85449" x2="14857" y2="67618"/>
                        <a14:foregroundMark x1="24286" y1="19116" x2="80571" y2="78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505" y="5330031"/>
            <a:ext cx="1525789" cy="1527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0709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upload.wikimedia.org/wikipedia/commons/e/e5/The_Apollo_11_Prime_Crew_-_GPN-2000-001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393" y="0"/>
            <a:ext cx="991996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-257881" y="6273225"/>
            <a:ext cx="9919961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C000"/>
                </a:solidFill>
              </a:rPr>
              <a:t>Neil Armstrong        Michael Collins         Edwin </a:t>
            </a:r>
            <a:r>
              <a:rPr lang="en-US" sz="3200" b="1" dirty="0" err="1" smtClean="0">
                <a:solidFill>
                  <a:srgbClr val="FFC000"/>
                </a:solidFill>
              </a:rPr>
              <a:t>Aldrin</a:t>
            </a:r>
            <a:endParaRPr lang="pt-B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hq.nasa.gov/office/pao/History/ap11ann/kippsphotos/58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8" t="20391"/>
          <a:stretch/>
        </p:blipFill>
        <p:spPr bwMode="auto">
          <a:xfrm flipH="1">
            <a:off x="0" y="908720"/>
            <a:ext cx="9180512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11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1600" b="1" dirty="0"/>
          </a:p>
        </p:txBody>
      </p:sp>
      <p:pic>
        <p:nvPicPr>
          <p:cNvPr id="6" name="Picture 2" descr="http://upload.wikimedia.org/wikipedia/commons/d/d4/Apollo11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97147" l="1429" r="97429">
                        <a14:foregroundMark x1="49286" y1="6705" x2="52000" y2="91869"/>
                        <a14:foregroundMark x1="15143" y1="67618" x2="86429" y2="68188"/>
                        <a14:foregroundMark x1="20286" y1="76320" x2="80286" y2="76748"/>
                        <a14:foregroundMark x1="72143" y1="85449" x2="14857" y2="67618"/>
                        <a14:foregroundMark x1="24286" y1="19116" x2="80571" y2="78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505" y="5330031"/>
            <a:ext cx="1525789" cy="1527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17272" y="1720840"/>
            <a:ext cx="75551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Primeiro homem a pisar na Lua: </a:t>
            </a:r>
            <a:r>
              <a:rPr lang="en-US" sz="2400" b="1" dirty="0" smtClean="0">
                <a:solidFill>
                  <a:srgbClr val="FFC000"/>
                </a:solidFill>
              </a:rPr>
              <a:t>Neil Armstrong;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 horas de caminhada: Armstrong e </a:t>
            </a: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Aldrin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Mar da Tranquilidade - linha equatorial da Lua.</a:t>
            </a:r>
          </a:p>
        </p:txBody>
      </p:sp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inglesnosupermercado.com.br/wp-content/uploads/2010/03/mares-da-lua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0" r="1551" b="22669"/>
          <a:stretch/>
        </p:blipFill>
        <p:spPr bwMode="auto">
          <a:xfrm>
            <a:off x="5120" y="-826720"/>
            <a:ext cx="9118560" cy="9288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pollo 11 Moon Landin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55576" y="620688"/>
            <a:ext cx="7439026" cy="55446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834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le:As11-40-5886, un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" y="9911"/>
            <a:ext cx="9130000" cy="92223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cheiro:Apollo 1 pat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334" b="100000" l="0" r="100000">
                        <a14:foregroundMark x1="8403" y1="33222" x2="8403" y2="33222"/>
                        <a14:foregroundMark x1="5378" y1="46411" x2="5378" y2="46411"/>
                        <a14:foregroundMark x1="33950" y1="65609" x2="73277" y2="57429"/>
                        <a14:foregroundMark x1="45546" y1="54925" x2="66218" y2="57429"/>
                        <a14:foregroundMark x1="41849" y1="6845" x2="41849" y2="6845"/>
                        <a14:foregroundMark x1="27395" y1="11352" x2="27395" y2="11352"/>
                        <a14:foregroundMark x1="15294" y1="20033" x2="15294" y2="20033"/>
                        <a14:foregroundMark x1="11597" y1="27880" x2="43025" y2="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57865"/>
            <a:ext cx="1045082" cy="1052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1967</a:t>
            </a:r>
            <a:endParaRPr lang="pt-BR" sz="1600" b="1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639194" y="1556792"/>
            <a:ext cx="6192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27 de Janeiro de 1967;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'Gus' </a:t>
            </a:r>
            <a:r>
              <a:rPr lang="pt-BR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Grissom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 Ed White e Roger </a:t>
            </a:r>
            <a:r>
              <a:rPr lang="pt-BR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Chaffee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Ficheiro:As11-40-58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474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andresugai.org/Materias/fotosMundo/imagem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3"/>
            <a:ext cx="9144000" cy="99798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estaticos.elmundo.es/fotografia/2004/07/neilarmstrong/imagenes/luna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2857500" cy="2190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cheiro:Apollo 11 plaque closeup on Mo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4" y="-26577"/>
            <a:ext cx="8244408" cy="7765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icheiro:5927 NA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2" y="0"/>
            <a:ext cx="9150712" cy="9196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icheiro:Apollo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9236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icheiro:Buzz salutes the U.S. Fl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" y="20567"/>
            <a:ext cx="9130784" cy="9192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icheiro:Apollo 11 crew in quarant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" y="0"/>
            <a:ext cx="9143608" cy="9143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84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cheiro:AP12goodshi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6048672" cy="6038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12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4113" y="90872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2400" b="1" dirty="0"/>
          </a:p>
        </p:txBody>
      </p:sp>
    </p:spTree>
    <p:extLst>
      <p:ext uri="{BB962C8B-B14F-4D97-AF65-F5344CB8AC3E}">
        <p14:creationId xmlns="" xmlns:p14="http://schemas.microsoft.com/office/powerpoint/2010/main" val="426554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12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14 de Novembro de 1969;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Duração: 10 dias;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7 horas e 45 minutos fora do Módulo Lunar;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Dois dias na Lua;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Conrad, Gordon e </a:t>
            </a: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Bean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" name="Picture 2" descr="Ficheiro:AP12goodshi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01208"/>
            <a:ext cx="1440160" cy="1437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1048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icheiro:Apollo 12 cr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56" r="13214"/>
          <a:stretch/>
        </p:blipFill>
        <p:spPr bwMode="auto">
          <a:xfrm>
            <a:off x="1" y="-24616"/>
            <a:ext cx="9144000" cy="6882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6118246"/>
            <a:ext cx="9144001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Conrad                 Gordon                 </a:t>
            </a:r>
            <a:r>
              <a:rPr lang="pt-BR" sz="32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Bean</a:t>
            </a:r>
            <a:endParaRPr lang="pt-BR" sz="3200" b="1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554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ecnoclasta.com/wp-content/uploads/2009/07/apollo1crew-740x5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12" t="10161" r="10856" b="12890"/>
          <a:stretch/>
        </p:blipFill>
        <p:spPr bwMode="auto">
          <a:xfrm>
            <a:off x="0" y="9128"/>
            <a:ext cx="9144000" cy="6825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icheiro:Apollo1-Crew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64"/>
            <a:ext cx="9144000" cy="7006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0" y="6148644"/>
            <a:ext cx="9144000" cy="8488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66590" y="6172090"/>
            <a:ext cx="1749197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3600" b="1" dirty="0" err="1" smtClean="0">
                <a:solidFill>
                  <a:srgbClr val="FFC000"/>
                </a:solidFill>
              </a:rPr>
              <a:t>Grissom</a:t>
            </a:r>
            <a:endParaRPr lang="pt-BR" sz="3600" b="1" dirty="0">
              <a:solidFill>
                <a:srgbClr val="FFC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93338" y="6188223"/>
            <a:ext cx="1352422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FFC000"/>
                </a:solidFill>
              </a:rPr>
              <a:t>White</a:t>
            </a:r>
            <a:endParaRPr lang="pt-BR" sz="3600" b="1" dirty="0">
              <a:solidFill>
                <a:srgbClr val="FFC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300192" y="6148644"/>
            <a:ext cx="1504514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sz="3600" b="1" dirty="0" err="1" smtClean="0">
                <a:solidFill>
                  <a:srgbClr val="FFC000"/>
                </a:solidFill>
              </a:rPr>
              <a:t>Chafee</a:t>
            </a:r>
            <a:endParaRPr lang="pt-BR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1.bp.blogspot.com/-S_46P8QPQEY/TZsm-lEZQQI/AAAAAAAAA0U/-kP857oMuiA/s1600/raios-c10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5" r="2784" b="15478"/>
          <a:stretch/>
        </p:blipFill>
        <p:spPr bwMode="auto">
          <a:xfrm>
            <a:off x="0" y="908720"/>
            <a:ext cx="9144000" cy="6182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12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8431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ouso de precisão;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Resgatar partes de uma sonda: </a:t>
            </a: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Surveyor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3 (2 anos);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Fotografar e retirar alguns componentes;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Foguete atingido por raio na decolagem;</a:t>
            </a:r>
          </a:p>
        </p:txBody>
      </p:sp>
      <p:pic>
        <p:nvPicPr>
          <p:cNvPr id="8" name="Picture 2" descr="Ficheiro:AP12goodshi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01208"/>
            <a:ext cx="1440160" cy="1437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16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292080" y="1852489"/>
            <a:ext cx="3338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rgbClr val="FFC000"/>
                </a:solidFill>
              </a:rPr>
              <a:t>“Este pode ter sido um pequeno passo para Neil, mas para mim que sou baixinho é enorme! </a:t>
            </a:r>
            <a:r>
              <a:rPr lang="pt-BR" sz="3200" i="1" dirty="0" err="1">
                <a:solidFill>
                  <a:srgbClr val="FFC000"/>
                </a:solidFill>
              </a:rPr>
              <a:t>Yuuupiiii</a:t>
            </a:r>
            <a:r>
              <a:rPr lang="pt-BR" sz="3200" i="1" dirty="0">
                <a:solidFill>
                  <a:srgbClr val="FFC000"/>
                </a:solidFill>
              </a:rPr>
              <a:t>!!”</a:t>
            </a:r>
            <a:endParaRPr lang="pt-BR" sz="3200" dirty="0">
              <a:solidFill>
                <a:srgbClr val="FFC000"/>
              </a:solidFill>
            </a:endParaRPr>
          </a:p>
        </p:txBody>
      </p:sp>
      <p:pic>
        <p:nvPicPr>
          <p:cNvPr id="64514" name="Picture 2" descr="Ficheiro:GPN-2000-0013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5339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230047" y="5805264"/>
            <a:ext cx="143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'Pete' Conrad</a:t>
            </a:r>
          </a:p>
        </p:txBody>
      </p:sp>
    </p:spTree>
    <p:extLst>
      <p:ext uri="{BB962C8B-B14F-4D97-AF65-F5344CB8AC3E}">
        <p14:creationId xmlns="" xmlns:p14="http://schemas.microsoft.com/office/powerpoint/2010/main" val="426554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ra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21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icheiro:Apollo12Be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72315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12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1600" b="1" dirty="0"/>
          </a:p>
        </p:txBody>
      </p:sp>
      <p:pic>
        <p:nvPicPr>
          <p:cNvPr id="8" name="Picture 2" descr="Ficheiro:AP12goodshi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01208"/>
            <a:ext cx="1440160" cy="1437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34113" y="1495773"/>
            <a:ext cx="57380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Prmeira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câmera colorida na Lua;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Queimada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Conrad apontou acidentalmente para o Sol;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863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8037" y="1556792"/>
            <a:ext cx="80648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Curiosidades</a:t>
            </a:r>
          </a:p>
          <a:p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sonda </a:t>
            </a:r>
            <a:r>
              <a:rPr lang="pt-BR" sz="2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Surveyor</a:t>
            </a:r>
            <a:r>
              <a:rPr lang="pt-BR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3 não havia sido </a:t>
            </a:r>
            <a:r>
              <a:rPr lang="pt-BR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esterilizada antes </a:t>
            </a:r>
            <a:r>
              <a:rPr lang="pt-BR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ser enviada à Lua </a:t>
            </a:r>
            <a:r>
              <a:rPr lang="pt-BR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Foi </a:t>
            </a:r>
            <a:r>
              <a:rPr lang="pt-BR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descoberta uma pequena quantidade da </a:t>
            </a:r>
            <a:r>
              <a:rPr lang="pt-BR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bactéria </a:t>
            </a:r>
            <a:r>
              <a:rPr lang="pt-BR" sz="24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Streptococcus</a:t>
            </a:r>
            <a:r>
              <a:rPr lang="pt-BR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mitis</a:t>
            </a:r>
            <a:r>
              <a:rPr lang="pt-BR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pt-BR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que, postas em cultura, surpreendentemente voltaram a se reproduzir</a:t>
            </a:r>
            <a:r>
              <a:rPr lang="pt-BR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Após o </a:t>
            </a:r>
            <a:r>
              <a:rPr lang="pt-BR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voo </a:t>
            </a:r>
            <a:r>
              <a:rPr lang="pt-BR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 Apollo 12, Alan </a:t>
            </a:r>
            <a:r>
              <a:rPr lang="pt-BR" sz="2400" i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Bean</a:t>
            </a:r>
            <a:r>
              <a:rPr lang="pt-BR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deixou a NASA e tornou-se pintor, ficando rico pintando telas com as paisagens lunares que havia </a:t>
            </a:r>
            <a:r>
              <a:rPr lang="pt-BR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visto.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12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1969</a:t>
            </a:r>
            <a:endParaRPr lang="pt-BR" sz="1600" b="1" dirty="0"/>
          </a:p>
        </p:txBody>
      </p:sp>
      <p:pic>
        <p:nvPicPr>
          <p:cNvPr id="6" name="Picture 2" descr="Ficheiro:AP12goodshi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01208"/>
            <a:ext cx="1440160" cy="1437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23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13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4113" y="90872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1970</a:t>
            </a:r>
            <a:endParaRPr lang="pt-BR" sz="2400" b="1" dirty="0"/>
          </a:p>
        </p:txBody>
      </p:sp>
      <p:pic>
        <p:nvPicPr>
          <p:cNvPr id="92162" name="Picture 2" descr="Ficheiro:Apollo 13-insign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86" y="554777"/>
            <a:ext cx="584835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792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13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1970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11 de Abril de 1970;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Duração: 6 dias;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Objetivo: Coletar rochas de regiões não analisadas pela Apollo 11 e 12;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James </a:t>
            </a: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Lovell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Fred </a:t>
            </a: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Haise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 John </a:t>
            </a: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Swigert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1138" name="Picture 2" descr="Ficheiro:Apollo 13-insign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69" y="5373216"/>
            <a:ext cx="1397358" cy="1365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7374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Ficheiro:Apollo 13 Prime C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31329"/>
            <a:ext cx="9144000" cy="7692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5496" y="5949280"/>
            <a:ext cx="9216008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James </a:t>
            </a:r>
            <a:r>
              <a:rPr lang="pt-BR" sz="32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Lovell</a:t>
            </a:r>
            <a:r>
              <a:rPr lang="pt-BR" sz="3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 Fred </a:t>
            </a:r>
            <a:r>
              <a:rPr lang="pt-BR" sz="32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Haise</a:t>
            </a:r>
            <a:r>
              <a:rPr lang="pt-BR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 John </a:t>
            </a:r>
            <a:r>
              <a:rPr lang="pt-BR" sz="32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Swigert</a:t>
            </a:r>
            <a:r>
              <a:rPr lang="pt-BR" sz="32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3623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ntent8.flixster.com/question/38/10/59/3810590_st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9"/>
          <a:stretch/>
        </p:blipFill>
        <p:spPr bwMode="auto">
          <a:xfrm>
            <a:off x="1259633" y="971549"/>
            <a:ext cx="7884368" cy="5886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13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1970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Missão abortada antes de pousar a Lua;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Astronautas ouviram barulho na nave;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Tanque de O</a:t>
            </a:r>
            <a:r>
              <a:rPr lang="pt-BR" sz="2400" baseline="-25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– Temperatura normal: 25 </a:t>
            </a:r>
            <a:r>
              <a:rPr lang="pt-BR" sz="2400" baseline="30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pt-BR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no dia 500 </a:t>
            </a:r>
            <a:r>
              <a:rPr lang="pt-BR" sz="2400" baseline="30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pt-BR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Programa 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Apollo ficou fragilizado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pt-BR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Ficheiro:Apollo 13-insigni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69" y="5373216"/>
            <a:ext cx="1397358" cy="1365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6811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content8.flixster.com/question/38/10/59/3810590_st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09"/>
          <a:stretch/>
        </p:blipFill>
        <p:spPr bwMode="auto">
          <a:xfrm>
            <a:off x="1259633" y="971549"/>
            <a:ext cx="7884368" cy="5886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13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1970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Módulo de Comando danificado;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Módulo Lunar – “Bote salva-vidas”;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Retirar CO</a:t>
            </a:r>
            <a:r>
              <a:rPr lang="pt-BR" sz="2400" baseline="-25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da cabine.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pt-BR" sz="2400" baseline="30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pt-BR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dentro da 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cabine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Ficheiro:Apollo 13-insigni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69" y="5373216"/>
            <a:ext cx="1397358" cy="1365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4232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1343" y="1556792"/>
            <a:ext cx="74662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Incêndio dentro da cabine;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urto-circuito;</a:t>
            </a:r>
          </a:p>
        </p:txBody>
      </p:sp>
      <p:pic>
        <p:nvPicPr>
          <p:cNvPr id="3" name="Picture 2" descr="Ficheiro:Apollo 1 patc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334" b="100000" l="0" r="100000">
                        <a14:foregroundMark x1="8403" y1="33222" x2="8403" y2="33222"/>
                        <a14:foregroundMark x1="5378" y1="46411" x2="5378" y2="46411"/>
                        <a14:foregroundMark x1="33950" y1="65609" x2="73277" y2="57429"/>
                        <a14:foregroundMark x1="45546" y1="54925" x2="66218" y2="57429"/>
                        <a14:foregroundMark x1="41849" y1="6845" x2="41849" y2="6845"/>
                        <a14:foregroundMark x1="27395" y1="11352" x2="27395" y2="11352"/>
                        <a14:foregroundMark x1="15294" y1="20033" x2="15294" y2="20033"/>
                        <a14:foregroundMark x1="11597" y1="27880" x2="43025" y2="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57865"/>
            <a:ext cx="1045082" cy="1052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1967</a:t>
            </a:r>
            <a:endParaRPr lang="pt-BR" sz="1600" b="1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://t3.gstatic.com/images?q=tbn:ANd9GcR7L9TetIzCPEv2zp5iylXtV6c152-rFGq-VC1TSXYmRwmR-iGcBYW2378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92" y="2184236"/>
            <a:ext cx="3417024" cy="4440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Ficheiro:Apollo 13 LM with Mailb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05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0106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pollo13mu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3072" y="363720"/>
            <a:ext cx="8280920" cy="62106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224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upload.wikimedia.org/wikipedia/commons/archive/d/dc/20070116212930%21Apollo_13_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416"/>
            <a:ext cx="9872041" cy="6855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23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icheiro:Apollo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076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23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14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4113" y="90872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1971</a:t>
            </a:r>
            <a:endParaRPr lang="pt-BR" sz="2400" b="1" dirty="0"/>
          </a:p>
        </p:txBody>
      </p:sp>
      <p:pic>
        <p:nvPicPr>
          <p:cNvPr id="99330" name="Picture 2" descr="Ficheiro:Apollo 14-insign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84" y="554777"/>
            <a:ext cx="64770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500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14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1971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 de Janeiro de 1971;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Duração: 9 dias;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Objetivo: Mesmo da Apollo 13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Roosa</a:t>
            </a: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Shepard, Mitchell</a:t>
            </a:r>
            <a:endParaRPr lang="pt-BR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Ficheiro:Apollo 14-insign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312" y="5589240"/>
            <a:ext cx="1300208" cy="1147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98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icheiro:Apollo 14 c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FFC000"/>
                </a:solidFill>
              </a:rPr>
              <a:t>Roosa</a:t>
            </a:r>
            <a:r>
              <a:rPr lang="pt-BR" sz="3200" b="1" dirty="0" smtClean="0">
                <a:solidFill>
                  <a:srgbClr val="FFC000"/>
                </a:solidFill>
              </a:rPr>
              <a:t>                         Shepard                   Mitchell</a:t>
            </a:r>
            <a:endParaRPr lang="pt-B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23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14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1971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âmera de TV (com um uma tampa protetora);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Antena;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Bandeira;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 dias de missão.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Subir uma colina e se afastar ao máximo do ML.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Missões posteriores: jipes lunares.</a:t>
            </a:r>
          </a:p>
        </p:txBody>
      </p:sp>
      <p:pic>
        <p:nvPicPr>
          <p:cNvPr id="8" name="Picture 2" descr="Ficheiro:Apollo 14-insign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312" y="5589240"/>
            <a:ext cx="1300208" cy="1147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070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pollo14editadogolf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3528" y="260648"/>
            <a:ext cx="8460432" cy="63453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661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stronaut kicks rock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9464" y="679048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661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cheiro:Apollo 1 f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01"/>
            <a:ext cx="9144000" cy="6936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14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1971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Rocha Lunar;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Origem da Lua.</a:t>
            </a:r>
          </a:p>
        </p:txBody>
      </p:sp>
      <p:pic>
        <p:nvPicPr>
          <p:cNvPr id="8" name="Picture 2" descr="Ficheiro:Apollo 14-insign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312" y="5589240"/>
            <a:ext cx="1300208" cy="1147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ufo.com.br/admin/arquivos/cnot_76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81" y="3350804"/>
            <a:ext cx="4333309" cy="32514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15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POLLO 14 Golf Shot On The Moon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620" y="548680"/>
            <a:ext cx="6936771" cy="5862060"/>
          </a:xfrm>
          <a:prstGeom prst="rect">
            <a:avLst/>
          </a:prstGeom>
        </p:spPr>
      </p:pic>
      <p:pic>
        <p:nvPicPr>
          <p:cNvPr id="4" name="terraluaapollo14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23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5094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15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34113" y="90872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1971</a:t>
            </a:r>
            <a:endParaRPr lang="pt-BR" sz="2400" b="1" dirty="0"/>
          </a:p>
        </p:txBody>
      </p:sp>
      <p:pic>
        <p:nvPicPr>
          <p:cNvPr id="101378" name="Picture 2" descr="Ficheiro:Apollo-15-LOG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7167" l="167" r="9749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54777"/>
            <a:ext cx="6095363" cy="6105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377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15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1971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26 de Julho de 1971;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Duração: 12 dias;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Dois dias na Lua;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Primeira a usar jipe lunar;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Scott, </a:t>
            </a:r>
            <a:r>
              <a:rPr lang="pt-BR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Worden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Irwin.</a:t>
            </a:r>
          </a:p>
        </p:txBody>
      </p:sp>
      <p:pic>
        <p:nvPicPr>
          <p:cNvPr id="8" name="Picture 2" descr="Ficheiro:AP12goodshi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301208"/>
            <a:ext cx="1440160" cy="1437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593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icheiro:Apollo 15 c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66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-36512" y="6021288"/>
            <a:ext cx="9144000" cy="830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Scott      </a:t>
            </a:r>
            <a:r>
              <a:rPr lang="pt-BR" sz="32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Worden</a:t>
            </a:r>
            <a:r>
              <a:rPr lang="pt-BR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Irwin </a:t>
            </a:r>
            <a:endParaRPr lang="pt-BR" sz="3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23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969 First Car on the Moon!!!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7584" y="404664"/>
            <a:ext cx="7488832" cy="61272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6232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Ficheiro:Apollo 15 flag, rover, LM, Irw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0"/>
            <a:ext cx="9148936" cy="9148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23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Ficheiro:Apollo15LunarR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37126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23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16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34113" y="908720"/>
            <a:ext cx="95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1972</a:t>
            </a:r>
            <a:endParaRPr lang="pt-BR" sz="2400" b="1" dirty="0"/>
          </a:p>
        </p:txBody>
      </p:sp>
      <p:pic>
        <p:nvPicPr>
          <p:cNvPr id="6" name="Picture 2" descr="Ficheiro:Apollo-15-LOG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97167" l="167" r="9749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54777"/>
            <a:ext cx="6095363" cy="61055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icheiro:Apollo-16-LOG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473" y1="29167" x2="94693" y2="30167"/>
                        <a14:foregroundMark x1="46600" y1="1333" x2="55058" y2="98500"/>
                        <a14:foregroundMark x1="15755" y1="14833" x2="88723" y2="19833"/>
                        <a14:foregroundMark x1="24710" y1="8167" x2="76617" y2="8167"/>
                        <a14:foregroundMark x1="51575" y1="1667" x2="89386" y2="77500"/>
                        <a14:foregroundMark x1="52239" y1="50500" x2="97844" y2="43333"/>
                        <a14:foregroundMark x1="7629" y1="72833" x2="32504" y2="95667"/>
                        <a14:foregroundMark x1="28192" y1="92833" x2="4809" y2="68167"/>
                        <a14:foregroundMark x1="11277" y1="77500" x2="11277" y2="77500"/>
                        <a14:foregroundMark x1="14428" y1="84167" x2="14428" y2="84167"/>
                        <a14:foregroundMark x1="44444" y1="98167" x2="65008" y2="96333"/>
                        <a14:foregroundMark x1="72803" y1="93167" x2="89055" y2="78833"/>
                        <a14:foregroundMark x1="90050" y1="76333" x2="98176" y2="59333"/>
                        <a14:foregroundMark x1="98507" y1="57500" x2="97181" y2="35833"/>
                        <a14:foregroundMark x1="86567" y1="18167" x2="62189" y2="1333"/>
                        <a14:foregroundMark x1="45439" y1="2500" x2="27529" y2="6667"/>
                        <a14:foregroundMark x1="15755" y1="16333" x2="1658" y2="43667"/>
                        <a14:foregroundMark x1="1658" y1="45167" x2="4478" y2="67500"/>
                        <a14:foregroundMark x1="11940" y1="78833" x2="24212" y2="91667"/>
                        <a14:foregroundMark x1="33499" y1="94500" x2="41957" y2="98500"/>
                        <a14:backgroundMark x1="62521" y1="1000" x2="62521" y2="1000"/>
                        <a14:backgroundMark x1="60365" y1="333" x2="60365" y2="333"/>
                        <a14:backgroundMark x1="995" y1="43000" x2="995" y2="43000"/>
                        <a14:backgroundMark x1="995" y1="55000" x2="995" y2="55000"/>
                        <a14:backgroundMark x1="41625" y1="98500" x2="41625" y2="98500"/>
                        <a14:backgroundMark x1="43449" y1="99167" x2="43449" y2="99167"/>
                        <a14:backgroundMark x1="56053" y1="98833" x2="56053" y2="9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56" y="973474"/>
            <a:ext cx="5294484" cy="5268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833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16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1972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16 de Abril de 1972;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Duração 11 dias;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Primeira a colocar um satélite em órbita lunar;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Rover;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Mattingly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Young e 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Duke.</a:t>
            </a:r>
          </a:p>
        </p:txBody>
      </p:sp>
      <p:pic>
        <p:nvPicPr>
          <p:cNvPr id="8" name="Picture 2" descr="Ficheiro:Apollo-16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473" y1="29167" x2="94693" y2="30167"/>
                        <a14:foregroundMark x1="46600" y1="1333" x2="55058" y2="98500"/>
                        <a14:foregroundMark x1="15755" y1="14833" x2="88723" y2="19833"/>
                        <a14:foregroundMark x1="24710" y1="8167" x2="76617" y2="8167"/>
                        <a14:foregroundMark x1="51575" y1="1667" x2="89386" y2="77500"/>
                        <a14:foregroundMark x1="52239" y1="50500" x2="97844" y2="43333"/>
                        <a14:foregroundMark x1="7629" y1="72833" x2="32504" y2="95667"/>
                        <a14:foregroundMark x1="28192" y1="92833" x2="4809" y2="68167"/>
                        <a14:foregroundMark x1="11277" y1="77500" x2="11277" y2="77500"/>
                        <a14:foregroundMark x1="14428" y1="84167" x2="14428" y2="84167"/>
                        <a14:foregroundMark x1="44444" y1="98167" x2="65008" y2="96333"/>
                        <a14:foregroundMark x1="72803" y1="93167" x2="89055" y2="78833"/>
                        <a14:foregroundMark x1="90050" y1="76333" x2="98176" y2="59333"/>
                        <a14:foregroundMark x1="98507" y1="57500" x2="97181" y2="35833"/>
                        <a14:foregroundMark x1="86567" y1="18167" x2="62189" y2="1333"/>
                        <a14:foregroundMark x1="45439" y1="2500" x2="27529" y2="6667"/>
                        <a14:foregroundMark x1="15755" y1="16333" x2="1658" y2="43667"/>
                        <a14:foregroundMark x1="1658" y1="45167" x2="4478" y2="67500"/>
                        <a14:foregroundMark x1="11940" y1="78833" x2="24212" y2="91667"/>
                        <a14:foregroundMark x1="33499" y1="94500" x2="41957" y2="98500"/>
                        <a14:backgroundMark x1="62521" y1="1000" x2="62521" y2="1000"/>
                        <a14:backgroundMark x1="60365" y1="333" x2="60365" y2="333"/>
                        <a14:backgroundMark x1="995" y1="43000" x2="995" y2="43000"/>
                        <a14:backgroundMark x1="995" y1="55000" x2="995" y2="55000"/>
                        <a14:backgroundMark x1="41625" y1="98500" x2="41625" y2="98500"/>
                        <a14:backgroundMark x1="43449" y1="99167" x2="43449" y2="99167"/>
                        <a14:backgroundMark x1="56053" y1="98833" x2="56053" y2="9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5939" y="5373216"/>
            <a:ext cx="1025905" cy="1020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6980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idiaarte.com.br/midiafoto/wp-content/uploads/2010/04/smoke-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12"/>
          <a:stretch/>
        </p:blipFill>
        <p:spPr bwMode="auto">
          <a:xfrm flipH="1">
            <a:off x="1763686" y="916472"/>
            <a:ext cx="7380313" cy="59415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46069" y="1916832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Escotilha mecânica;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segundos.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Inalação de </a:t>
            </a: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fumaça foi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fatal;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Cerca </a:t>
            </a: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1300 alterações foram feitas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Ficheiro:Apollo 1 patc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334" b="100000" l="0" r="100000">
                        <a14:foregroundMark x1="8403" y1="33222" x2="8403" y2="33222"/>
                        <a14:foregroundMark x1="5378" y1="46411" x2="5378" y2="46411"/>
                        <a14:foregroundMark x1="33950" y1="65609" x2="73277" y2="57429"/>
                        <a14:foregroundMark x1="45546" y1="54925" x2="66218" y2="57429"/>
                        <a14:foregroundMark x1="41849" y1="6845" x2="41849" y2="6845"/>
                        <a14:foregroundMark x1="27395" y1="11352" x2="27395" y2="11352"/>
                        <a14:foregroundMark x1="15294" y1="20033" x2="15294" y2="20033"/>
                        <a14:foregroundMark x1="11597" y1="27880" x2="43025" y2="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657865"/>
            <a:ext cx="1045082" cy="10521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88037" y="200834"/>
            <a:ext cx="19014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1967</a:t>
            </a:r>
            <a:endParaRPr lang="pt-BR" sz="1600" b="1" dirty="0"/>
          </a:p>
        </p:txBody>
      </p:sp>
      <p:cxnSp>
        <p:nvCxnSpPr>
          <p:cNvPr id="6" name="Conector reto 5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1274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cheiro:Apollo 16 c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-108520" y="6233832"/>
            <a:ext cx="9525000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         </a:t>
            </a:r>
            <a:r>
              <a:rPr lang="pt-BR" sz="3600" b="1" dirty="0" err="1" smtClean="0">
                <a:solidFill>
                  <a:srgbClr val="FFFF00"/>
                </a:solidFill>
              </a:rPr>
              <a:t>Mattingly</a:t>
            </a:r>
            <a:r>
              <a:rPr lang="pt-BR" sz="3600" b="1" dirty="0" smtClean="0">
                <a:solidFill>
                  <a:srgbClr val="FFFF00"/>
                </a:solidFill>
              </a:rPr>
              <a:t>             Young                     Duke</a:t>
            </a:r>
            <a:endParaRPr lang="pt-BR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779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16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1972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Verificar a existência de atividade vulcânica;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Sol 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nunca se punha durante as 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expedições;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Nenhuma evidencia de atividade vulcânica encontrada.</a:t>
            </a:r>
          </a:p>
        </p:txBody>
      </p:sp>
      <p:pic>
        <p:nvPicPr>
          <p:cNvPr id="8" name="Picture 2" descr="Ficheiro:Apollo-16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473" y1="29167" x2="94693" y2="30167"/>
                        <a14:foregroundMark x1="46600" y1="1333" x2="55058" y2="98500"/>
                        <a14:foregroundMark x1="15755" y1="14833" x2="88723" y2="19833"/>
                        <a14:foregroundMark x1="24710" y1="8167" x2="76617" y2="8167"/>
                        <a14:foregroundMark x1="51575" y1="1667" x2="89386" y2="77500"/>
                        <a14:foregroundMark x1="52239" y1="50500" x2="97844" y2="43333"/>
                        <a14:foregroundMark x1="7629" y1="72833" x2="32504" y2="95667"/>
                        <a14:foregroundMark x1="28192" y1="92833" x2="4809" y2="68167"/>
                        <a14:foregroundMark x1="11277" y1="77500" x2="11277" y2="77500"/>
                        <a14:foregroundMark x1="14428" y1="84167" x2="14428" y2="84167"/>
                        <a14:foregroundMark x1="44444" y1="98167" x2="65008" y2="96333"/>
                        <a14:foregroundMark x1="72803" y1="93167" x2="89055" y2="78833"/>
                        <a14:foregroundMark x1="90050" y1="76333" x2="98176" y2="59333"/>
                        <a14:foregroundMark x1="98507" y1="57500" x2="97181" y2="35833"/>
                        <a14:foregroundMark x1="86567" y1="18167" x2="62189" y2="1333"/>
                        <a14:foregroundMark x1="45439" y1="2500" x2="27529" y2="6667"/>
                        <a14:foregroundMark x1="15755" y1="16333" x2="1658" y2="43667"/>
                        <a14:foregroundMark x1="1658" y1="45167" x2="4478" y2="67500"/>
                        <a14:foregroundMark x1="11940" y1="78833" x2="24212" y2="91667"/>
                        <a14:foregroundMark x1="33499" y1="94500" x2="41957" y2="98500"/>
                        <a14:backgroundMark x1="62521" y1="1000" x2="62521" y2="1000"/>
                        <a14:backgroundMark x1="60365" y1="333" x2="60365" y2="333"/>
                        <a14:backgroundMark x1="995" y1="43000" x2="995" y2="43000"/>
                        <a14:backgroundMark x1="995" y1="55000" x2="995" y2="55000"/>
                        <a14:backgroundMark x1="41625" y1="98500" x2="41625" y2="98500"/>
                        <a14:backgroundMark x1="43449" y1="99167" x2="43449" y2="99167"/>
                        <a14:backgroundMark x1="56053" y1="98833" x2="56053" y2="9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36466" y="5085184"/>
            <a:ext cx="1315377" cy="1308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590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pollo 16 EVAs 2 (falling down on the Moon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3568" y="476672"/>
            <a:ext cx="7776864" cy="5832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458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17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1972</a:t>
            </a:r>
            <a:endParaRPr lang="pt-BR" sz="1600" b="1" dirty="0"/>
          </a:p>
        </p:txBody>
      </p:sp>
      <p:pic>
        <p:nvPicPr>
          <p:cNvPr id="8194" name="Picture 2" descr="Ficheiro:Apollo-17-LOG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67" b="98331" l="1135" r="93517">
                        <a14:foregroundMark x1="12966" y1="29382" x2="24635" y2="13356"/>
                        <a14:foregroundMark x1="44408" y1="5175" x2="55105" y2="8013"/>
                        <a14:foregroundMark x1="26418" y1="17362" x2="46840" y2="71452"/>
                        <a14:foregroundMark x1="31280" y1="18030" x2="74554" y2="48247"/>
                        <a14:foregroundMark x1="48298" y1="64274" x2="71799" y2="47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71818"/>
            <a:ext cx="5588994" cy="54259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6980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17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1972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de Dezembro de 1972;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Última missão;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Geólogo profissional;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Schmitt, Evans e </a:t>
            </a:r>
            <a:r>
              <a:rPr lang="pt-BR" sz="240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Cernan</a:t>
            </a: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2" descr="Ficheiro:Apollo-17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67" b="98331" l="1135" r="93517">
                        <a14:foregroundMark x1="12966" y1="29382" x2="24635" y2="13356"/>
                        <a14:foregroundMark x1="44408" y1="5175" x2="55105" y2="8013"/>
                        <a14:foregroundMark x1="26418" y1="17362" x2="46840" y2="71452"/>
                        <a14:foregroundMark x1="31280" y1="18030" x2="74554" y2="48247"/>
                        <a14:foregroundMark x1="48298" y1="64274" x2="71799" y2="47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113" y="5445224"/>
            <a:ext cx="1455230" cy="1412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766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cheiro:Apollo 17 cr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87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-13216" y="6283957"/>
            <a:ext cx="9157216" cy="5847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                 Schmitt               Evans         </a:t>
            </a:r>
            <a:r>
              <a:rPr lang="pt-BR" sz="3200" b="1" dirty="0" err="1" smtClean="0">
                <a:solidFill>
                  <a:srgbClr val="FFFF00"/>
                </a:solidFill>
              </a:rPr>
              <a:t>Cernan</a:t>
            </a:r>
            <a:r>
              <a:rPr lang="pt-BR" sz="3200" b="1" dirty="0" smtClean="0">
                <a:solidFill>
                  <a:srgbClr val="FFFF00"/>
                </a:solidFill>
              </a:rPr>
              <a:t> (sentado)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990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cheiro:The Earth seen from Apollo 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68" y="908720"/>
            <a:ext cx="5705475" cy="57054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88037" y="200834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Apollo 17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cxnSp>
        <p:nvCxnSpPr>
          <p:cNvPr id="3" name="Conector reto 2"/>
          <p:cNvCxnSpPr/>
          <p:nvPr/>
        </p:nvCxnSpPr>
        <p:spPr>
          <a:xfrm>
            <a:off x="0" y="908720"/>
            <a:ext cx="8676456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634113" y="908720"/>
            <a:ext cx="69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 1972</a:t>
            </a:r>
            <a:endParaRPr lang="pt-BR" sz="1600" b="1" dirty="0"/>
          </a:p>
        </p:txBody>
      </p:sp>
      <p:sp>
        <p:nvSpPr>
          <p:cNvPr id="7" name="Retângulo 6"/>
          <p:cNvSpPr/>
          <p:nvPr/>
        </p:nvSpPr>
        <p:spPr>
          <a:xfrm>
            <a:off x="617272" y="1720840"/>
            <a:ext cx="755512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Schmitt 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foi o primeiro cientista-geólogo a viajar para a Lua para pesquisar seu solo. </a:t>
            </a:r>
            <a:endParaRPr lang="pt-BR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Existência 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 solo cor de laranja no satélite.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Placa que diz: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Here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Man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completed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his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first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exploration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Moon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December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1972 A.D. May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spirit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peace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which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came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reflected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lives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000" i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mankind</a:t>
            </a:r>
            <a:r>
              <a:rPr lang="pt-BR" sz="2000" i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pt-BR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Foto </a:t>
            </a:r>
            <a:r>
              <a:rPr lang="pt-BR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"A Bolinha Azul“;.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pt-BR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Ficheiro:Apollo-17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67" b="98331" l="1135" r="93517">
                        <a14:foregroundMark x1="12966" y1="29382" x2="24635" y2="13356"/>
                        <a14:foregroundMark x1="44408" y1="5175" x2="55105" y2="8013"/>
                        <a14:foregroundMark x1="26418" y1="17362" x2="46840" y2="71452"/>
                        <a14:foregroundMark x1="31280" y1="18030" x2="74554" y2="48247"/>
                        <a14:foregroundMark x1="48298" y1="64274" x2="71799" y2="47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113" y="5445224"/>
            <a:ext cx="1455230" cy="1412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777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pollo 17 astronauts singing on the moon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2256" y="408432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022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pollo 17 Lunar Liftoff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7624" y="1052736"/>
            <a:ext cx="6840760" cy="54726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20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75389" y="3128144"/>
            <a:ext cx="8961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 smtClean="0">
                <a:solidFill>
                  <a:srgbClr val="FFFF00"/>
                </a:solidFill>
              </a:rPr>
              <a:t>1967 </a:t>
            </a:r>
            <a:r>
              <a:rPr lang="pt-BR" sz="4000" b="1" dirty="0" smtClean="0">
                <a:solidFill>
                  <a:schemeClr val="bg1"/>
                </a:solidFill>
              </a:rPr>
              <a:t>–</a:t>
            </a:r>
            <a:r>
              <a:rPr lang="pt-BR" sz="4000" b="1" dirty="0" smtClean="0">
                <a:solidFill>
                  <a:srgbClr val="FFFF00"/>
                </a:solidFill>
              </a:rPr>
              <a:t> 1968 </a:t>
            </a:r>
            <a:r>
              <a:rPr lang="pt-BR" sz="4000" b="1" dirty="0" smtClean="0">
                <a:solidFill>
                  <a:schemeClr val="bg1"/>
                </a:solidFill>
              </a:rPr>
              <a:t>–</a:t>
            </a:r>
            <a:r>
              <a:rPr lang="pt-BR" sz="4000" b="1" dirty="0" smtClean="0">
                <a:solidFill>
                  <a:srgbClr val="FFFF00"/>
                </a:solidFill>
              </a:rPr>
              <a:t> 1969 </a:t>
            </a:r>
            <a:r>
              <a:rPr lang="pt-BR" sz="4000" b="1" dirty="0" smtClean="0">
                <a:solidFill>
                  <a:schemeClr val="bg1"/>
                </a:solidFill>
              </a:rPr>
              <a:t>–</a:t>
            </a:r>
            <a:r>
              <a:rPr lang="pt-BR" sz="4000" b="1" dirty="0" smtClean="0">
                <a:solidFill>
                  <a:srgbClr val="FFFF00"/>
                </a:solidFill>
              </a:rPr>
              <a:t> 1970 </a:t>
            </a:r>
            <a:r>
              <a:rPr lang="pt-BR" sz="4000" b="1" dirty="0" smtClean="0">
                <a:solidFill>
                  <a:schemeClr val="bg1"/>
                </a:solidFill>
              </a:rPr>
              <a:t>–</a:t>
            </a:r>
            <a:r>
              <a:rPr lang="pt-BR" sz="4000" b="1" dirty="0" smtClean="0">
                <a:solidFill>
                  <a:srgbClr val="FFFF00"/>
                </a:solidFill>
              </a:rPr>
              <a:t> 1971 </a:t>
            </a:r>
            <a:r>
              <a:rPr lang="pt-BR" sz="4000" b="1" dirty="0" smtClean="0">
                <a:solidFill>
                  <a:schemeClr val="bg1"/>
                </a:solidFill>
              </a:rPr>
              <a:t>–</a:t>
            </a:r>
            <a:r>
              <a:rPr lang="pt-BR" sz="4000" b="1" dirty="0" smtClean="0">
                <a:solidFill>
                  <a:srgbClr val="FFFF00"/>
                </a:solidFill>
              </a:rPr>
              <a:t> 1972 </a:t>
            </a:r>
            <a:endParaRPr lang="pt-BR" sz="4000" b="1" dirty="0">
              <a:solidFill>
                <a:srgbClr val="FFFF00"/>
              </a:solidFill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 flipV="1">
            <a:off x="395536" y="620688"/>
            <a:ext cx="0" cy="2507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75389" y="177607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1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6" name="Conector reto 15"/>
          <p:cNvCxnSpPr/>
          <p:nvPr/>
        </p:nvCxnSpPr>
        <p:spPr>
          <a:xfrm flipV="1">
            <a:off x="1907704" y="620688"/>
            <a:ext cx="0" cy="2507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/>
          <p:cNvCxnSpPr/>
          <p:nvPr/>
        </p:nvCxnSpPr>
        <p:spPr>
          <a:xfrm flipV="1">
            <a:off x="2121064" y="1700808"/>
            <a:ext cx="0" cy="1457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1907704" y="620688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2098172" y="173630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1923658" y="83741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7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2062352" y="1261996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8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5" name="Conector reto 24"/>
          <p:cNvCxnSpPr/>
          <p:nvPr/>
        </p:nvCxnSpPr>
        <p:spPr>
          <a:xfrm flipV="1">
            <a:off x="3491880" y="247005"/>
            <a:ext cx="0" cy="2965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V="1">
            <a:off x="3644280" y="1052736"/>
            <a:ext cx="0" cy="2166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flipV="1">
            <a:off x="3796680" y="2156333"/>
            <a:ext cx="0" cy="10348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 flipV="1">
            <a:off x="3949080" y="2673778"/>
            <a:ext cx="0" cy="5051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/>
          <p:cNvCxnSpPr/>
          <p:nvPr/>
        </p:nvCxnSpPr>
        <p:spPr>
          <a:xfrm>
            <a:off x="3498880" y="267325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/>
          <p:cNvCxnSpPr/>
          <p:nvPr/>
        </p:nvCxnSpPr>
        <p:spPr>
          <a:xfrm>
            <a:off x="3644280" y="1052736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/>
          <p:nvPr/>
        </p:nvCxnSpPr>
        <p:spPr>
          <a:xfrm>
            <a:off x="3796680" y="2156333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de seta reta 35"/>
          <p:cNvCxnSpPr/>
          <p:nvPr/>
        </p:nvCxnSpPr>
        <p:spPr>
          <a:xfrm>
            <a:off x="3949080" y="2673778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ixaDeTexto 31"/>
          <p:cNvSpPr txBox="1"/>
          <p:nvPr/>
        </p:nvSpPr>
        <p:spPr>
          <a:xfrm>
            <a:off x="1979712" y="609720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Mês 10</a:t>
            </a:r>
            <a:endParaRPr lang="pt-BR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2115724" y="1693745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Mês 12</a:t>
            </a:r>
            <a:endParaRPr lang="pt-BR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4268787" y="36492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9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4492111" y="776229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10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4588768" y="1905180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11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4776591" y="2467861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12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3547749" y="331495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Mês 03</a:t>
            </a:r>
            <a:endParaRPr lang="pt-BR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3677083" y="1108107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Mês 05</a:t>
            </a:r>
            <a:endParaRPr lang="pt-BR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3796680" y="2136013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Mês 07</a:t>
            </a:r>
            <a:endParaRPr lang="pt-BR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3981883" y="2698693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Mês 11</a:t>
            </a:r>
            <a:endParaRPr lang="pt-BR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7" name="Conector reto 46"/>
          <p:cNvCxnSpPr/>
          <p:nvPr/>
        </p:nvCxnSpPr>
        <p:spPr>
          <a:xfrm flipV="1">
            <a:off x="5197379" y="3645025"/>
            <a:ext cx="0" cy="2016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/>
          <p:cNvCxnSpPr/>
          <p:nvPr/>
        </p:nvCxnSpPr>
        <p:spPr>
          <a:xfrm flipH="1">
            <a:off x="4403564" y="5654253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ixaDeTexto 49"/>
          <p:cNvSpPr txBox="1"/>
          <p:nvPr/>
        </p:nvSpPr>
        <p:spPr>
          <a:xfrm>
            <a:off x="3738100" y="5192588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13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1" name="Conector reto 50"/>
          <p:cNvCxnSpPr/>
          <p:nvPr/>
        </p:nvCxnSpPr>
        <p:spPr>
          <a:xfrm flipV="1">
            <a:off x="6439376" y="3836030"/>
            <a:ext cx="0" cy="2123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/>
          <p:cNvCxnSpPr/>
          <p:nvPr/>
        </p:nvCxnSpPr>
        <p:spPr>
          <a:xfrm flipH="1">
            <a:off x="5645561" y="5952409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ixaDeTexto 53"/>
          <p:cNvSpPr txBox="1"/>
          <p:nvPr/>
        </p:nvSpPr>
        <p:spPr>
          <a:xfrm>
            <a:off x="4283968" y="5728681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14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5" name="Conector reto 54"/>
          <p:cNvCxnSpPr/>
          <p:nvPr/>
        </p:nvCxnSpPr>
        <p:spPr>
          <a:xfrm flipV="1">
            <a:off x="8244408" y="3836030"/>
            <a:ext cx="0" cy="13565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H="1">
            <a:off x="7450593" y="5205912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 flipV="1">
            <a:off x="8532440" y="3790429"/>
            <a:ext cx="0" cy="2458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/>
          <p:nvPr/>
        </p:nvCxnSpPr>
        <p:spPr>
          <a:xfrm flipH="1">
            <a:off x="7738625" y="6262150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aixaDeTexto 59"/>
          <p:cNvSpPr txBox="1"/>
          <p:nvPr/>
        </p:nvSpPr>
        <p:spPr>
          <a:xfrm>
            <a:off x="6863108" y="4711432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16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" name="CaixaDeTexto 60"/>
          <p:cNvSpPr txBox="1"/>
          <p:nvPr/>
        </p:nvSpPr>
        <p:spPr>
          <a:xfrm>
            <a:off x="7046813" y="5787161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17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7561376" y="5269531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Mês 04</a:t>
            </a:r>
            <a:endParaRPr lang="pt-BR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7805959" y="6334363"/>
            <a:ext cx="726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Mês 12</a:t>
            </a:r>
            <a:endParaRPr lang="pt-BR" sz="1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4" name="Conector reto 63"/>
          <p:cNvCxnSpPr/>
          <p:nvPr/>
        </p:nvCxnSpPr>
        <p:spPr>
          <a:xfrm flipV="1">
            <a:off x="6740624" y="3797425"/>
            <a:ext cx="0" cy="2458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de seta reta 64"/>
          <p:cNvCxnSpPr/>
          <p:nvPr/>
        </p:nvCxnSpPr>
        <p:spPr>
          <a:xfrm flipH="1">
            <a:off x="5946809" y="6248826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/>
          <p:cNvSpPr txBox="1"/>
          <p:nvPr/>
        </p:nvSpPr>
        <p:spPr>
          <a:xfrm>
            <a:off x="4585216" y="6025098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Apollo 15</a:t>
            </a:r>
            <a:endParaRPr lang="pt-BR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456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3" grpId="0"/>
      <p:bldP spid="24" grpId="0"/>
      <p:bldP spid="32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4" grpId="0"/>
      <p:bldP spid="60" grpId="0"/>
      <p:bldP spid="61" grpId="0"/>
      <p:bldP spid="62" grpId="0"/>
      <p:bldP spid="63" grpId="0"/>
      <p:bldP spid="66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4017</TotalTime>
  <Words>996</Words>
  <Application>Microsoft Office PowerPoint</Application>
  <PresentationFormat>Apresentação na tela (4:3)</PresentationFormat>
  <Paragraphs>282</Paragraphs>
  <Slides>103</Slides>
  <Notes>8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103</vt:i4>
      </vt:variant>
    </vt:vector>
  </HeadingPairs>
  <TitlesOfParts>
    <vt:vector size="104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Juliane Sempionatto</dc:creator>
  <cp:lastModifiedBy>Observatório</cp:lastModifiedBy>
  <cp:revision>95</cp:revision>
  <dcterms:created xsi:type="dcterms:W3CDTF">2011-12-13T10:53:52Z</dcterms:created>
  <dcterms:modified xsi:type="dcterms:W3CDTF">2012-01-21T21:17:59Z</dcterms:modified>
</cp:coreProperties>
</file>