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sldIdLst>
    <p:sldId id="257" r:id="rId2"/>
    <p:sldId id="258" r:id="rId3"/>
    <p:sldId id="259" r:id="rId4"/>
    <p:sldId id="260" r:id="rId5"/>
    <p:sldId id="321" r:id="rId6"/>
    <p:sldId id="310" r:id="rId7"/>
    <p:sldId id="324" r:id="rId8"/>
    <p:sldId id="325" r:id="rId9"/>
    <p:sldId id="342" r:id="rId10"/>
    <p:sldId id="343" r:id="rId11"/>
    <p:sldId id="323" r:id="rId12"/>
    <p:sldId id="302" r:id="rId13"/>
    <p:sldId id="277" r:id="rId14"/>
    <p:sldId id="326" r:id="rId15"/>
    <p:sldId id="346" r:id="rId16"/>
    <p:sldId id="327" r:id="rId17"/>
    <p:sldId id="344" r:id="rId18"/>
    <p:sldId id="329" r:id="rId19"/>
    <p:sldId id="330" r:id="rId20"/>
    <p:sldId id="331" r:id="rId21"/>
    <p:sldId id="332" r:id="rId22"/>
    <p:sldId id="348" r:id="rId23"/>
    <p:sldId id="334" r:id="rId24"/>
    <p:sldId id="335" r:id="rId25"/>
    <p:sldId id="349" r:id="rId26"/>
    <p:sldId id="333" r:id="rId27"/>
    <p:sldId id="352" r:id="rId28"/>
    <p:sldId id="347" r:id="rId29"/>
    <p:sldId id="336" r:id="rId30"/>
    <p:sldId id="337" r:id="rId31"/>
    <p:sldId id="354" r:id="rId32"/>
    <p:sldId id="338" r:id="rId33"/>
    <p:sldId id="355" r:id="rId34"/>
    <p:sldId id="353" r:id="rId35"/>
    <p:sldId id="339" r:id="rId36"/>
    <p:sldId id="340" r:id="rId37"/>
    <p:sldId id="341" r:id="rId38"/>
    <p:sldId id="351" r:id="rId39"/>
    <p:sldId id="356" r:id="rId40"/>
    <p:sldId id="309" r:id="rId41"/>
    <p:sldId id="311" r:id="rId42"/>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00"/>
    <a:srgbClr val="FFB9B9"/>
    <a:srgbClr val="FF9900"/>
    <a:srgbClr val="CC0000"/>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2" autoAdjust="0"/>
    <p:restoredTop sz="75617" autoAdjust="0"/>
  </p:normalViewPr>
  <p:slideViewPr>
    <p:cSldViewPr>
      <p:cViewPr>
        <p:scale>
          <a:sx n="50" d="100"/>
          <a:sy n="50" d="100"/>
        </p:scale>
        <p:origin x="-2838" y="-7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pt-BR"/>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pt-BR"/>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pt-B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23B6B872-CE49-446A-A3A8-287861DBD864}"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pt.wikipedia.org/wiki/Universo_observ%C3%A1ve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f.ufrgs.br/oei/cgu/radioast.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timeline.aps.org/APS/Timeline/ImageDetail.cfm?ImageID=8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asa.gov/multimedia/imagegallery/image_feature_71.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pessoayvone.blogspot.com.br/2010/07/ainda-sobre-quasares-as-novas.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pessoayvone.blogspot.com.br/2010/07/ainda-sobre-quasares-as-novas.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midgard-asbru.blogspot.com.br/2011/02/quasar-quase-estelar.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sciencephoto.com/image/333934/530wm/R9200035-Quasar-SPL.jp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en.wikipedia.org/wiki/File:ULAS_J1120%2B0641.jp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8D6F7E41-7F1F-4323-9E85-BE759EBE73BF}" type="slidenum">
              <a:rPr lang="pt-BR" smtClean="0">
                <a:latin typeface="Arial" pitchFamily="34" charset="0"/>
              </a:rPr>
              <a:pPr>
                <a:defRPr/>
              </a:pPr>
              <a:t>1</a:t>
            </a:fld>
            <a:endParaRPr lang="pt-BR" smtClean="0">
              <a:latin typeface="Arial" pitchFamily="34" charset="0"/>
            </a:endParaRPr>
          </a:p>
        </p:txBody>
      </p:sp>
      <p:sp>
        <p:nvSpPr>
          <p:cNvPr id="450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9C1A428-7E1C-4B7F-AB6A-BDF6A8473B77}" type="slidenum">
              <a:rPr lang="pt-BR" sz="1200"/>
              <a:pPr algn="r"/>
              <a:t>1</a:t>
            </a:fld>
            <a:endParaRPr lang="pt-BR" sz="1200"/>
          </a:p>
        </p:txBody>
      </p:sp>
      <p:sp>
        <p:nvSpPr>
          <p:cNvPr id="25602"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E20364C6-3AE9-41F6-8631-CA07AB598EE6}" type="slidenum">
              <a:rPr lang="pt-BR" sz="1200">
                <a:latin typeface="+mn-lt"/>
                <a:cs typeface="+mn-cs"/>
              </a:rPr>
              <a:pPr algn="r">
                <a:defRPr/>
              </a:pPr>
              <a:t>1</a:t>
            </a:fld>
            <a:endParaRPr lang="pt-BR" sz="1200" dirty="0">
              <a:latin typeface="+mn-lt"/>
              <a:cs typeface="+mn-cs"/>
            </a:endParaRPr>
          </a:p>
        </p:txBody>
      </p:sp>
      <p:sp>
        <p:nvSpPr>
          <p:cNvPr id="450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A6ED14B-82B2-4B24-BBF6-29D6266110D3}" type="slidenum">
              <a:rPr lang="pt-BR" sz="1200">
                <a:solidFill>
                  <a:srgbClr val="000000"/>
                </a:solidFill>
                <a:latin typeface="Calibri" pitchFamily="34" charset="0"/>
              </a:rPr>
              <a:pPr algn="r" eaLnBrk="0" hangingPunct="0"/>
              <a:t>1</a:t>
            </a:fld>
            <a:endParaRPr lang="pt-BR" sz="1200">
              <a:solidFill>
                <a:srgbClr val="000000"/>
              </a:solidFill>
              <a:latin typeface="Calibri" pitchFamily="34" charset="0"/>
            </a:endParaRPr>
          </a:p>
        </p:txBody>
      </p:sp>
      <p:sp>
        <p:nvSpPr>
          <p:cNvPr id="45062" name="Rectangle 7"/>
          <p:cNvSpPr txBox="1">
            <a:spLocks noGrp="1"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defTabSz="449263" eaLnBrk="0" hangingPunct="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A24D2F2-8577-450D-AC11-08055D965CE0}" type="slidenum">
              <a:rPr lang="en-GB" sz="1200">
                <a:solidFill>
                  <a:srgbClr val="000000"/>
                </a:solidFill>
                <a:latin typeface="Calibri" pitchFamily="34" charset="0"/>
              </a:rPr>
              <a:pPr algn="r" defTabSz="449263" eaLnBrk="0" hangingPunct="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n-GB" sz="1200">
              <a:solidFill>
                <a:srgbClr val="000000"/>
              </a:solidFill>
              <a:latin typeface="Calibri" pitchFamily="34" charset="0"/>
            </a:endParaRPr>
          </a:p>
        </p:txBody>
      </p:sp>
      <p:sp>
        <p:nvSpPr>
          <p:cNvPr id="45063"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defTabSz="449263" eaLnBrk="0" hangingPunct="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F6341EE-8E38-47E4-ADA5-50E132545665}" type="slidenum">
              <a:rPr lang="en-GB" sz="1200">
                <a:solidFill>
                  <a:srgbClr val="000000"/>
                </a:solidFill>
                <a:latin typeface="Calibri" pitchFamily="34" charset="0"/>
              </a:rPr>
              <a:pPr algn="r" defTabSz="449263" eaLnBrk="0" hangingPunct="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n-GB" sz="1200">
              <a:solidFill>
                <a:srgbClr val="000000"/>
              </a:solidFill>
              <a:latin typeface="Calibri" pitchFamily="34" charset="0"/>
            </a:endParaRPr>
          </a:p>
        </p:txBody>
      </p:sp>
      <p:sp>
        <p:nvSpPr>
          <p:cNvPr id="4506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eaLnBrk="0" hangingPunct="0">
              <a:lnSpc>
                <a:spcPct val="93000"/>
              </a:lnSpc>
              <a:buClr>
                <a:srgbClr val="000000"/>
              </a:buClr>
              <a:buSzPct val="100000"/>
              <a:buFont typeface="Arial" charset="0"/>
              <a:buNone/>
            </a:pPr>
            <a:endParaRPr lang="pt-BR">
              <a:solidFill>
                <a:srgbClr val="FFFFFF"/>
              </a:solidFill>
              <a:latin typeface="Calibri" pitchFamily="34" charset="0"/>
            </a:endParaRPr>
          </a:p>
        </p:txBody>
      </p:sp>
      <p:sp>
        <p:nvSpPr>
          <p:cNvPr id="45065" name="Rectangle 3"/>
          <p:cNvSpPr>
            <a:spLocks noGrp="1" noChangeArrowheads="1"/>
          </p:cNvSpPr>
          <p:nvPr>
            <p:ph type="body"/>
          </p:nvPr>
        </p:nvSpPr>
        <p:spPr>
          <a:noFill/>
          <a:ln/>
        </p:spPr>
        <p:txBody>
          <a:bodyPr wrap="none" lIns="90000" tIns="46800" rIns="90000" bIns="46800" anchor="ctr"/>
          <a:lstStyle/>
          <a:p>
            <a:pPr eaLnBrk="1" hangingPunct="1">
              <a:spcBef>
                <a:spcPct val="0"/>
              </a:spcBef>
            </a:pPr>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Imagem de Slide 1"/>
          <p:cNvSpPr>
            <a:spLocks noGrp="1" noRot="1" noChangeAspect="1" noTextEdit="1"/>
          </p:cNvSpPr>
          <p:nvPr>
            <p:ph type="sldImg"/>
          </p:nvPr>
        </p:nvSpPr>
        <p:spPr>
          <a:ln/>
        </p:spPr>
      </p:sp>
      <p:sp>
        <p:nvSpPr>
          <p:cNvPr id="54275" name="Espaço Reservado para Anotações 2"/>
          <p:cNvSpPr>
            <a:spLocks noGrp="1"/>
          </p:cNvSpPr>
          <p:nvPr>
            <p:ph type="body" idx="1"/>
          </p:nvPr>
        </p:nvSpPr>
        <p:spPr>
          <a:noFill/>
          <a:ln/>
        </p:spPr>
        <p:txBody>
          <a:bodyPr/>
          <a:lstStyle/>
          <a:p>
            <a:endParaRPr lang="pt-BR" smtClean="0"/>
          </a:p>
        </p:txBody>
      </p:sp>
      <p:sp>
        <p:nvSpPr>
          <p:cNvPr id="75780" name="Espaço Reservado para Número de Slide 3"/>
          <p:cNvSpPr>
            <a:spLocks noGrp="1"/>
          </p:cNvSpPr>
          <p:nvPr>
            <p:ph type="sldNum" sz="quarter" idx="5"/>
          </p:nvPr>
        </p:nvSpPr>
        <p:spPr/>
        <p:txBody>
          <a:bodyPr/>
          <a:lstStyle/>
          <a:p>
            <a:pPr>
              <a:defRPr/>
            </a:pPr>
            <a:fld id="{63C3C1FF-E251-48FD-9A4C-B3B230ACDF4A}" type="slidenum">
              <a:rPr lang="pt-BR" smtClean="0">
                <a:latin typeface="Arial" pitchFamily="34" charset="0"/>
              </a:rPr>
              <a:pPr>
                <a:defRPr/>
              </a:pPr>
              <a:t>10</a:t>
            </a:fld>
            <a:endParaRPr lang="pt-BR"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Imagem de Slide 1"/>
          <p:cNvSpPr>
            <a:spLocks noGrp="1" noRot="1" noChangeAspect="1" noTextEdit="1"/>
          </p:cNvSpPr>
          <p:nvPr>
            <p:ph type="sldImg"/>
          </p:nvPr>
        </p:nvSpPr>
        <p:spPr>
          <a:ln/>
        </p:spPr>
      </p:sp>
      <p:sp>
        <p:nvSpPr>
          <p:cNvPr id="55299" name="Espaço Reservado para Anotações 2"/>
          <p:cNvSpPr>
            <a:spLocks noGrp="1"/>
          </p:cNvSpPr>
          <p:nvPr>
            <p:ph type="body" idx="1"/>
          </p:nvPr>
        </p:nvSpPr>
        <p:spPr>
          <a:noFill/>
          <a:ln/>
        </p:spPr>
        <p:txBody>
          <a:bodyPr/>
          <a:lstStyle/>
          <a:p>
            <a:r>
              <a:rPr lang="pt-BR" smtClean="0">
                <a:hlinkClick r:id="rId3"/>
              </a:rPr>
              <a:t>http://pt.wikipedia.org/wiki/Universo_observ%C3%A1vel</a:t>
            </a:r>
            <a:endParaRPr lang="pt-BR" smtClean="0"/>
          </a:p>
          <a:p>
            <a:r>
              <a:rPr lang="pt-BR" smtClean="0"/>
              <a:t>O Universo é um lugar no qual estamos inseridos e é muito, muito grande. </a:t>
            </a:r>
          </a:p>
          <a:p>
            <a:r>
              <a:rPr lang="pt-BR" smtClean="0"/>
              <a:t>Ao olharmos para o céu noturno, conseguimos ver as estrelas e parecem estar perto de nós, porém estão anos luz de distancia. A luz que sai das estrelas demora anos para nos alcançar e podemos vê-las tal como eram anos atrás. Assim, quando olhamos para o céu vemos o passado.</a:t>
            </a:r>
          </a:p>
          <a:p>
            <a:endParaRPr lang="pt-BR" smtClean="0"/>
          </a:p>
        </p:txBody>
      </p:sp>
      <p:sp>
        <p:nvSpPr>
          <p:cNvPr id="69636" name="Espaço Reservado para Número de Slide 3"/>
          <p:cNvSpPr>
            <a:spLocks noGrp="1"/>
          </p:cNvSpPr>
          <p:nvPr>
            <p:ph type="sldNum" sz="quarter" idx="5"/>
          </p:nvPr>
        </p:nvSpPr>
        <p:spPr/>
        <p:txBody>
          <a:bodyPr/>
          <a:lstStyle/>
          <a:p>
            <a:pPr>
              <a:defRPr/>
            </a:pPr>
            <a:fld id="{F07B9608-7C97-40B8-8DEA-F1071C8F05FC}" type="slidenum">
              <a:rPr lang="pt-BR" smtClean="0">
                <a:latin typeface="Arial" pitchFamily="34" charset="0"/>
              </a:rPr>
              <a:pPr>
                <a:defRPr/>
              </a:pPr>
              <a:t>11</a:t>
            </a:fld>
            <a:endParaRPr lang="pt-BR"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Imagem de Slide 1"/>
          <p:cNvSpPr>
            <a:spLocks noGrp="1" noRot="1" noChangeAspect="1" noTextEdit="1"/>
          </p:cNvSpPr>
          <p:nvPr>
            <p:ph type="sldImg"/>
          </p:nvPr>
        </p:nvSpPr>
        <p:spPr>
          <a:ln/>
        </p:spPr>
      </p:sp>
      <p:sp>
        <p:nvSpPr>
          <p:cNvPr id="56323" name="Espaço Reservado para Anotações 2"/>
          <p:cNvSpPr>
            <a:spLocks noGrp="1"/>
          </p:cNvSpPr>
          <p:nvPr>
            <p:ph type="body" idx="1"/>
          </p:nvPr>
        </p:nvSpPr>
        <p:spPr>
          <a:noFill/>
          <a:ln/>
        </p:spPr>
        <p:txBody>
          <a:bodyPr/>
          <a:lstStyle/>
          <a:p>
            <a:r>
              <a:rPr lang="pt-BR" smtClean="0"/>
              <a:t>A energia vinda para nós é transportada através de ondas. Todo o tempo estamos recebendo Ondas eletromagnéticas, formadas pela combinação de campos elétricos e magnéticos associados, que se movem no espaço.</a:t>
            </a:r>
          </a:p>
          <a:p>
            <a:endParaRPr lang="pt-BR" smtClean="0"/>
          </a:p>
        </p:txBody>
      </p:sp>
      <p:sp>
        <p:nvSpPr>
          <p:cNvPr id="76804" name="Espaço Reservado para Número de Slide 3"/>
          <p:cNvSpPr>
            <a:spLocks noGrp="1"/>
          </p:cNvSpPr>
          <p:nvPr>
            <p:ph type="sldNum" sz="quarter" idx="5"/>
          </p:nvPr>
        </p:nvSpPr>
        <p:spPr/>
        <p:txBody>
          <a:bodyPr/>
          <a:lstStyle/>
          <a:p>
            <a:pPr>
              <a:defRPr/>
            </a:pPr>
            <a:fld id="{B77AFC5D-7597-47B0-86A1-5DD63A5D1AC5}" type="slidenum">
              <a:rPr lang="pt-BR" smtClean="0">
                <a:latin typeface="Arial" pitchFamily="34" charset="0"/>
              </a:rPr>
              <a:pPr>
                <a:defRPr/>
              </a:pPr>
              <a:t>12</a:t>
            </a:fld>
            <a:endParaRPr lang="pt-BR"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Imagem de Slide 1"/>
          <p:cNvSpPr>
            <a:spLocks noGrp="1" noRot="1" noChangeAspect="1" noTextEdit="1"/>
          </p:cNvSpPr>
          <p:nvPr>
            <p:ph type="sldImg"/>
          </p:nvPr>
        </p:nvSpPr>
        <p:spPr>
          <a:ln/>
        </p:spPr>
      </p:sp>
      <p:sp>
        <p:nvSpPr>
          <p:cNvPr id="57347" name="Espaço Reservado para Anotações 2"/>
          <p:cNvSpPr>
            <a:spLocks noGrp="1"/>
          </p:cNvSpPr>
          <p:nvPr>
            <p:ph type="body" idx="1"/>
          </p:nvPr>
        </p:nvSpPr>
        <p:spPr>
          <a:noFill/>
          <a:ln/>
        </p:spPr>
        <p:txBody>
          <a:bodyPr/>
          <a:lstStyle/>
          <a:p>
            <a:r>
              <a:rPr lang="pt-BR" smtClean="0"/>
              <a:t>Jansky: http://en.wikipedia.org/wiki/Karl_Guthe_Jansky</a:t>
            </a:r>
          </a:p>
          <a:p>
            <a:endParaRPr lang="pt-BR" smtClean="0"/>
          </a:p>
          <a:p>
            <a:r>
              <a:rPr lang="pt-BR" smtClean="0"/>
              <a:t>Os radiotelescópios conseguem captar as ondas na frequência de rádio, Karl Jansky Guthe, em 1931 realizou as primeiras descobertas de ondas de rádio provenientes da Via Láctea.</a:t>
            </a:r>
          </a:p>
          <a:p>
            <a:r>
              <a:rPr lang="pt-BR" smtClean="0"/>
              <a:t>O rádio telescópio de Cambridge montou um catálogo com fontes de rádio luminosas vista no céu. </a:t>
            </a:r>
          </a:p>
          <a:p>
            <a:endParaRPr lang="pt-BR" smtClean="0"/>
          </a:p>
        </p:txBody>
      </p:sp>
      <p:sp>
        <p:nvSpPr>
          <p:cNvPr id="77828" name="Espaço Reservado para Número de Slide 3"/>
          <p:cNvSpPr>
            <a:spLocks noGrp="1"/>
          </p:cNvSpPr>
          <p:nvPr>
            <p:ph type="sldNum" sz="quarter" idx="5"/>
          </p:nvPr>
        </p:nvSpPr>
        <p:spPr/>
        <p:txBody>
          <a:bodyPr/>
          <a:lstStyle/>
          <a:p>
            <a:pPr>
              <a:defRPr/>
            </a:pPr>
            <a:fld id="{9C99012C-45CB-4A2B-A4C1-C924EEBE70FA}" type="slidenum">
              <a:rPr lang="pt-BR" smtClean="0">
                <a:latin typeface="Arial" pitchFamily="34" charset="0"/>
              </a:rPr>
              <a:pPr>
                <a:defRPr/>
              </a:pPr>
              <a:t>13</a:t>
            </a:fld>
            <a:endParaRPr lang="pt-BR"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ço Reservado para Imagem de Slide 1"/>
          <p:cNvSpPr>
            <a:spLocks noGrp="1" noRot="1" noChangeAspect="1" noTextEdit="1"/>
          </p:cNvSpPr>
          <p:nvPr>
            <p:ph type="sldImg"/>
          </p:nvPr>
        </p:nvSpPr>
        <p:spPr>
          <a:ln/>
        </p:spPr>
      </p:sp>
      <p:sp>
        <p:nvSpPr>
          <p:cNvPr id="58371" name="Espaço Reservado para Anotações 2"/>
          <p:cNvSpPr>
            <a:spLocks noGrp="1"/>
          </p:cNvSpPr>
          <p:nvPr>
            <p:ph type="body" idx="1"/>
          </p:nvPr>
        </p:nvSpPr>
        <p:spPr>
          <a:noFill/>
          <a:ln/>
        </p:spPr>
        <p:txBody>
          <a:bodyPr/>
          <a:lstStyle/>
          <a:p>
            <a:r>
              <a:rPr lang="pt-BR" smtClean="0"/>
              <a:t>No terceiro Catálogo do Rádio Telescópio de Cambridge o item 273 era identificado como fonte de rádio luminosa.</a:t>
            </a:r>
          </a:p>
          <a:p>
            <a:r>
              <a:rPr lang="pt-BR" smtClean="0"/>
              <a:t>Telescópios óticos foram apontados na posição de fonte de rádio, foi possível ver algo que se parecia com uma estrela. 3C273 foi identificado junto com uma estrela azulada relativamente luminosa, aparentemente como uma estrela porém com emissão de ondas de rádio, então, ela foi chamada de </a:t>
            </a:r>
            <a:r>
              <a:rPr lang="pt-BR" b="1" smtClean="0"/>
              <a:t>Fonte de Rádio Quase Estelar</a:t>
            </a:r>
            <a:r>
              <a:rPr lang="pt-BR" smtClean="0"/>
              <a:t>, simplificado para </a:t>
            </a:r>
            <a:r>
              <a:rPr lang="pt-BR" b="1" smtClean="0"/>
              <a:t>Quasar.</a:t>
            </a:r>
          </a:p>
          <a:p>
            <a:endParaRPr lang="pt-BR" b="1" smtClean="0"/>
          </a:p>
          <a:p>
            <a:r>
              <a:rPr lang="pt-BR" b="1" smtClean="0"/>
              <a:t>Imagem </a:t>
            </a:r>
            <a:r>
              <a:rPr lang="pt-BR" smtClean="0">
                <a:hlinkClick r:id="rId3"/>
              </a:rPr>
              <a:t>http://www.if.ufrgs.br/oei/cgu/radioast.htm</a:t>
            </a:r>
            <a:endParaRPr lang="pt-BR" smtClean="0"/>
          </a:p>
          <a:p>
            <a:endParaRPr lang="pt-BR" smtClean="0"/>
          </a:p>
        </p:txBody>
      </p:sp>
      <p:sp>
        <p:nvSpPr>
          <p:cNvPr id="78852" name="Espaço Reservado para Número de Slide 3"/>
          <p:cNvSpPr>
            <a:spLocks noGrp="1"/>
          </p:cNvSpPr>
          <p:nvPr>
            <p:ph type="sldNum" sz="quarter" idx="5"/>
          </p:nvPr>
        </p:nvSpPr>
        <p:spPr/>
        <p:txBody>
          <a:bodyPr/>
          <a:lstStyle/>
          <a:p>
            <a:pPr>
              <a:defRPr/>
            </a:pPr>
            <a:fld id="{ECB24FF9-0E39-4BDA-998E-552A6D638CD7}" type="slidenum">
              <a:rPr lang="pt-BR" smtClean="0">
                <a:latin typeface="Arial" pitchFamily="34" charset="0"/>
              </a:rPr>
              <a:pPr>
                <a:defRPr/>
              </a:pPr>
              <a:t>14</a:t>
            </a:fld>
            <a:endParaRPr lang="pt-BR"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Imagem de Slide 1"/>
          <p:cNvSpPr>
            <a:spLocks noGrp="1" noRot="1" noChangeAspect="1" noTextEdit="1"/>
          </p:cNvSpPr>
          <p:nvPr>
            <p:ph type="sldImg"/>
          </p:nvPr>
        </p:nvSpPr>
        <p:spPr>
          <a:ln/>
        </p:spPr>
      </p:sp>
      <p:sp>
        <p:nvSpPr>
          <p:cNvPr id="59395" name="Espaço Reservado para Anotações 2"/>
          <p:cNvSpPr>
            <a:spLocks noGrp="1"/>
          </p:cNvSpPr>
          <p:nvPr>
            <p:ph type="body" idx="1"/>
          </p:nvPr>
        </p:nvSpPr>
        <p:spPr>
          <a:noFill/>
          <a:ln/>
        </p:spPr>
        <p:txBody>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C327A2FE-1B46-45E2-B379-234AF9B1721C}" type="slidenum">
              <a:rPr lang="pt-BR" smtClean="0"/>
              <a:pPr>
                <a:defRPr/>
              </a:pPr>
              <a:t>15</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ço Reservado para Imagem de Slide 1"/>
          <p:cNvSpPr>
            <a:spLocks noGrp="1" noRot="1" noChangeAspect="1" noTextEdit="1"/>
          </p:cNvSpPr>
          <p:nvPr>
            <p:ph type="sldImg"/>
          </p:nvPr>
        </p:nvSpPr>
        <p:spPr>
          <a:ln/>
        </p:spPr>
      </p:sp>
      <p:sp>
        <p:nvSpPr>
          <p:cNvPr id="60419" name="Espaço Reservado para Anotações 2"/>
          <p:cNvSpPr>
            <a:spLocks noGrp="1"/>
          </p:cNvSpPr>
          <p:nvPr>
            <p:ph type="body" idx="1"/>
          </p:nvPr>
        </p:nvSpPr>
        <p:spPr>
          <a:noFill/>
          <a:ln/>
        </p:spPr>
        <p:txBody>
          <a:bodyPr/>
          <a:lstStyle/>
          <a:p>
            <a:r>
              <a:rPr lang="pt-BR" dirty="0" smtClean="0"/>
              <a:t>Vimos que as ondas são transportadoras de energia, cada comprimento de onda corresponde uma cor podendo ser visível ou não. Por exemplo, se nos chegar aos olhos uma onda com comprimento de </a:t>
            </a:r>
            <a:r>
              <a:rPr lang="pt-BR" dirty="0" smtClean="0"/>
              <a:t>700nm </a:t>
            </a:r>
            <a:r>
              <a:rPr lang="pt-BR" dirty="0" smtClean="0"/>
              <a:t>nós vemos uma cor vermelha, mas se for de 450nm, veremos uma cor azul.  Além da cor, se um objeto sonoro se aproxima ouvimos o som agudo, pois as ondas tem menor comprimento e maior frequência, e se esse mesmo objeto se afasta, ouvimos um som grave, pois as ondas tem maior comprimento e menor frequência.</a:t>
            </a:r>
          </a:p>
          <a:p>
            <a:endParaRPr lang="pt-BR" dirty="0" smtClean="0"/>
          </a:p>
        </p:txBody>
      </p:sp>
      <p:sp>
        <p:nvSpPr>
          <p:cNvPr id="79876" name="Espaço Reservado para Número de Slide 3"/>
          <p:cNvSpPr>
            <a:spLocks noGrp="1"/>
          </p:cNvSpPr>
          <p:nvPr>
            <p:ph type="sldNum" sz="quarter" idx="5"/>
          </p:nvPr>
        </p:nvSpPr>
        <p:spPr/>
        <p:txBody>
          <a:bodyPr/>
          <a:lstStyle/>
          <a:p>
            <a:pPr>
              <a:defRPr/>
            </a:pPr>
            <a:fld id="{D73D7331-AA2A-4464-B258-85769D300786}" type="slidenum">
              <a:rPr lang="pt-BR" smtClean="0">
                <a:latin typeface="Arial" pitchFamily="34" charset="0"/>
              </a:rPr>
              <a:pPr>
                <a:defRPr/>
              </a:pPr>
              <a:t>16</a:t>
            </a:fld>
            <a:endParaRPr lang="pt-BR"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Imagem de Slide 1"/>
          <p:cNvSpPr>
            <a:spLocks noGrp="1" noRot="1" noChangeAspect="1" noTextEdit="1"/>
          </p:cNvSpPr>
          <p:nvPr>
            <p:ph type="sldImg"/>
          </p:nvPr>
        </p:nvSpPr>
        <p:spPr>
          <a:ln/>
        </p:spPr>
      </p:sp>
      <p:sp>
        <p:nvSpPr>
          <p:cNvPr id="61443" name="Espaço Reservado para Anotações 2"/>
          <p:cNvSpPr>
            <a:spLocks noGrp="1"/>
          </p:cNvSpPr>
          <p:nvPr>
            <p:ph type="body" idx="1"/>
          </p:nvPr>
        </p:nvSpPr>
        <p:spPr>
          <a:noFill/>
          <a:ln/>
        </p:spPr>
        <p:txBody>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B0771CFB-61A6-4B5B-828D-A1BEECF9244D}" type="slidenum">
              <a:rPr lang="pt-BR" smtClean="0"/>
              <a:pPr>
                <a:defRPr/>
              </a:pPr>
              <a:t>17</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ço Reservado para Imagem de Slide 1"/>
          <p:cNvSpPr>
            <a:spLocks noGrp="1" noRot="1" noChangeAspect="1" noTextEdit="1"/>
          </p:cNvSpPr>
          <p:nvPr>
            <p:ph type="sldImg"/>
          </p:nvPr>
        </p:nvSpPr>
        <p:spPr>
          <a:ln/>
        </p:spPr>
      </p:sp>
      <p:sp>
        <p:nvSpPr>
          <p:cNvPr id="62467" name="Espaço Reservado para Anotações 2"/>
          <p:cNvSpPr>
            <a:spLocks noGrp="1"/>
          </p:cNvSpPr>
          <p:nvPr>
            <p:ph type="body" idx="1"/>
          </p:nvPr>
        </p:nvSpPr>
        <p:spPr>
          <a:noFill/>
          <a:ln/>
        </p:spPr>
        <p:txBody>
          <a:bodyPr/>
          <a:lstStyle/>
          <a:p>
            <a:r>
              <a:rPr lang="pt-BR" smtClean="0"/>
              <a:t>Hubble e Humason (1931) determinaram distâncias de algumas dessas nebulosas espirais e constataram que essas nebulosas estavam muito distantes e que quanto maior a distância, maior era a velocidade de afastamento. Hoje essa relação é chamada de Lei de Hubble</a:t>
            </a:r>
          </a:p>
          <a:p>
            <a:endParaRPr lang="pt-BR" smtClean="0"/>
          </a:p>
        </p:txBody>
      </p:sp>
      <p:sp>
        <p:nvSpPr>
          <p:cNvPr id="80900" name="Espaço Reservado para Número de Slide 3"/>
          <p:cNvSpPr>
            <a:spLocks noGrp="1"/>
          </p:cNvSpPr>
          <p:nvPr>
            <p:ph type="sldNum" sz="quarter" idx="5"/>
          </p:nvPr>
        </p:nvSpPr>
        <p:spPr/>
        <p:txBody>
          <a:bodyPr/>
          <a:lstStyle/>
          <a:p>
            <a:pPr>
              <a:defRPr/>
            </a:pPr>
            <a:fld id="{DF7A5DF9-F0AA-49D1-8652-FCCDFE1BA7CE}" type="slidenum">
              <a:rPr lang="pt-BR" smtClean="0">
                <a:latin typeface="Arial" pitchFamily="34" charset="0"/>
              </a:rPr>
              <a:pPr>
                <a:defRPr/>
              </a:pPr>
              <a:t>18</a:t>
            </a:fld>
            <a:endParaRPr lang="pt-BR"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ço Reservado para Imagem de Slide 1"/>
          <p:cNvSpPr>
            <a:spLocks noGrp="1" noRot="1" noChangeAspect="1" noTextEdit="1"/>
          </p:cNvSpPr>
          <p:nvPr>
            <p:ph type="sldImg"/>
          </p:nvPr>
        </p:nvSpPr>
        <p:spPr>
          <a:ln/>
        </p:spPr>
      </p:sp>
      <p:sp>
        <p:nvSpPr>
          <p:cNvPr id="63491" name="Espaço Reservado para Anotações 2"/>
          <p:cNvSpPr>
            <a:spLocks noGrp="1"/>
          </p:cNvSpPr>
          <p:nvPr>
            <p:ph type="body" idx="1"/>
          </p:nvPr>
        </p:nvSpPr>
        <p:spPr>
          <a:noFill/>
          <a:ln/>
        </p:spPr>
        <p:txBody>
          <a:bodyPr/>
          <a:lstStyle/>
          <a:p>
            <a:r>
              <a:rPr lang="pt-BR" smtClean="0"/>
              <a:t>Em 1963, Maarten Schmidt e Oke Bev diziam em seus artigos que a fonte de rádio 3C273 tinha um substancial desvio para o vermelho e perceberam que o objeto estava muito distante, 3 bilhões de anos-luz de distância. Se a luz demorou 3 bilhões de anos para chegar até nós, a quantidade de energia que esse objeto emitia a cada segundo era enorme, significava que o objeto era muito poderoso. Maarten mediu o deslocamento para o vermelho e foi surpreendido, calculou 15,8 por cento, que significava o afastamento à velocidade de 47mil quilômetros por segundo.</a:t>
            </a:r>
          </a:p>
          <a:p>
            <a:r>
              <a:rPr lang="pt-BR" smtClean="0"/>
              <a:t>A emissão de quasares é fortemente desviada por efeito Doppler, para o vermelho e se afasta em alta velocidade da Via Láctea, de acordo com a lei de Hubble. Quasares seriam então galáxias antigas, formadas após o Big Bang.  </a:t>
            </a:r>
          </a:p>
          <a:p>
            <a:r>
              <a:rPr lang="pt-BR" smtClean="0"/>
              <a:t>Os quasares são colossais emissores de luz, alguns com luz de 100 galáxias juntas! O espectro de uma galáxia corresponde a toda a luz emitida por milhares de milhões de estrelas que a ela pertencem. </a:t>
            </a:r>
          </a:p>
          <a:p>
            <a:r>
              <a:rPr lang="pt-BR" smtClean="0"/>
              <a:t>Imagem </a:t>
            </a:r>
            <a:r>
              <a:rPr lang="pt-BR" smtClean="0">
                <a:hlinkClick r:id="rId3"/>
              </a:rPr>
              <a:t>http://timeline.aps.org/APS/Timeline/ImageDetail.cfm?ImageID=83</a:t>
            </a:r>
            <a:endParaRPr lang="pt-BR" smtClean="0"/>
          </a:p>
        </p:txBody>
      </p:sp>
      <p:sp>
        <p:nvSpPr>
          <p:cNvPr id="81924" name="Espaço Reservado para Número de Slide 3"/>
          <p:cNvSpPr>
            <a:spLocks noGrp="1"/>
          </p:cNvSpPr>
          <p:nvPr>
            <p:ph type="sldNum" sz="quarter" idx="5"/>
          </p:nvPr>
        </p:nvSpPr>
        <p:spPr/>
        <p:txBody>
          <a:bodyPr/>
          <a:lstStyle/>
          <a:p>
            <a:pPr>
              <a:defRPr/>
            </a:pPr>
            <a:fld id="{82F49775-7A89-4D47-B72F-460075DE93FD}" type="slidenum">
              <a:rPr lang="pt-BR" smtClean="0">
                <a:latin typeface="Arial" pitchFamily="34" charset="0"/>
              </a:rPr>
              <a:pPr>
                <a:defRPr/>
              </a:pPr>
              <a:t>19</a:t>
            </a:fld>
            <a:endParaRPr lang="pt-B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ço Reservado para Imagem de Slide 1"/>
          <p:cNvSpPr>
            <a:spLocks noGrp="1" noRot="1" noChangeAspect="1" noTextEdit="1"/>
          </p:cNvSpPr>
          <p:nvPr>
            <p:ph type="sldImg"/>
          </p:nvPr>
        </p:nvSpPr>
        <p:spPr>
          <a:ln/>
        </p:spPr>
      </p:sp>
      <p:sp>
        <p:nvSpPr>
          <p:cNvPr id="46083" name="Espaço Reservado para Anotações 2"/>
          <p:cNvSpPr>
            <a:spLocks noGrp="1"/>
          </p:cNvSpPr>
          <p:nvPr>
            <p:ph type="body" idx="1"/>
          </p:nvPr>
        </p:nvSpPr>
        <p:spPr>
          <a:noFill/>
          <a:ln/>
        </p:spPr>
        <p:txBody>
          <a:bodyPr/>
          <a:lstStyle/>
          <a:p>
            <a:endParaRPr lang="pt-BR" smtClean="0"/>
          </a:p>
        </p:txBody>
      </p:sp>
      <p:sp>
        <p:nvSpPr>
          <p:cNvPr id="65540" name="Espaço Reservado para Número de Slide 3"/>
          <p:cNvSpPr>
            <a:spLocks noGrp="1"/>
          </p:cNvSpPr>
          <p:nvPr>
            <p:ph type="sldNum" sz="quarter" idx="5"/>
          </p:nvPr>
        </p:nvSpPr>
        <p:spPr/>
        <p:txBody>
          <a:bodyPr/>
          <a:lstStyle/>
          <a:p>
            <a:pPr>
              <a:defRPr/>
            </a:pPr>
            <a:fld id="{98AC7AF7-51DD-4FE2-8CAD-2C734D0BCD22}" type="slidenum">
              <a:rPr lang="pt-BR" smtClean="0">
                <a:latin typeface="Arial" pitchFamily="34" charset="0"/>
              </a:rPr>
              <a:pPr>
                <a:defRPr/>
              </a:pPr>
              <a:t>2</a:t>
            </a:fld>
            <a:endParaRPr lang="pt-BR"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Imagem de Slide 1"/>
          <p:cNvSpPr>
            <a:spLocks noGrp="1" noRot="1" noChangeAspect="1" noTextEdit="1"/>
          </p:cNvSpPr>
          <p:nvPr>
            <p:ph type="sldImg"/>
          </p:nvPr>
        </p:nvSpPr>
        <p:spPr>
          <a:ln/>
        </p:spPr>
      </p:sp>
      <p:sp>
        <p:nvSpPr>
          <p:cNvPr id="64515" name="Espaço Reservado para Anotações 2"/>
          <p:cNvSpPr>
            <a:spLocks noGrp="1"/>
          </p:cNvSpPr>
          <p:nvPr>
            <p:ph type="body" idx="1"/>
          </p:nvPr>
        </p:nvSpPr>
        <p:spPr>
          <a:noFill/>
          <a:ln/>
        </p:spPr>
        <p:txBody>
          <a:bodyPr/>
          <a:lstStyle/>
          <a:p>
            <a:r>
              <a:rPr lang="pt-BR" smtClean="0"/>
              <a:t>Antes da descoberta de 3C 273, várias fontes de rádio outros tinham sido associados com os seus homólogos ópticos, sendo o primeiro 3C48. Além disso, muitas galáxias ativas tinha sido identificado erroneamente como estrelas variáveis. </a:t>
            </a:r>
          </a:p>
          <a:p>
            <a:r>
              <a:rPr lang="pt-BR" smtClean="0"/>
              <a:t>No centro de algumas galáxias existe uma importante fonte de energia que é diferente da usual radiação de calor proveniente das estrelas. Acredita-se hoje que 10% de todas as galáxias hospedem, na sua região central, um núcleo galáctico ativo.</a:t>
            </a:r>
          </a:p>
          <a:p>
            <a:r>
              <a:rPr lang="pt-BR" smtClean="0"/>
              <a:t>Classificamos como </a:t>
            </a:r>
            <a:r>
              <a:rPr lang="pt-BR" b="1" i="1" smtClean="0"/>
              <a:t>Galáxias Ativas</a:t>
            </a:r>
          </a:p>
          <a:p>
            <a:endParaRPr lang="pt-BR" b="1" i="1" smtClean="0"/>
          </a:p>
          <a:p>
            <a:r>
              <a:rPr lang="pt-BR" b="1" i="1" smtClean="0"/>
              <a:t>Imagem </a:t>
            </a:r>
            <a:r>
              <a:rPr lang="pt-BR" smtClean="0">
                <a:hlinkClick r:id="rId3"/>
              </a:rPr>
              <a:t>http://www.nasa.gov/multimedia/imagegallery/image_feature_71.html</a:t>
            </a:r>
            <a:endParaRPr lang="pt-BR" smtClean="0"/>
          </a:p>
        </p:txBody>
      </p:sp>
      <p:sp>
        <p:nvSpPr>
          <p:cNvPr id="82948" name="Espaço Reservado para Número de Slide 3"/>
          <p:cNvSpPr>
            <a:spLocks noGrp="1"/>
          </p:cNvSpPr>
          <p:nvPr>
            <p:ph type="sldNum" sz="quarter" idx="5"/>
          </p:nvPr>
        </p:nvSpPr>
        <p:spPr/>
        <p:txBody>
          <a:bodyPr/>
          <a:lstStyle/>
          <a:p>
            <a:pPr>
              <a:defRPr/>
            </a:pPr>
            <a:fld id="{62B6D321-969A-419B-A479-4973DE8AB047}" type="slidenum">
              <a:rPr lang="pt-BR" smtClean="0">
                <a:latin typeface="Arial" pitchFamily="34" charset="0"/>
              </a:rPr>
              <a:pPr>
                <a:defRPr/>
              </a:pPr>
              <a:t>20</a:t>
            </a:fld>
            <a:endParaRPr lang="pt-BR"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Imagem de Slide 1"/>
          <p:cNvSpPr>
            <a:spLocks noGrp="1" noRot="1" noChangeAspect="1" noTextEdit="1"/>
          </p:cNvSpPr>
          <p:nvPr>
            <p:ph type="sldImg"/>
          </p:nvPr>
        </p:nvSpPr>
        <p:spPr>
          <a:ln/>
        </p:spPr>
      </p:sp>
      <p:sp>
        <p:nvSpPr>
          <p:cNvPr id="65539" name="Espaço Reservado para Anotações 2"/>
          <p:cNvSpPr>
            <a:spLocks noGrp="1"/>
          </p:cNvSpPr>
          <p:nvPr>
            <p:ph type="body" idx="1"/>
          </p:nvPr>
        </p:nvSpPr>
        <p:spPr>
          <a:noFill/>
          <a:ln/>
        </p:spPr>
        <p:txBody>
          <a:bodyPr/>
          <a:lstStyle/>
          <a:p>
            <a:r>
              <a:rPr lang="pt-BR" b="1" i="1" smtClean="0"/>
              <a:t>Galáxias Ativas</a:t>
            </a:r>
            <a:r>
              <a:rPr lang="pt-BR" smtClean="0"/>
              <a:t> objetos astronômicos que possuem intensa emissão de radiação a partir da sua região central. </a:t>
            </a:r>
            <a:r>
              <a:rPr lang="pt-BR" i="1" smtClean="0"/>
              <a:t>AGNs</a:t>
            </a:r>
            <a:r>
              <a:rPr lang="pt-BR" smtClean="0"/>
              <a:t>, são fontes de intensa radiação, podem ser extremamente luminosas. </a:t>
            </a:r>
          </a:p>
          <a:p>
            <a:r>
              <a:rPr lang="pt-BR" smtClean="0"/>
              <a:t>Existem </a:t>
            </a:r>
            <a:r>
              <a:rPr lang="pt-BR" i="1" smtClean="0"/>
              <a:t>AGNs</a:t>
            </a:r>
            <a:r>
              <a:rPr lang="pt-BR" smtClean="0"/>
              <a:t> tão brilhantes que a galáxia hospedeira não é mais observável, chamados de quasares, eles são os objetos mais luminosos no Universo. A luminosidade deles pode ser até 1000 vezes da nossa Galáxia, ou seja, 100000 bilhões de vezes a luminosidade do Sol.</a:t>
            </a:r>
          </a:p>
          <a:p>
            <a:r>
              <a:rPr lang="pt-BR" smtClean="0"/>
              <a:t>Os Quasares então são núcleos de galáxias ativas cuja emissão de luz é tão forte que não nos permite obervar a sua galáxia hospedeira.</a:t>
            </a:r>
          </a:p>
          <a:p>
            <a:endParaRPr lang="pt-BR" smtClean="0"/>
          </a:p>
          <a:p>
            <a:endParaRPr lang="pt-BR" smtClean="0"/>
          </a:p>
          <a:p>
            <a:endParaRPr lang="pt-BR" smtClean="0"/>
          </a:p>
          <a:p>
            <a:endParaRPr lang="pt-BR" smtClean="0"/>
          </a:p>
          <a:p>
            <a:endParaRPr lang="pt-BR" smtClean="0"/>
          </a:p>
        </p:txBody>
      </p:sp>
      <p:sp>
        <p:nvSpPr>
          <p:cNvPr id="83972" name="Espaço Reservado para Número de Slide 3"/>
          <p:cNvSpPr>
            <a:spLocks noGrp="1"/>
          </p:cNvSpPr>
          <p:nvPr>
            <p:ph type="sldNum" sz="quarter" idx="5"/>
          </p:nvPr>
        </p:nvSpPr>
        <p:spPr/>
        <p:txBody>
          <a:bodyPr/>
          <a:lstStyle/>
          <a:p>
            <a:pPr>
              <a:defRPr/>
            </a:pPr>
            <a:fld id="{709D3A00-03FE-4E65-8D06-77D157499ACD}" type="slidenum">
              <a:rPr lang="pt-BR" smtClean="0">
                <a:latin typeface="Arial" pitchFamily="34" charset="0"/>
              </a:rPr>
              <a:pPr>
                <a:defRPr/>
              </a:pPr>
              <a:t>21</a:t>
            </a:fld>
            <a:endParaRPr lang="pt-BR"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p:cNvSpPr>
            <a:spLocks noGrp="1" noRot="1" noChangeAspect="1" noTextEdit="1"/>
          </p:cNvSpPr>
          <p:nvPr>
            <p:ph type="sldImg"/>
          </p:nvPr>
        </p:nvSpPr>
        <p:spPr>
          <a:ln/>
        </p:spPr>
      </p:sp>
      <p:sp>
        <p:nvSpPr>
          <p:cNvPr id="66563" name="Espaço Reservado para Anotações 2"/>
          <p:cNvSpPr>
            <a:spLocks noGrp="1"/>
          </p:cNvSpPr>
          <p:nvPr>
            <p:ph type="body" idx="1"/>
          </p:nvPr>
        </p:nvSpPr>
        <p:spPr>
          <a:noFill/>
          <a:ln/>
        </p:spPr>
        <p:txBody>
          <a:bodyPr/>
          <a:lstStyle/>
          <a:p>
            <a:r>
              <a:rPr lang="pt-BR" smtClean="0"/>
              <a:t>Os Quasares são núcleos de galáxias ativas cuja emissão de luz é tão forte que não nos permite obervar a sua galáxia hospedeira.</a:t>
            </a:r>
          </a:p>
          <a:p>
            <a:endParaRPr lang="pt-BR" smtClean="0"/>
          </a:p>
          <a:p>
            <a:r>
              <a:rPr lang="pt-BR" smtClean="0"/>
              <a:t>Imagem: </a:t>
            </a:r>
            <a:r>
              <a:rPr lang="pt-BR" smtClean="0">
                <a:hlinkClick r:id="rId3"/>
              </a:rPr>
              <a:t>http://pessoayvone.blogspot.com.br/2010/07/ainda-sobre-quasares-as-novas.html</a:t>
            </a:r>
            <a:endParaRPr lang="pt-BR" smtClean="0"/>
          </a:p>
        </p:txBody>
      </p:sp>
      <p:sp>
        <p:nvSpPr>
          <p:cNvPr id="4" name="Espaço Reservado para Número de Slide 3"/>
          <p:cNvSpPr>
            <a:spLocks noGrp="1"/>
          </p:cNvSpPr>
          <p:nvPr>
            <p:ph type="sldNum" sz="quarter" idx="5"/>
          </p:nvPr>
        </p:nvSpPr>
        <p:spPr/>
        <p:txBody>
          <a:bodyPr/>
          <a:lstStyle/>
          <a:p>
            <a:pPr>
              <a:defRPr/>
            </a:pPr>
            <a:fld id="{6B8E0069-0753-4AE9-9BF5-3CA399312C02}" type="slidenum">
              <a:rPr lang="pt-BR" smtClean="0"/>
              <a:pPr>
                <a:defRPr/>
              </a:pPr>
              <a:t>22</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ço Reservado para Imagem de Slide 1"/>
          <p:cNvSpPr>
            <a:spLocks noGrp="1" noRot="1" noChangeAspect="1" noTextEdit="1"/>
          </p:cNvSpPr>
          <p:nvPr>
            <p:ph type="sldImg"/>
          </p:nvPr>
        </p:nvSpPr>
        <p:spPr>
          <a:ln/>
        </p:spPr>
      </p:sp>
      <p:sp>
        <p:nvSpPr>
          <p:cNvPr id="67587" name="Espaço Reservado para Anotações 2"/>
          <p:cNvSpPr>
            <a:spLocks noGrp="1"/>
          </p:cNvSpPr>
          <p:nvPr>
            <p:ph type="body" idx="1"/>
          </p:nvPr>
        </p:nvSpPr>
        <p:spPr>
          <a:noFill/>
          <a:ln/>
        </p:spPr>
        <p:txBody>
          <a:bodyPr/>
          <a:lstStyle/>
          <a:p>
            <a:r>
              <a:rPr lang="pt-BR" smtClean="0"/>
              <a:t>O único modo de compreender como uma luminosidade tão alta é supor que as Galáxias Ativas hospedam, na sua região central, um buraco negro com uma massa surpreendentemente grande, algo como uma massa entre 1 milhão a um bilhão de massas solares! Por isso os buracos negros nos centro de galáxias ativas, são chamados de Monstros,</a:t>
            </a:r>
          </a:p>
          <a:p>
            <a:endParaRPr lang="pt-BR" smtClean="0"/>
          </a:p>
        </p:txBody>
      </p:sp>
      <p:sp>
        <p:nvSpPr>
          <p:cNvPr id="84996" name="Espaço Reservado para Número de Slide 3"/>
          <p:cNvSpPr>
            <a:spLocks noGrp="1"/>
          </p:cNvSpPr>
          <p:nvPr>
            <p:ph type="sldNum" sz="quarter" idx="5"/>
          </p:nvPr>
        </p:nvSpPr>
        <p:spPr/>
        <p:txBody>
          <a:bodyPr/>
          <a:lstStyle/>
          <a:p>
            <a:pPr>
              <a:defRPr/>
            </a:pPr>
            <a:fld id="{BD2B2B84-918F-4A57-9D62-EC1D56EBAC37}" type="slidenum">
              <a:rPr lang="pt-BR" smtClean="0">
                <a:latin typeface="Arial" pitchFamily="34" charset="0"/>
              </a:rPr>
              <a:pPr>
                <a:defRPr/>
              </a:pPr>
              <a:t>23</a:t>
            </a:fld>
            <a:endParaRPr lang="pt-BR"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ço Reservado para Imagem de Slide 1"/>
          <p:cNvSpPr>
            <a:spLocks noGrp="1" noRot="1" noChangeAspect="1" noTextEdit="1"/>
          </p:cNvSpPr>
          <p:nvPr>
            <p:ph type="sldImg"/>
          </p:nvPr>
        </p:nvSpPr>
        <p:spPr>
          <a:ln/>
        </p:spPr>
      </p:sp>
      <p:sp>
        <p:nvSpPr>
          <p:cNvPr id="68611" name="Espaço Reservado para Anotações 2"/>
          <p:cNvSpPr>
            <a:spLocks noGrp="1"/>
          </p:cNvSpPr>
          <p:nvPr>
            <p:ph type="body" idx="1"/>
          </p:nvPr>
        </p:nvSpPr>
        <p:spPr>
          <a:noFill/>
          <a:ln/>
        </p:spPr>
        <p:txBody>
          <a:bodyPr/>
          <a:lstStyle/>
          <a:p>
            <a:r>
              <a:rPr lang="pt-BR" smtClean="0"/>
              <a:t>Ao contrário dos buracos negros estelares, os buracos negros supermassivos, têm origem nos primórdios do Universo, de uma forma ainda não muito consensual. </a:t>
            </a:r>
          </a:p>
          <a:p>
            <a:r>
              <a:rPr lang="pt-BR" smtClean="0"/>
              <a:t>Há três possibilidades principais e no momento não há uma preferência por nenhuma delas:</a:t>
            </a:r>
            <a:br>
              <a:rPr lang="pt-BR" smtClean="0"/>
            </a:br>
            <a:r>
              <a:rPr lang="pt-BR" smtClean="0"/>
              <a:t>a) uma única estrela de primeira geração (ou população III) e de grande massa gerou um buraco negro que ficou capturando matéria até se transformar num BN supermassivo</a:t>
            </a:r>
            <a:br>
              <a:rPr lang="pt-BR" smtClean="0"/>
            </a:br>
            <a:r>
              <a:rPr lang="pt-BR" smtClean="0"/>
              <a:t>b) um aglomerado de buracos negros se fundiu para formar um único, cada um deles formado por uma estrela de primeira geração</a:t>
            </a:r>
            <a:br>
              <a:rPr lang="pt-BR" smtClean="0"/>
            </a:br>
            <a:r>
              <a:rPr lang="pt-BR" smtClean="0"/>
              <a:t>c) uma nuvem primordial colapsou e formou diretamente um buraco negro supermassivo.</a:t>
            </a:r>
          </a:p>
          <a:p>
            <a:endParaRPr lang="pt-BR" smtClean="0"/>
          </a:p>
          <a:p>
            <a:r>
              <a:rPr lang="pt-BR" smtClean="0"/>
              <a:t>Imagem: </a:t>
            </a:r>
            <a:r>
              <a:rPr lang="pt-BR" smtClean="0">
                <a:hlinkClick r:id="rId3"/>
              </a:rPr>
              <a:t>http://pessoayvone.blogspot.com.br/2010/07/ainda-sobre-quasares-as-novas.html</a:t>
            </a:r>
            <a:endParaRPr lang="pt-BR" smtClean="0"/>
          </a:p>
          <a:p>
            <a:endParaRPr lang="pt-BR" smtClean="0"/>
          </a:p>
        </p:txBody>
      </p:sp>
      <p:sp>
        <p:nvSpPr>
          <p:cNvPr id="86020" name="Espaço Reservado para Número de Slide 3"/>
          <p:cNvSpPr>
            <a:spLocks noGrp="1"/>
          </p:cNvSpPr>
          <p:nvPr>
            <p:ph type="sldNum" sz="quarter" idx="5"/>
          </p:nvPr>
        </p:nvSpPr>
        <p:spPr/>
        <p:txBody>
          <a:bodyPr/>
          <a:lstStyle/>
          <a:p>
            <a:pPr>
              <a:defRPr/>
            </a:pPr>
            <a:fld id="{39880EA9-93C1-46DC-928B-57DAE3EE9CA5}" type="slidenum">
              <a:rPr lang="pt-BR" smtClean="0">
                <a:latin typeface="Arial" pitchFamily="34" charset="0"/>
              </a:rPr>
              <a:pPr>
                <a:defRPr/>
              </a:pPr>
              <a:t>24</a:t>
            </a:fld>
            <a:endParaRPr lang="pt-BR"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ço Reservado para Imagem de Slide 1"/>
          <p:cNvSpPr>
            <a:spLocks noGrp="1" noRot="1" noChangeAspect="1" noTextEdit="1"/>
          </p:cNvSpPr>
          <p:nvPr>
            <p:ph type="sldImg"/>
          </p:nvPr>
        </p:nvSpPr>
        <p:spPr>
          <a:ln/>
        </p:spPr>
      </p:sp>
      <p:sp>
        <p:nvSpPr>
          <p:cNvPr id="69635" name="Espaço Reservado para Anotações 2"/>
          <p:cNvSpPr>
            <a:spLocks noGrp="1"/>
          </p:cNvSpPr>
          <p:nvPr>
            <p:ph type="body" idx="1"/>
          </p:nvPr>
        </p:nvSpPr>
        <p:spPr>
          <a:noFill/>
          <a:ln/>
        </p:spPr>
        <p:txBody>
          <a:bodyPr/>
          <a:lstStyle/>
          <a:p>
            <a:r>
              <a:rPr lang="pt-BR" smtClean="0"/>
              <a:t>Observações de rádio revelaram que estes jatos são uma característica comum dos quasares. </a:t>
            </a:r>
          </a:p>
        </p:txBody>
      </p:sp>
      <p:sp>
        <p:nvSpPr>
          <p:cNvPr id="4" name="Espaço Reservado para Número de Slide 3"/>
          <p:cNvSpPr>
            <a:spLocks noGrp="1"/>
          </p:cNvSpPr>
          <p:nvPr>
            <p:ph type="sldNum" sz="quarter" idx="5"/>
          </p:nvPr>
        </p:nvSpPr>
        <p:spPr/>
        <p:txBody>
          <a:bodyPr/>
          <a:lstStyle/>
          <a:p>
            <a:pPr>
              <a:defRPr/>
            </a:pPr>
            <a:fld id="{F7CD4273-6DAD-4667-81EF-1501467F7159}" type="slidenum">
              <a:rPr lang="pt-BR" smtClean="0"/>
              <a:pPr>
                <a:defRPr/>
              </a:pPr>
              <a:t>25</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Imagem de Slide 1"/>
          <p:cNvSpPr>
            <a:spLocks noGrp="1" noRot="1" noChangeAspect="1" noTextEdit="1"/>
          </p:cNvSpPr>
          <p:nvPr>
            <p:ph type="sldImg"/>
          </p:nvPr>
        </p:nvSpPr>
        <p:spPr>
          <a:ln/>
        </p:spPr>
      </p:sp>
      <p:sp>
        <p:nvSpPr>
          <p:cNvPr id="70659" name="Espaço Reservado para Anotações 2"/>
          <p:cNvSpPr>
            <a:spLocks noGrp="1"/>
          </p:cNvSpPr>
          <p:nvPr>
            <p:ph type="body" idx="1"/>
          </p:nvPr>
        </p:nvSpPr>
        <p:spPr>
          <a:noFill/>
          <a:ln/>
        </p:spPr>
        <p:txBody>
          <a:bodyPr/>
          <a:lstStyle/>
          <a:p>
            <a:r>
              <a:rPr lang="pt-BR" smtClean="0"/>
              <a:t>Como os supermassivos buracos negros são responsáveis pela alta luminosidade de seu núcleo?</a:t>
            </a:r>
          </a:p>
          <a:p>
            <a:r>
              <a:rPr lang="pt-BR" smtClean="0"/>
              <a:t>Imagem </a:t>
            </a:r>
            <a:r>
              <a:rPr lang="pt-BR" smtClean="0">
                <a:hlinkClick r:id="rId3"/>
              </a:rPr>
              <a:t>http://midgard-asbru.blogspot.com.br/2011/02/quasar-quase-estelar.html</a:t>
            </a:r>
            <a:endParaRPr lang="pt-BR" smtClean="0"/>
          </a:p>
          <a:p>
            <a:endParaRPr lang="pt-BR" smtClean="0"/>
          </a:p>
          <a:p>
            <a:r>
              <a:rPr lang="pt-BR" smtClean="0"/>
              <a:t>O telescópio de Chandra revela um jato de raios-X Poderoso em PKS 0637-752 o jato liberado do quasar no espaço intergaláctico atinge uma distância de pelo menos 200.000 anos luz! </a:t>
            </a:r>
          </a:p>
          <a:p>
            <a:endParaRPr lang="pt-BR" smtClean="0"/>
          </a:p>
        </p:txBody>
      </p:sp>
      <p:sp>
        <p:nvSpPr>
          <p:cNvPr id="87044" name="Espaço Reservado para Número de Slide 3"/>
          <p:cNvSpPr>
            <a:spLocks noGrp="1"/>
          </p:cNvSpPr>
          <p:nvPr>
            <p:ph type="sldNum" sz="quarter" idx="5"/>
          </p:nvPr>
        </p:nvSpPr>
        <p:spPr/>
        <p:txBody>
          <a:bodyPr/>
          <a:lstStyle/>
          <a:p>
            <a:pPr>
              <a:defRPr/>
            </a:pPr>
            <a:fld id="{96FCA05C-B372-47F5-A2CA-3687FC2E1660}" type="slidenum">
              <a:rPr lang="pt-BR" smtClean="0">
                <a:latin typeface="Arial" pitchFamily="34" charset="0"/>
              </a:rPr>
              <a:pPr>
                <a:defRPr/>
              </a:pPr>
              <a:t>26</a:t>
            </a:fld>
            <a:endParaRPr lang="pt-BR"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ço Reservado para Imagem de Slide 1"/>
          <p:cNvSpPr>
            <a:spLocks noGrp="1" noRot="1" noChangeAspect="1" noTextEdit="1"/>
          </p:cNvSpPr>
          <p:nvPr>
            <p:ph type="sldImg"/>
          </p:nvPr>
        </p:nvSpPr>
        <p:spPr>
          <a:ln/>
        </p:spPr>
      </p:sp>
      <p:sp>
        <p:nvSpPr>
          <p:cNvPr id="71683" name="Espaço Reservado para Anotações 2"/>
          <p:cNvSpPr>
            <a:spLocks noGrp="1"/>
          </p:cNvSpPr>
          <p:nvPr>
            <p:ph type="body" idx="1"/>
          </p:nvPr>
        </p:nvSpPr>
        <p:spPr>
          <a:noFill/>
          <a:ln/>
        </p:spPr>
        <p:txBody>
          <a:bodyPr/>
          <a:lstStyle/>
          <a:p>
            <a:r>
              <a:rPr lang="pt-BR" smtClean="0"/>
              <a:t>Osde gás quente que orbita o buraco negro junto com as linhas de campo magnético ancoradas ao disco.</a:t>
            </a:r>
          </a:p>
          <a:p>
            <a:r>
              <a:rPr lang="pt-BR" smtClean="0"/>
              <a:t>As partículas agitadas se prendem às linhas de campo, assim enquanto a nuvem de gás do disco de acresção gira, as  jatos luminosos são formados pelo disco de acresção partículas são projetadas para cima e como linhas de campo são retorcidas, força a formação de uma coluna estreita, liberando para o espaço um jato luminoso.</a:t>
            </a:r>
          </a:p>
          <a:p>
            <a:endParaRPr lang="pt-BR" smtClean="0"/>
          </a:p>
        </p:txBody>
      </p:sp>
      <p:sp>
        <p:nvSpPr>
          <p:cNvPr id="4" name="Espaço Reservado para Número de Slide 3"/>
          <p:cNvSpPr>
            <a:spLocks noGrp="1"/>
          </p:cNvSpPr>
          <p:nvPr>
            <p:ph type="sldNum" sz="quarter" idx="5"/>
          </p:nvPr>
        </p:nvSpPr>
        <p:spPr/>
        <p:txBody>
          <a:bodyPr/>
          <a:lstStyle/>
          <a:p>
            <a:pPr>
              <a:defRPr/>
            </a:pPr>
            <a:fld id="{6B0AF766-4AB1-4B2F-92D7-6064F062EBE2}" type="slidenum">
              <a:rPr lang="pt-BR" smtClean="0"/>
              <a:pPr>
                <a:defRPr/>
              </a:pPr>
              <a:t>27</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ço Reservado para Imagem de Slide 1"/>
          <p:cNvSpPr>
            <a:spLocks noGrp="1" noRot="1" noChangeAspect="1" noTextEdit="1"/>
          </p:cNvSpPr>
          <p:nvPr>
            <p:ph type="sldImg"/>
          </p:nvPr>
        </p:nvSpPr>
        <p:spPr>
          <a:ln/>
        </p:spPr>
      </p:sp>
      <p:sp>
        <p:nvSpPr>
          <p:cNvPr id="72707" name="Espaço Reservado para Anotações 2"/>
          <p:cNvSpPr>
            <a:spLocks noGrp="1"/>
          </p:cNvSpPr>
          <p:nvPr>
            <p:ph type="body" idx="1"/>
          </p:nvPr>
        </p:nvSpPr>
        <p:spPr>
          <a:noFill/>
          <a:ln/>
        </p:spPr>
        <p:txBody>
          <a:bodyPr/>
          <a:lstStyle/>
          <a:p>
            <a:r>
              <a:rPr lang="pt-BR" smtClean="0"/>
              <a:t>Centaurus A é uma galáxia elíptica gigante ativa de 12 milhões de anos-luz de distância.No seu coração está um buraco negro com uma massa de 55 milhões de sóis. Agora, o projeto Tanami forneceu a melhor imagem de sempre de jatos de partículas alimentado pelo buraco negro, revelando características tão pequenas quanto 15 dias-luz de diâmetro. Os jatos alimentar lobos enormes de rádio emissor de gás que vão muito além da galáxia visível.</a:t>
            </a:r>
          </a:p>
        </p:txBody>
      </p:sp>
      <p:sp>
        <p:nvSpPr>
          <p:cNvPr id="4" name="Espaço Reservado para Número de Slide 3"/>
          <p:cNvSpPr>
            <a:spLocks noGrp="1"/>
          </p:cNvSpPr>
          <p:nvPr>
            <p:ph type="sldNum" sz="quarter" idx="5"/>
          </p:nvPr>
        </p:nvSpPr>
        <p:spPr/>
        <p:txBody>
          <a:bodyPr/>
          <a:lstStyle/>
          <a:p>
            <a:pPr>
              <a:defRPr/>
            </a:pPr>
            <a:fld id="{BDD0AD72-6CD2-4F93-9D99-9D7D80191C50}" type="slidenum">
              <a:rPr lang="pt-BR" smtClean="0"/>
              <a:pPr>
                <a:defRPr/>
              </a:pPr>
              <a:t>28</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ço Reservado para Imagem de Slide 1"/>
          <p:cNvSpPr>
            <a:spLocks noGrp="1" noRot="1" noChangeAspect="1" noTextEdit="1"/>
          </p:cNvSpPr>
          <p:nvPr>
            <p:ph type="sldImg"/>
          </p:nvPr>
        </p:nvSpPr>
        <p:spPr>
          <a:ln/>
        </p:spPr>
      </p:sp>
      <p:sp>
        <p:nvSpPr>
          <p:cNvPr id="73731" name="Espaço Reservado para Anotações 2"/>
          <p:cNvSpPr>
            <a:spLocks noGrp="1"/>
          </p:cNvSpPr>
          <p:nvPr>
            <p:ph type="body" idx="1"/>
          </p:nvPr>
        </p:nvSpPr>
        <p:spPr>
          <a:noFill/>
          <a:ln/>
        </p:spPr>
        <p:txBody>
          <a:bodyPr/>
          <a:lstStyle/>
          <a:p>
            <a:r>
              <a:rPr lang="pt-BR" smtClean="0"/>
              <a:t>Dependendo do ângulo de visão ou ângulo da observação do jato luminoso, recebem classificação: quasares, blazares e rádio galáxias.</a:t>
            </a:r>
          </a:p>
          <a:p>
            <a:endParaRPr lang="pt-BR" smtClean="0"/>
          </a:p>
        </p:txBody>
      </p:sp>
      <p:sp>
        <p:nvSpPr>
          <p:cNvPr id="88068" name="Espaço Reservado para Número de Slide 3"/>
          <p:cNvSpPr>
            <a:spLocks noGrp="1"/>
          </p:cNvSpPr>
          <p:nvPr>
            <p:ph type="sldNum" sz="quarter" idx="5"/>
          </p:nvPr>
        </p:nvSpPr>
        <p:spPr/>
        <p:txBody>
          <a:bodyPr/>
          <a:lstStyle/>
          <a:p>
            <a:pPr>
              <a:defRPr/>
            </a:pPr>
            <a:fld id="{43327452-605C-493A-B84F-7041FF5DA65A}" type="slidenum">
              <a:rPr lang="pt-BR" smtClean="0">
                <a:latin typeface="Arial" pitchFamily="34" charset="0"/>
              </a:rPr>
              <a:pPr>
                <a:defRPr/>
              </a:pPr>
              <a:t>29</a:t>
            </a:fld>
            <a:endParaRPr lang="pt-B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77BAB35F-D5EC-4ACB-99DE-611B0920F6BD}" type="slidenum">
              <a:rPr lang="pt-BR" smtClean="0">
                <a:latin typeface="Arial" pitchFamily="34" charset="0"/>
              </a:rPr>
              <a:pPr>
                <a:defRPr/>
              </a:pPr>
              <a:t>3</a:t>
            </a:fld>
            <a:endParaRPr lang="pt-BR" smtClean="0">
              <a:latin typeface="Arial" pitchFamily="34" charset="0"/>
            </a:endParaRPr>
          </a:p>
        </p:txBody>
      </p:sp>
      <p:sp>
        <p:nvSpPr>
          <p:cNvPr id="471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4245CEE-7F12-4688-8BE2-001A4B9583C0}" type="slidenum">
              <a:rPr lang="pt-BR" sz="1200"/>
              <a:pPr algn="r"/>
              <a:t>3</a:t>
            </a:fld>
            <a:endParaRPr lang="pt-BR" sz="1200"/>
          </a:p>
        </p:txBody>
      </p:sp>
      <p:sp>
        <p:nvSpPr>
          <p:cNvPr id="2662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DF06B41C-E3AB-45BC-9A08-2121EF3AE5FE}" type="slidenum">
              <a:rPr lang="pt-BR" sz="1200">
                <a:latin typeface="+mn-lt"/>
                <a:cs typeface="+mn-cs"/>
              </a:rPr>
              <a:pPr algn="r">
                <a:defRPr/>
              </a:pPr>
              <a:t>3</a:t>
            </a:fld>
            <a:endParaRPr lang="pt-BR" sz="1200">
              <a:latin typeface="+mn-lt"/>
              <a:cs typeface="+mn-cs"/>
            </a:endParaRPr>
          </a:p>
        </p:txBody>
      </p:sp>
      <p:sp>
        <p:nvSpPr>
          <p:cNvPr id="4710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33BA85E-DD8B-4FF0-A734-B8E413F16A3A}" type="slidenum">
              <a:rPr lang="pt-BR" sz="1200">
                <a:solidFill>
                  <a:srgbClr val="000000"/>
                </a:solidFill>
                <a:latin typeface="Calibri" pitchFamily="34" charset="0"/>
              </a:rPr>
              <a:pPr algn="r" eaLnBrk="0" hangingPunct="0"/>
              <a:t>3</a:t>
            </a:fld>
            <a:endParaRPr lang="pt-BR" sz="1200">
              <a:solidFill>
                <a:srgbClr val="000000"/>
              </a:solidFill>
              <a:latin typeface="Calibri" pitchFamily="34" charset="0"/>
            </a:endParaRPr>
          </a:p>
        </p:txBody>
      </p:sp>
      <p:sp>
        <p:nvSpPr>
          <p:cNvPr id="47110" name="Rectangle 7"/>
          <p:cNvSpPr txBox="1">
            <a:spLocks noGrp="1"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defTabSz="449263" eaLnBrk="0" hangingPunct="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9175B0C-AECB-4CAB-B838-7493014AEC5F}" type="slidenum">
              <a:rPr lang="en-GB" sz="1200">
                <a:solidFill>
                  <a:srgbClr val="000000"/>
                </a:solidFill>
                <a:latin typeface="Calibri" pitchFamily="34" charset="0"/>
              </a:rPr>
              <a:pPr algn="r" defTabSz="449263" eaLnBrk="0" hangingPunct="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en-GB" sz="1200">
              <a:solidFill>
                <a:srgbClr val="000000"/>
              </a:solidFill>
              <a:latin typeface="Calibri" pitchFamily="34" charset="0"/>
            </a:endParaRPr>
          </a:p>
        </p:txBody>
      </p:sp>
      <p:sp>
        <p:nvSpPr>
          <p:cNvPr id="47111" name="Rectangle 1"/>
          <p:cNvSpPr>
            <a:spLocks noGrp="1" noRot="1" noChangeAspect="1" noChangeArrowheads="1" noTextEdit="1"/>
          </p:cNvSpPr>
          <p:nvPr>
            <p:ph type="sldImg"/>
          </p:nvPr>
        </p:nvSpPr>
        <p:spPr>
          <a:ln/>
        </p:spPr>
      </p:sp>
      <p:sp>
        <p:nvSpPr>
          <p:cNvPr id="47112" name="Rectangle 2"/>
          <p:cNvSpPr>
            <a:spLocks noGrp="1" noChangeArrowheads="1"/>
          </p:cNvSpPr>
          <p:nvPr>
            <p:ph type="body" idx="1"/>
          </p:nvPr>
        </p:nvSpPr>
        <p:spPr>
          <a:noFill/>
          <a:ln/>
        </p:spPr>
        <p:txBody>
          <a:bodyPr wrap="none" lIns="90000" tIns="46800" rIns="90000" bIns="46800" anchor="ctr"/>
          <a:lstStyle/>
          <a:p>
            <a:pPr eaLnBrk="1" hangingPunct="1">
              <a:spcBef>
                <a:spcPct val="0"/>
              </a:spcBef>
            </a:pPr>
            <a:endParaRPr lang="pt-B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p:cNvSpPr>
            <a:spLocks noGrp="1" noRot="1" noChangeAspect="1" noTextEdit="1"/>
          </p:cNvSpPr>
          <p:nvPr>
            <p:ph type="sldImg"/>
          </p:nvPr>
        </p:nvSpPr>
        <p:spPr>
          <a:ln/>
        </p:spPr>
      </p:sp>
      <p:sp>
        <p:nvSpPr>
          <p:cNvPr id="74755" name="Espaço Reservado para Anotações 2"/>
          <p:cNvSpPr>
            <a:spLocks noGrp="1"/>
          </p:cNvSpPr>
          <p:nvPr>
            <p:ph type="body" idx="1"/>
          </p:nvPr>
        </p:nvSpPr>
        <p:spPr>
          <a:noFill/>
          <a:ln/>
        </p:spPr>
        <p:txBody>
          <a:bodyPr/>
          <a:lstStyle/>
          <a:p>
            <a:r>
              <a:rPr lang="pt-BR" smtClean="0"/>
              <a:t>No caso do quasar é como se estivéssemos olhando de perfil, para baixo, vemos o material em torno do núcleo e o jato emitido. </a:t>
            </a:r>
          </a:p>
          <a:p>
            <a:endParaRPr lang="pt-BR" smtClean="0"/>
          </a:p>
        </p:txBody>
      </p:sp>
      <p:sp>
        <p:nvSpPr>
          <p:cNvPr id="89092" name="Espaço Reservado para Número de Slide 3"/>
          <p:cNvSpPr>
            <a:spLocks noGrp="1"/>
          </p:cNvSpPr>
          <p:nvPr>
            <p:ph type="sldNum" sz="quarter" idx="5"/>
          </p:nvPr>
        </p:nvSpPr>
        <p:spPr/>
        <p:txBody>
          <a:bodyPr/>
          <a:lstStyle/>
          <a:p>
            <a:pPr>
              <a:defRPr/>
            </a:pPr>
            <a:fld id="{D7BF51C9-00D2-44FA-9214-DA59DAA270E4}" type="slidenum">
              <a:rPr lang="pt-BR" smtClean="0">
                <a:latin typeface="Arial" pitchFamily="34" charset="0"/>
              </a:rPr>
              <a:pPr>
                <a:defRPr/>
              </a:pPr>
              <a:t>30</a:t>
            </a:fld>
            <a:endParaRPr lang="pt-BR"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a:ln/>
        </p:spPr>
      </p:sp>
      <p:sp>
        <p:nvSpPr>
          <p:cNvPr id="75779" name="Espaço Reservado para Anotações 2"/>
          <p:cNvSpPr>
            <a:spLocks noGrp="1"/>
          </p:cNvSpPr>
          <p:nvPr>
            <p:ph type="body" idx="1"/>
          </p:nvPr>
        </p:nvSpPr>
        <p:spPr>
          <a:noFill/>
          <a:ln/>
        </p:spPr>
        <p:txBody>
          <a:bodyPr/>
          <a:lstStyle/>
          <a:p>
            <a:r>
              <a:rPr lang="pt-BR" smtClean="0"/>
              <a:t>No caso do quasar é como se estivéssemos olhando de perfil, para baixo, vemos o material em torno do núcleo e o jato emitido. </a:t>
            </a:r>
          </a:p>
          <a:p>
            <a:r>
              <a:rPr lang="pt-BR" smtClean="0"/>
              <a:t>Imagem </a:t>
            </a:r>
            <a:r>
              <a:rPr lang="pt-BR" smtClean="0">
                <a:hlinkClick r:id="rId3"/>
              </a:rPr>
              <a:t>http://www.sciencephoto.com/image/333934/530wm/R9200035-Quasar-SPL.jpg</a:t>
            </a:r>
            <a:endParaRPr lang="pt-BR" smtClean="0"/>
          </a:p>
        </p:txBody>
      </p:sp>
      <p:sp>
        <p:nvSpPr>
          <p:cNvPr id="89092" name="Espaço Reservado para Número de Slide 3"/>
          <p:cNvSpPr>
            <a:spLocks noGrp="1"/>
          </p:cNvSpPr>
          <p:nvPr>
            <p:ph type="sldNum" sz="quarter" idx="5"/>
          </p:nvPr>
        </p:nvSpPr>
        <p:spPr/>
        <p:txBody>
          <a:bodyPr/>
          <a:lstStyle/>
          <a:p>
            <a:pPr>
              <a:defRPr/>
            </a:pPr>
            <a:fld id="{2221897C-DC78-49BE-91C7-715EB12047F8}" type="slidenum">
              <a:rPr lang="pt-BR" smtClean="0">
                <a:latin typeface="Arial" pitchFamily="34" charset="0"/>
              </a:rPr>
              <a:pPr>
                <a:defRPr/>
              </a:pPr>
              <a:t>31</a:t>
            </a:fld>
            <a:endParaRPr lang="pt-BR"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ço Reservado para Imagem de Slide 1"/>
          <p:cNvSpPr>
            <a:spLocks noGrp="1" noRot="1" noChangeAspect="1" noTextEdit="1"/>
          </p:cNvSpPr>
          <p:nvPr>
            <p:ph type="sldImg"/>
          </p:nvPr>
        </p:nvSpPr>
        <p:spPr>
          <a:ln/>
        </p:spPr>
      </p:sp>
      <p:sp>
        <p:nvSpPr>
          <p:cNvPr id="76803" name="Espaço Reservado para Anotações 2"/>
          <p:cNvSpPr>
            <a:spLocks noGrp="1"/>
          </p:cNvSpPr>
          <p:nvPr>
            <p:ph type="body" idx="1"/>
          </p:nvPr>
        </p:nvSpPr>
        <p:spPr>
          <a:noFill/>
          <a:ln/>
        </p:spPr>
        <p:txBody>
          <a:bodyPr/>
          <a:lstStyle/>
          <a:p>
            <a:r>
              <a:rPr lang="pt-BR" smtClean="0"/>
              <a:t>Todo o centro de galáxia ativa é muito luminoso, porém se o material estiver parcialmente ou completamente oculto por gás, poeira e nuvens que evitam visualizarmos o jato luminoso da galáxia, essas são classificadas como rádio galáxia.</a:t>
            </a:r>
          </a:p>
          <a:p>
            <a:endParaRPr lang="pt-BR" smtClean="0"/>
          </a:p>
        </p:txBody>
      </p:sp>
      <p:sp>
        <p:nvSpPr>
          <p:cNvPr id="90116" name="Espaço Reservado para Número de Slide 3"/>
          <p:cNvSpPr>
            <a:spLocks noGrp="1"/>
          </p:cNvSpPr>
          <p:nvPr>
            <p:ph type="sldNum" sz="quarter" idx="5"/>
          </p:nvPr>
        </p:nvSpPr>
        <p:spPr/>
        <p:txBody>
          <a:bodyPr/>
          <a:lstStyle/>
          <a:p>
            <a:pPr>
              <a:defRPr/>
            </a:pPr>
            <a:fld id="{28E770FE-E0E3-4996-99DA-50B27F1355C6}" type="slidenum">
              <a:rPr lang="pt-BR" smtClean="0">
                <a:latin typeface="Arial" pitchFamily="34" charset="0"/>
              </a:rPr>
              <a:pPr>
                <a:defRPr/>
              </a:pPr>
              <a:t>32</a:t>
            </a:fld>
            <a:endParaRPr lang="pt-BR"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ço Reservado para Imagem de Slide 1"/>
          <p:cNvSpPr>
            <a:spLocks noGrp="1" noRot="1" noChangeAspect="1" noTextEdit="1"/>
          </p:cNvSpPr>
          <p:nvPr>
            <p:ph type="sldImg"/>
          </p:nvPr>
        </p:nvSpPr>
        <p:spPr>
          <a:ln/>
        </p:spPr>
      </p:sp>
      <p:sp>
        <p:nvSpPr>
          <p:cNvPr id="77827" name="Espaço Reservado para Anotações 2"/>
          <p:cNvSpPr>
            <a:spLocks noGrp="1"/>
          </p:cNvSpPr>
          <p:nvPr>
            <p:ph type="body" idx="1"/>
          </p:nvPr>
        </p:nvSpPr>
        <p:spPr>
          <a:noFill/>
          <a:ln/>
        </p:spPr>
        <p:txBody>
          <a:bodyPr/>
          <a:lstStyle/>
          <a:p>
            <a:r>
              <a:rPr lang="pt-BR" smtClean="0"/>
              <a:t>Todo o centro de galáxia ativa é muito luminoso, porém se o material estiver parcialmente ou completamente oculto por gás, poeira e nuvens que evitam visualizarmos o jato luminoso da galáxia, essas são classificadas como rádio galáxia.</a:t>
            </a:r>
          </a:p>
          <a:p>
            <a:endParaRPr lang="pt-BR" smtClean="0"/>
          </a:p>
        </p:txBody>
      </p:sp>
      <p:sp>
        <p:nvSpPr>
          <p:cNvPr id="90116" name="Espaço Reservado para Número de Slide 3"/>
          <p:cNvSpPr>
            <a:spLocks noGrp="1"/>
          </p:cNvSpPr>
          <p:nvPr>
            <p:ph type="sldNum" sz="quarter" idx="5"/>
          </p:nvPr>
        </p:nvSpPr>
        <p:spPr/>
        <p:txBody>
          <a:bodyPr/>
          <a:lstStyle/>
          <a:p>
            <a:pPr>
              <a:defRPr/>
            </a:pPr>
            <a:fld id="{EFFDA40E-B0A2-44EE-9FD0-1DF3C4FA94CB}" type="slidenum">
              <a:rPr lang="pt-BR" smtClean="0">
                <a:latin typeface="Arial" pitchFamily="34" charset="0"/>
              </a:rPr>
              <a:pPr>
                <a:defRPr/>
              </a:pPr>
              <a:t>33</a:t>
            </a:fld>
            <a:endParaRPr lang="pt-BR"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ço Reservado para Imagem de Slide 1"/>
          <p:cNvSpPr>
            <a:spLocks noGrp="1" noRot="1" noChangeAspect="1" noTextEdit="1"/>
          </p:cNvSpPr>
          <p:nvPr>
            <p:ph type="sldImg"/>
          </p:nvPr>
        </p:nvSpPr>
        <p:spPr>
          <a:ln/>
        </p:spPr>
      </p:sp>
      <p:sp>
        <p:nvSpPr>
          <p:cNvPr id="78851" name="Espaço Reservado para Anotações 2"/>
          <p:cNvSpPr>
            <a:spLocks noGrp="1"/>
          </p:cNvSpPr>
          <p:nvPr>
            <p:ph type="body" idx="1"/>
          </p:nvPr>
        </p:nvSpPr>
        <p:spPr>
          <a:noFill/>
          <a:ln/>
        </p:spPr>
        <p:txBody>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AF3A2334-6118-4D50-97B9-6200C9193FFF}" type="slidenum">
              <a:rPr lang="pt-BR" smtClean="0"/>
              <a:pPr>
                <a:defRPr/>
              </a:pPr>
              <a:t>34</a:t>
            </a:fld>
            <a:endParaRPr 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ço Reservado para Imagem de Slide 1"/>
          <p:cNvSpPr>
            <a:spLocks noGrp="1" noRot="1" noChangeAspect="1" noTextEdit="1"/>
          </p:cNvSpPr>
          <p:nvPr>
            <p:ph type="sldImg"/>
          </p:nvPr>
        </p:nvSpPr>
        <p:spPr>
          <a:ln/>
        </p:spPr>
      </p:sp>
      <p:sp>
        <p:nvSpPr>
          <p:cNvPr id="79875" name="Espaço Reservado para Anotações 2"/>
          <p:cNvSpPr>
            <a:spLocks noGrp="1"/>
          </p:cNvSpPr>
          <p:nvPr>
            <p:ph type="body" idx="1"/>
          </p:nvPr>
        </p:nvSpPr>
        <p:spPr>
          <a:noFill/>
          <a:ln/>
        </p:spPr>
        <p:txBody>
          <a:bodyPr/>
          <a:lstStyle/>
          <a:p>
            <a:r>
              <a:rPr lang="pt-BR" smtClean="0"/>
              <a:t>Se esse quasar estiver com o jato apontado diretamente para o observador, é possível ver algo extremamente luminoso, assim é classificado como blazar. </a:t>
            </a:r>
          </a:p>
          <a:p>
            <a:endParaRPr lang="pt-BR" smtClean="0"/>
          </a:p>
        </p:txBody>
      </p:sp>
      <p:sp>
        <p:nvSpPr>
          <p:cNvPr id="91140" name="Espaço Reservado para Número de Slide 3"/>
          <p:cNvSpPr>
            <a:spLocks noGrp="1"/>
          </p:cNvSpPr>
          <p:nvPr>
            <p:ph type="sldNum" sz="quarter" idx="5"/>
          </p:nvPr>
        </p:nvSpPr>
        <p:spPr/>
        <p:txBody>
          <a:bodyPr/>
          <a:lstStyle/>
          <a:p>
            <a:pPr>
              <a:defRPr/>
            </a:pPr>
            <a:fld id="{1C498B1B-1EFA-4D7D-B2A2-A81CC5FB53A9}" type="slidenum">
              <a:rPr lang="pt-BR" smtClean="0">
                <a:latin typeface="Arial" pitchFamily="34" charset="0"/>
              </a:rPr>
              <a:pPr>
                <a:defRPr/>
              </a:pPr>
              <a:t>35</a:t>
            </a:fld>
            <a:endParaRPr lang="pt-BR"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ço Reservado para Imagem de Slide 1"/>
          <p:cNvSpPr>
            <a:spLocks noGrp="1" noRot="1" noChangeAspect="1" noTextEdit="1"/>
          </p:cNvSpPr>
          <p:nvPr>
            <p:ph type="sldImg"/>
          </p:nvPr>
        </p:nvSpPr>
        <p:spPr>
          <a:ln/>
        </p:spPr>
      </p:sp>
      <p:sp>
        <p:nvSpPr>
          <p:cNvPr id="80899" name="Espaço Reservado para Anotações 2"/>
          <p:cNvSpPr>
            <a:spLocks noGrp="1"/>
          </p:cNvSpPr>
          <p:nvPr>
            <p:ph type="body" idx="1"/>
          </p:nvPr>
        </p:nvSpPr>
        <p:spPr>
          <a:noFill/>
          <a:ln/>
        </p:spPr>
        <p:txBody>
          <a:bodyPr/>
          <a:lstStyle/>
          <a:p>
            <a:r>
              <a:rPr lang="pt-BR" smtClean="0"/>
              <a:t>Usando os telescópios Spitzer e o Chandra, os astrônomos continuam descobrindo enxames de quasares escondidos em grupos de galáxias, em lugares cada vez mais remotos do Universo.</a:t>
            </a:r>
          </a:p>
          <a:p>
            <a:endParaRPr lang="pt-BR" smtClean="0"/>
          </a:p>
        </p:txBody>
      </p:sp>
      <p:sp>
        <p:nvSpPr>
          <p:cNvPr id="92164" name="Espaço Reservado para Número de Slide 3"/>
          <p:cNvSpPr>
            <a:spLocks noGrp="1"/>
          </p:cNvSpPr>
          <p:nvPr>
            <p:ph type="sldNum" sz="quarter" idx="5"/>
          </p:nvPr>
        </p:nvSpPr>
        <p:spPr/>
        <p:txBody>
          <a:bodyPr/>
          <a:lstStyle/>
          <a:p>
            <a:pPr>
              <a:defRPr/>
            </a:pPr>
            <a:fld id="{07B938B7-21E6-4261-9ACC-375D16B6BFE8}" type="slidenum">
              <a:rPr lang="pt-BR" smtClean="0">
                <a:latin typeface="Arial" pitchFamily="34" charset="0"/>
              </a:rPr>
              <a:pPr>
                <a:defRPr/>
              </a:pPr>
              <a:t>36</a:t>
            </a:fld>
            <a:endParaRPr lang="pt-BR"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ço Reservado para Imagem de Slide 1"/>
          <p:cNvSpPr>
            <a:spLocks noGrp="1" noRot="1" noChangeAspect="1" noTextEdit="1"/>
          </p:cNvSpPr>
          <p:nvPr>
            <p:ph type="sldImg"/>
          </p:nvPr>
        </p:nvSpPr>
        <p:spPr>
          <a:ln/>
        </p:spPr>
      </p:sp>
      <p:sp>
        <p:nvSpPr>
          <p:cNvPr id="81923" name="Espaço Reservado para Anotações 2"/>
          <p:cNvSpPr>
            <a:spLocks noGrp="1"/>
          </p:cNvSpPr>
          <p:nvPr>
            <p:ph type="body" idx="1"/>
          </p:nvPr>
        </p:nvSpPr>
        <p:spPr>
          <a:noFill/>
          <a:ln/>
        </p:spPr>
        <p:txBody>
          <a:bodyPr/>
          <a:lstStyle/>
          <a:p>
            <a:r>
              <a:rPr lang="pt-BR" smtClean="0"/>
              <a:t>Os Quasares são os mais luminosos objetos celestes conhecidos, fascinantes e alvo de investigação. Situam-se a bilhões de anos luz de nós, o que significa que estamos a ver algo que aconteceu bilhões de anos atrás. É um objeto celeste extragaláctico que pode representar uma galáxia em formação, uma visão dos primórdios do nosso Universo.</a:t>
            </a:r>
          </a:p>
          <a:p>
            <a:r>
              <a:rPr lang="pt-BR" smtClean="0"/>
              <a:t>A formação dos quasares era muito mais frequente no início do Universo do que atualmente.</a:t>
            </a:r>
          </a:p>
          <a:p>
            <a:endParaRPr lang="pt-BR" smtClean="0"/>
          </a:p>
          <a:p>
            <a:r>
              <a:rPr lang="pt-BR" smtClean="0"/>
              <a:t>A luz deste quasar, chamado ULAS J1120+0641, demorou 12,9 bilhões de anos para chegar aos telescópios da Terra, por isso que é visto como era quando o Universo tinha apenas 770 milhões de anos.</a:t>
            </a:r>
          </a:p>
          <a:p>
            <a:r>
              <a:rPr lang="pt-BR" smtClean="0"/>
              <a:t>Imagem </a:t>
            </a:r>
            <a:r>
              <a:rPr lang="pt-BR" smtClean="0">
                <a:hlinkClick r:id="rId3"/>
              </a:rPr>
              <a:t>http://en.wikipedia.org/wiki/File:ULAS_J1120%2B0641.jpg</a:t>
            </a:r>
            <a:endParaRPr lang="pt-BR" smtClean="0"/>
          </a:p>
        </p:txBody>
      </p:sp>
      <p:sp>
        <p:nvSpPr>
          <p:cNvPr id="93188" name="Espaço Reservado para Número de Slide 3"/>
          <p:cNvSpPr>
            <a:spLocks noGrp="1"/>
          </p:cNvSpPr>
          <p:nvPr>
            <p:ph type="sldNum" sz="quarter" idx="5"/>
          </p:nvPr>
        </p:nvSpPr>
        <p:spPr/>
        <p:txBody>
          <a:bodyPr/>
          <a:lstStyle/>
          <a:p>
            <a:pPr>
              <a:defRPr/>
            </a:pPr>
            <a:fld id="{468F8AC0-08E7-42DA-AAEC-D68286DEE7F9}" type="slidenum">
              <a:rPr lang="pt-BR" smtClean="0">
                <a:latin typeface="Arial" pitchFamily="34" charset="0"/>
              </a:rPr>
              <a:pPr>
                <a:defRPr/>
              </a:pPr>
              <a:t>37</a:t>
            </a:fld>
            <a:endParaRPr lang="pt-BR"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ço Reservado para Imagem de Slide 1"/>
          <p:cNvSpPr>
            <a:spLocks noGrp="1" noRot="1" noChangeAspect="1" noTextEdit="1"/>
          </p:cNvSpPr>
          <p:nvPr>
            <p:ph type="sldImg"/>
          </p:nvPr>
        </p:nvSpPr>
        <p:spPr>
          <a:ln/>
        </p:spPr>
      </p:sp>
      <p:sp>
        <p:nvSpPr>
          <p:cNvPr id="3" name="Espaço Reservado para Anotações 2"/>
          <p:cNvSpPr>
            <a:spLocks noGrp="1"/>
          </p:cNvSpPr>
          <p:nvPr>
            <p:ph type="body" idx="1"/>
          </p:nvPr>
        </p:nvSpPr>
        <p:spPr/>
        <p:txBody>
          <a:bodyPr>
            <a:normAutofit fontScale="55000" lnSpcReduction="20000"/>
          </a:bodyPr>
          <a:lstStyle/>
          <a:p>
            <a:pPr>
              <a:defRPr/>
            </a:pPr>
            <a:r>
              <a:rPr lang="pt-BR" dirty="0" smtClean="0"/>
              <a:t>Concepção Artística </a:t>
            </a:r>
          </a:p>
          <a:p>
            <a:pPr>
              <a:defRPr/>
            </a:pPr>
            <a:r>
              <a:rPr lang="pt-BR" dirty="0" smtClean="0"/>
              <a:t>Uma equipe de astrônomos europeus utilizou o</a:t>
            </a:r>
            <a:r>
              <a:rPr lang="pt-BR" i="1" dirty="0" smtClean="0"/>
              <a:t> </a:t>
            </a:r>
            <a:r>
              <a:rPr lang="pt-BR" i="1" dirty="0" err="1" smtClean="0"/>
              <a:t>Very</a:t>
            </a:r>
            <a:r>
              <a:rPr lang="pt-BR" i="1" dirty="0" smtClean="0"/>
              <a:t> </a:t>
            </a:r>
            <a:r>
              <a:rPr lang="pt-BR" i="1" dirty="0" err="1" smtClean="0"/>
              <a:t>Large</a:t>
            </a:r>
            <a:r>
              <a:rPr lang="pt-BR" i="1" dirty="0" smtClean="0"/>
              <a:t> Telescope</a:t>
            </a:r>
            <a:r>
              <a:rPr lang="pt-BR" dirty="0" smtClean="0"/>
              <a:t> do Observatório Europeu do Sul (ESO), juntamente com outros telescópios, para descobrir e estudar o quasar mais distante encontrado até hoje. Este farol, cujo motor é um buraco negro com uma massa duas bilhões de vezes maior que a do Sol, é sem dúvida o objeto mais brilhante descoberto no Universo primitivo. Os resultados deste estudo sairão em 30 de Junho na revista </a:t>
            </a:r>
            <a:r>
              <a:rPr lang="pt-BR" i="1" dirty="0" err="1" smtClean="0"/>
              <a:t>Nature</a:t>
            </a:r>
            <a:r>
              <a:rPr lang="pt-BR" dirty="0" smtClean="0"/>
              <a:t>.</a:t>
            </a:r>
          </a:p>
          <a:p>
            <a:pPr>
              <a:defRPr/>
            </a:pPr>
            <a:r>
              <a:rPr lang="pt-BR" dirty="0" smtClean="0"/>
              <a:t>“Este quasar é uma importante sonda do Universo primitivo. É um objeto muito raro que nos ajudará a compreender como é que os buracos negros de massa extremamente elevada cresceram algumas centenas de milhões de anos depois do Big </a:t>
            </a:r>
            <a:r>
              <a:rPr lang="pt-BR" dirty="0" err="1" smtClean="0"/>
              <a:t>Bang</a:t>
            </a:r>
            <a:r>
              <a:rPr lang="pt-BR" dirty="0" smtClean="0"/>
              <a:t>,” diz Stephen Warren, o líder da equipe.</a:t>
            </a:r>
          </a:p>
          <a:p>
            <a:pPr>
              <a:defRPr/>
            </a:pPr>
            <a:r>
              <a:rPr lang="pt-BR" dirty="0" smtClean="0"/>
              <a:t>Os quasares são galáxias muito distantes e brilhantes que acredita-se serem alimentadas por buracos negros de grande massa situados em seu centro. O seu brilho torna-os poderosos faróis que ajudam a investigar a época do Universo em que as primeiras estrelas e galáxias se formaram. Denominado ULAS J1120+0641, é visto como era apenas 770 milhões de anos depois do Big </a:t>
            </a:r>
            <a:r>
              <a:rPr lang="pt-BR" dirty="0" err="1" smtClean="0"/>
              <a:t>Bang</a:t>
            </a:r>
            <a:r>
              <a:rPr lang="pt-BR" dirty="0" smtClean="0"/>
              <a:t> (que ocorreu há 13,7 bilhões de anos). A sua radiação levou 12.9 bilhões de anos para chegar até nós.</a:t>
            </a:r>
          </a:p>
          <a:p>
            <a:pPr>
              <a:defRPr/>
            </a:pPr>
            <a:r>
              <a:rPr lang="pt-BR" dirty="0" smtClean="0"/>
              <a:t>Embora objetos mais distantes já tenham sido observados, este quasar </a:t>
            </a:r>
            <a:r>
              <a:rPr lang="pt-BR" dirty="0" err="1" smtClean="0"/>
              <a:t>recem</a:t>
            </a:r>
            <a:r>
              <a:rPr lang="pt-BR" dirty="0" smtClean="0"/>
              <a:t> descoberto é centenas de vezes mais brilhante que estes objetos. Entre os objetos suficientemente brilhantes para poderem ser estudados em detalhe, este é claramente o mais distante.</a:t>
            </a:r>
          </a:p>
          <a:p>
            <a:pPr>
              <a:defRPr/>
            </a:pPr>
            <a:r>
              <a:rPr lang="pt-BR" dirty="0" smtClean="0"/>
              <a:t>O quasar mais distante depois deste observa-se tal como era 870 milhões de anos depois do Big </a:t>
            </a:r>
            <a:r>
              <a:rPr lang="pt-BR" dirty="0" err="1" smtClean="0"/>
              <a:t>Bang</a:t>
            </a:r>
            <a:r>
              <a:rPr lang="pt-BR" dirty="0" smtClean="0"/>
              <a:t>. Objetos similares mais longínquos não são visíveis, uma vez que sua radiação, esticada devido à expansão do Universo, observa-se essencialmente na região infravermelha do espectro, na altura em que chega à Terra.</a:t>
            </a:r>
          </a:p>
          <a:p>
            <a:pPr>
              <a:defRPr/>
            </a:pPr>
            <a:r>
              <a:rPr lang="pt-BR" dirty="0" smtClean="0"/>
              <a:t>“Demoramos cinco anos para encontrar este objeto,” explica </a:t>
            </a:r>
            <a:r>
              <a:rPr lang="pt-BR" dirty="0" err="1" smtClean="0"/>
              <a:t>Bram</a:t>
            </a:r>
            <a:r>
              <a:rPr lang="pt-BR" dirty="0" smtClean="0"/>
              <a:t> </a:t>
            </a:r>
            <a:r>
              <a:rPr lang="pt-BR" dirty="0" err="1" smtClean="0"/>
              <a:t>Venemans</a:t>
            </a:r>
            <a:r>
              <a:rPr lang="pt-BR" dirty="0" smtClean="0"/>
              <a:t>, um dos autores deste trabalho. “Estávamos à procura de um quasar com um desvio para o vermelho maior que 6.5. Encontrar um que está tão longe, com um desvio para o vermelho maior que 7, foi uma surpresa fantástica. Este quasar possibilita-nos um olhar profundo à era da </a:t>
            </a:r>
            <a:r>
              <a:rPr lang="pt-BR" dirty="0" err="1" smtClean="0"/>
              <a:t>reinozação</a:t>
            </a:r>
            <a:r>
              <a:rPr lang="pt-BR" dirty="0" smtClean="0"/>
              <a:t>, fornecendo-nos assim uma oportunidade para explorar  uma janela de 100 milhões de anos na história do cosmos, janela essa que se encontrava anteriormente fora do nosso alcance.”</a:t>
            </a:r>
          </a:p>
          <a:p>
            <a:pPr>
              <a:defRPr/>
            </a:pPr>
            <a:r>
              <a:rPr lang="pt-BR" dirty="0" smtClean="0"/>
              <a:t>A distância ao quasar foi determinada a partir de observações obtidas com o instrumento FORS2 montado no </a:t>
            </a:r>
            <a:r>
              <a:rPr lang="pt-BR" dirty="0" err="1" smtClean="0"/>
              <a:t>Very</a:t>
            </a:r>
            <a:r>
              <a:rPr lang="pt-BR" dirty="0" smtClean="0"/>
              <a:t> </a:t>
            </a:r>
            <a:r>
              <a:rPr lang="pt-BR" dirty="0" err="1" smtClean="0"/>
              <a:t>Large</a:t>
            </a:r>
            <a:r>
              <a:rPr lang="pt-BR" dirty="0" smtClean="0"/>
              <a:t> Telescope do ESO (VLT) e instrumentos montados no Telescópio </a:t>
            </a:r>
            <a:r>
              <a:rPr lang="pt-BR" dirty="0" err="1" smtClean="0"/>
              <a:t>Gemini</a:t>
            </a:r>
            <a:r>
              <a:rPr lang="pt-BR" dirty="0" smtClean="0"/>
              <a:t> Norte. Uma vez que este objeto é relativamente brilhante, é possível obter um espectro da radiação por ele emitida (o que corresponde a separar a radiação nas suas diversas componentes em função da cor). Esta técnica permitiu aos astrônomos obter muita informação sobre o quasar.</a:t>
            </a:r>
          </a:p>
          <a:p>
            <a:pPr>
              <a:defRPr/>
            </a:pPr>
            <a:r>
              <a:rPr lang="pt-BR" dirty="0" smtClean="0"/>
              <a:t>Estas observações mostraram que a massa do buraco negro no centro do ULAS J1120+0641 é cerca de dois bilhões de vezes maior que a do Sol. Uma massa tão elevada é difícil de explicar numa época tão primitiva do Universo. As teorias correntes para o crescimento de buracos negros de massa extremamente elevada predizem um aumento lento da massa à medida que o objeto compacto atrai matéria do seu meio circundante.</a:t>
            </a:r>
          </a:p>
          <a:p>
            <a:pPr>
              <a:defRPr/>
            </a:pPr>
            <a:r>
              <a:rPr lang="pt-BR" dirty="0" smtClean="0"/>
              <a:t>“Pensamos que existem em todo o céu apenas cerca de 100 quasares brilhantes com desvio para o vermelho maior que 7,” conclui Daniel </a:t>
            </a:r>
            <a:r>
              <a:rPr lang="pt-BR" dirty="0" err="1" smtClean="0"/>
              <a:t>Mortlock</a:t>
            </a:r>
            <a:r>
              <a:rPr lang="pt-BR" dirty="0" smtClean="0"/>
              <a:t>, o autor principal do artigo científico. “Para encontrar este objeto foi necessária uma busca muito minuciosa e demorada, no entanto valeu bem a pena o esforço, já que agora poderemos compreender melhor alguns dos mistérios do Universo primitivo.</a:t>
            </a:r>
          </a:p>
          <a:p>
            <a:pPr>
              <a:defRPr/>
            </a:pPr>
            <a:endParaRPr lang="pt-BR" dirty="0" smtClean="0"/>
          </a:p>
          <a:p>
            <a:pPr>
              <a:defRPr/>
            </a:pPr>
            <a:endParaRPr lang="pt-BR" dirty="0"/>
          </a:p>
        </p:txBody>
      </p:sp>
      <p:sp>
        <p:nvSpPr>
          <p:cNvPr id="4" name="Espaço Reservado para Número de Slide 3"/>
          <p:cNvSpPr>
            <a:spLocks noGrp="1"/>
          </p:cNvSpPr>
          <p:nvPr>
            <p:ph type="sldNum" sz="quarter" idx="5"/>
          </p:nvPr>
        </p:nvSpPr>
        <p:spPr/>
        <p:txBody>
          <a:bodyPr/>
          <a:lstStyle/>
          <a:p>
            <a:pPr>
              <a:defRPr/>
            </a:pPr>
            <a:fld id="{1B172B02-FBA3-4DA5-94B7-45E646AD91F4}" type="slidenum">
              <a:rPr lang="pt-BR" smtClean="0"/>
              <a:pPr>
                <a:defRPr/>
              </a:pPr>
              <a:t>38</a:t>
            </a:fld>
            <a:endParaRPr 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ço Reservado para Imagem de Slide 1"/>
          <p:cNvSpPr>
            <a:spLocks noGrp="1" noRot="1" noChangeAspect="1" noTextEdit="1"/>
          </p:cNvSpPr>
          <p:nvPr>
            <p:ph type="sldImg"/>
          </p:nvPr>
        </p:nvSpPr>
        <p:spPr>
          <a:ln/>
        </p:spPr>
      </p:sp>
      <p:sp>
        <p:nvSpPr>
          <p:cNvPr id="83971" name="Espaço Reservado para Anotações 2"/>
          <p:cNvSpPr>
            <a:spLocks noGrp="1"/>
          </p:cNvSpPr>
          <p:nvPr>
            <p:ph type="body" idx="1"/>
          </p:nvPr>
        </p:nvSpPr>
        <p:spPr>
          <a:noFill/>
          <a:ln/>
        </p:spPr>
        <p:txBody>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205CD303-1B0A-427D-98DE-E73828544CA7}" type="slidenum">
              <a:rPr lang="pt-BR" smtClean="0"/>
              <a:pPr>
                <a:defRPr/>
              </a:pPr>
              <a:t>39</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7B98DABE-9F93-4D60-808C-7064CCF575F6}" type="slidenum">
              <a:rPr lang="pt-BR" smtClean="0">
                <a:latin typeface="Arial" pitchFamily="34" charset="0"/>
              </a:rPr>
              <a:pPr>
                <a:defRPr/>
              </a:pPr>
              <a:t>4</a:t>
            </a:fld>
            <a:endParaRPr lang="pt-BR" smtClean="0">
              <a:latin typeface="Arial" pitchFamily="34" charset="0"/>
            </a:endParaRPr>
          </a:p>
        </p:txBody>
      </p:sp>
      <p:sp>
        <p:nvSpPr>
          <p:cNvPr id="48131" name="Espaço Reservado para Imagem de Slide 1"/>
          <p:cNvSpPr>
            <a:spLocks noGrp="1" noRot="1" noChangeAspect="1" noTextEdit="1"/>
          </p:cNvSpPr>
          <p:nvPr>
            <p:ph type="sldImg"/>
          </p:nvPr>
        </p:nvSpPr>
        <p:spPr>
          <a:ln/>
        </p:spPr>
      </p:sp>
      <p:sp>
        <p:nvSpPr>
          <p:cNvPr id="48132" name="Espaço Reservado para Anotações 2"/>
          <p:cNvSpPr>
            <a:spLocks noGrp="1"/>
          </p:cNvSpPr>
          <p:nvPr>
            <p:ph type="body" idx="1"/>
          </p:nvPr>
        </p:nvSpPr>
        <p:spPr>
          <a:noFill/>
          <a:ln/>
        </p:spPr>
        <p:txBody>
          <a:bodyPr/>
          <a:lstStyle/>
          <a:p>
            <a:pPr eaLnBrk="1" hangingPunct="1"/>
            <a:r>
              <a:rPr lang="pt-BR" smtClean="0"/>
              <a:t>http://noticias.terra.com.br/ciencia/interna/0,6752,OI84504-EI304,00.html – missões que flalharam;</a:t>
            </a:r>
          </a:p>
          <a:p>
            <a:pPr eaLnBrk="1" hangingPunct="1"/>
            <a:endParaRPr lang="pt-BR" smtClean="0"/>
          </a:p>
        </p:txBody>
      </p:sp>
      <p:sp>
        <p:nvSpPr>
          <p:cNvPr id="48133"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158DE32-AF4B-4C0F-B6B5-E60D93B68037}" type="slidenum">
              <a:rPr lang="pt-BR" sz="1200"/>
              <a:pPr algn="r"/>
              <a:t>4</a:t>
            </a:fld>
            <a:endParaRPr lang="pt-BR"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ço Reservado para Imagem de Slide 1"/>
          <p:cNvSpPr>
            <a:spLocks noGrp="1" noRot="1" noChangeAspect="1" noTextEdit="1"/>
          </p:cNvSpPr>
          <p:nvPr>
            <p:ph type="sldImg"/>
          </p:nvPr>
        </p:nvSpPr>
        <p:spPr>
          <a:ln/>
        </p:spPr>
      </p:sp>
      <p:sp>
        <p:nvSpPr>
          <p:cNvPr id="84995" name="Espaço Reservado para Anotações 2"/>
          <p:cNvSpPr>
            <a:spLocks noGrp="1"/>
          </p:cNvSpPr>
          <p:nvPr>
            <p:ph type="body" idx="1"/>
          </p:nvPr>
        </p:nvSpPr>
        <p:spPr>
          <a:noFill/>
          <a:ln/>
        </p:spPr>
        <p:txBody>
          <a:bodyPr/>
          <a:lstStyle/>
          <a:p>
            <a:r>
              <a:rPr lang="pt-BR" smtClean="0"/>
              <a:t>O quão longe podemos ver? O telescópio Hubble mirou porá um ponto no Universo aparentemente sem nada e foi aproximando a imagem, surgiram vários pontos e quanto mais se aproximava, mais pontos brilhantes eram avistados. Nessa imagem capturada foi possível ver os objetos muitos brilhantes que não são estrelas, os pontos avistados são galáxias, cada uma com milhares de estrelas. </a:t>
            </a:r>
          </a:p>
        </p:txBody>
      </p:sp>
      <p:sp>
        <p:nvSpPr>
          <p:cNvPr id="70660" name="Espaço Reservado para Número de Slide 3"/>
          <p:cNvSpPr>
            <a:spLocks noGrp="1"/>
          </p:cNvSpPr>
          <p:nvPr>
            <p:ph type="sldNum" sz="quarter" idx="5"/>
          </p:nvPr>
        </p:nvSpPr>
        <p:spPr/>
        <p:txBody>
          <a:bodyPr/>
          <a:lstStyle/>
          <a:p>
            <a:pPr>
              <a:defRPr/>
            </a:pPr>
            <a:fld id="{5AC24669-50BD-44B1-AE48-0040D63410F9}" type="slidenum">
              <a:rPr lang="en-US" smtClean="0">
                <a:latin typeface="Arial" pitchFamily="34" charset="0"/>
              </a:rPr>
              <a:pPr>
                <a:defRPr/>
              </a:pPr>
              <a:t>40</a:t>
            </a:fld>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ço Reservado para Imagem de Slide 1"/>
          <p:cNvSpPr>
            <a:spLocks noGrp="1" noRot="1" noChangeAspect="1" noTextEdit="1"/>
          </p:cNvSpPr>
          <p:nvPr>
            <p:ph type="sldImg"/>
          </p:nvPr>
        </p:nvSpPr>
        <p:spPr>
          <a:ln/>
        </p:spPr>
      </p:sp>
      <p:sp>
        <p:nvSpPr>
          <p:cNvPr id="86019" name="Espaço Reservado para Anotações 2"/>
          <p:cNvSpPr>
            <a:spLocks noGrp="1"/>
          </p:cNvSpPr>
          <p:nvPr>
            <p:ph type="body" idx="1"/>
          </p:nvPr>
        </p:nvSpPr>
        <p:spPr>
          <a:noFill/>
          <a:ln/>
        </p:spPr>
        <p:txBody>
          <a:bodyPr/>
          <a:lstStyle/>
          <a:p>
            <a:endParaRPr lang="pt-BR" smtClean="0"/>
          </a:p>
        </p:txBody>
      </p:sp>
      <p:sp>
        <p:nvSpPr>
          <p:cNvPr id="103428" name="Espaço Reservado para Número de Slide 3"/>
          <p:cNvSpPr>
            <a:spLocks noGrp="1"/>
          </p:cNvSpPr>
          <p:nvPr>
            <p:ph type="sldNum" sz="quarter" idx="5"/>
          </p:nvPr>
        </p:nvSpPr>
        <p:spPr/>
        <p:txBody>
          <a:bodyPr/>
          <a:lstStyle/>
          <a:p>
            <a:pPr>
              <a:defRPr/>
            </a:pPr>
            <a:fld id="{26C3120D-361E-43FA-B148-DA36E59DFB8D}" type="slidenum">
              <a:rPr lang="pt-BR" smtClean="0">
                <a:latin typeface="Arial" pitchFamily="34" charset="0"/>
              </a:rPr>
              <a:pPr>
                <a:defRPr/>
              </a:pPr>
              <a:t>41</a:t>
            </a:fld>
            <a:endParaRPr lang="pt-BR"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p:cNvSpPr>
            <a:spLocks noGrp="1" noRot="1" noChangeAspect="1" noTextEdit="1"/>
          </p:cNvSpPr>
          <p:nvPr>
            <p:ph type="sldImg"/>
          </p:nvPr>
        </p:nvSpPr>
        <p:spPr>
          <a:ln/>
        </p:spPr>
      </p:sp>
      <p:sp>
        <p:nvSpPr>
          <p:cNvPr id="49155" name="Espaço Reservado para Anotações 2"/>
          <p:cNvSpPr>
            <a:spLocks noGrp="1"/>
          </p:cNvSpPr>
          <p:nvPr>
            <p:ph type="body" idx="1"/>
          </p:nvPr>
        </p:nvSpPr>
        <p:spPr>
          <a:noFill/>
          <a:ln/>
        </p:spPr>
        <p:txBody>
          <a:bodyPr/>
          <a:lstStyle/>
          <a:p>
            <a:r>
              <a:rPr lang="pt-BR" smtClean="0"/>
              <a:t>Descobertos em 1963 e catalogados como objetos brilhantes no terceiro Catálogo de Fontes de Rádio da Universidade de Cambridge, os objetos 3C273 e 3C48 foram os primeiros quasares identificados.</a:t>
            </a:r>
          </a:p>
          <a:p>
            <a:r>
              <a:rPr lang="pt-BR" smtClean="0"/>
              <a:t>São astros que estão muito além da nossa Galáxia, alguns deles se localizando no limite do Universo observável.</a:t>
            </a:r>
          </a:p>
          <a:p>
            <a:r>
              <a:rPr lang="pt-BR" smtClean="0"/>
              <a:t>Nessa Sessão Astronomia, falaremos sobre os Quasares, suas origens e características. Hoje os astrofísicos os descrevem como sendo núcleos de galáxias ativas, acionadas por buracos negros apelidados de “monstros”. São capazes de liberar tanta energia a ponto de serem visíveis a bilhões de anos-luz da Terra.</a:t>
            </a:r>
          </a:p>
          <a:p>
            <a:r>
              <a:rPr lang="pt-BR" smtClean="0"/>
              <a:t>Usando telescópios espaciais como Spitzer e Chandra, os astrônomos continuam descobrindo enxames de quasares escondidos em grupos de galáxias em lugares cada vez mais remotos do Universo. </a:t>
            </a:r>
          </a:p>
          <a:p>
            <a:endParaRPr lang="pt-BR" smtClean="0"/>
          </a:p>
        </p:txBody>
      </p:sp>
      <p:sp>
        <p:nvSpPr>
          <p:cNvPr id="68612" name="Espaço Reservado para Número de Slide 3"/>
          <p:cNvSpPr>
            <a:spLocks noGrp="1"/>
          </p:cNvSpPr>
          <p:nvPr>
            <p:ph type="sldNum" sz="quarter" idx="5"/>
          </p:nvPr>
        </p:nvSpPr>
        <p:spPr/>
        <p:txBody>
          <a:bodyPr/>
          <a:lstStyle/>
          <a:p>
            <a:pPr>
              <a:defRPr/>
            </a:pPr>
            <a:fld id="{3C26B46F-0728-4164-9333-00691E913A49}" type="slidenum">
              <a:rPr lang="pt-BR" smtClean="0">
                <a:latin typeface="Arial" pitchFamily="34" charset="0"/>
              </a:rPr>
              <a:pPr>
                <a:defRPr/>
              </a:pPr>
              <a:t>5</a:t>
            </a:fld>
            <a:endParaRPr lang="pt-BR"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ço Reservado para Imagem de Slide 1"/>
          <p:cNvSpPr>
            <a:spLocks noGrp="1" noRot="1" noChangeAspect="1" noTextEdit="1"/>
          </p:cNvSpPr>
          <p:nvPr>
            <p:ph type="sldImg"/>
          </p:nvPr>
        </p:nvSpPr>
        <p:spPr>
          <a:ln/>
        </p:spPr>
      </p:sp>
      <p:sp>
        <p:nvSpPr>
          <p:cNvPr id="50179" name="Espaço Reservado para Anotações 2"/>
          <p:cNvSpPr>
            <a:spLocks noGrp="1"/>
          </p:cNvSpPr>
          <p:nvPr>
            <p:ph type="body" idx="1"/>
          </p:nvPr>
        </p:nvSpPr>
        <p:spPr>
          <a:noFill/>
          <a:ln/>
        </p:spPr>
        <p:txBody>
          <a:bodyPr/>
          <a:lstStyle/>
          <a:p>
            <a:r>
              <a:rPr lang="pt-BR" smtClean="0"/>
              <a:t>A velocidade de expansão acelerou-se de forma inflacionária, só deixando uma ínfima parte do espaço dentro do nosso raio de visibilidade</a:t>
            </a:r>
          </a:p>
          <a:p>
            <a:r>
              <a:rPr lang="pt-BR" b="1" u="sng" smtClean="0"/>
              <a:t>O Universo com 14 bilhões de Anos-Luz</a:t>
            </a:r>
          </a:p>
          <a:p>
            <a:endParaRPr lang="pt-BR" smtClean="0"/>
          </a:p>
          <a:p>
            <a:r>
              <a:rPr lang="pt-BR" smtClean="0">
                <a:solidFill>
                  <a:schemeClr val="bg1"/>
                </a:solidFill>
              </a:rPr>
              <a:t>Em um universo se expandindo, nós vemos as galáxias que estão nos limites do universo visível, como se fossem jovens galáxias, vistas como eram a 14 bilhões de anos atrás, porque essa luz levou 14 bilhões de anos para chegar até aqui.</a:t>
            </a:r>
          </a:p>
          <a:p>
            <a:endParaRPr lang="pt-BR" smtClean="0"/>
          </a:p>
        </p:txBody>
      </p:sp>
      <p:sp>
        <p:nvSpPr>
          <p:cNvPr id="71684" name="Espaço Reservado para Número de Slide 3"/>
          <p:cNvSpPr>
            <a:spLocks noGrp="1"/>
          </p:cNvSpPr>
          <p:nvPr>
            <p:ph type="sldNum" sz="quarter" idx="5"/>
          </p:nvPr>
        </p:nvSpPr>
        <p:spPr/>
        <p:txBody>
          <a:bodyPr/>
          <a:lstStyle/>
          <a:p>
            <a:pPr>
              <a:defRPr/>
            </a:pPr>
            <a:fld id="{8A2E86BE-732B-46BF-95E5-AA2B9ABA3FC7}" type="slidenum">
              <a:rPr lang="en-US" smtClean="0">
                <a:latin typeface="Arial" pitchFamily="34" charset="0"/>
              </a:rPr>
              <a:pPr>
                <a:defRPr/>
              </a:pPr>
              <a:t>6</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p:cNvSpPr>
            <a:spLocks noGrp="1" noRot="1" noChangeAspect="1" noTextEdit="1"/>
          </p:cNvSpPr>
          <p:nvPr>
            <p:ph type="sldImg"/>
          </p:nvPr>
        </p:nvSpPr>
        <p:spPr>
          <a:ln/>
        </p:spPr>
      </p:sp>
      <p:sp>
        <p:nvSpPr>
          <p:cNvPr id="51203" name="Espaço Reservado para Anotações 2"/>
          <p:cNvSpPr>
            <a:spLocks noGrp="1"/>
          </p:cNvSpPr>
          <p:nvPr>
            <p:ph type="body" idx="1"/>
          </p:nvPr>
        </p:nvSpPr>
        <p:spPr>
          <a:noFill/>
          <a:ln/>
        </p:spPr>
        <p:txBody>
          <a:bodyPr/>
          <a:lstStyle/>
          <a:p>
            <a:r>
              <a:rPr lang="pt-BR" smtClean="0"/>
              <a:t>As galáxias são estruturadas por milhares de estrelas e corpos celestes que circundam um centro, acredita-se que no centro de cada galáxia exista um grande buraco negro. </a:t>
            </a:r>
          </a:p>
          <a:p>
            <a:r>
              <a:rPr lang="pt-BR" smtClean="0"/>
              <a:t>As galáxias mais próximas da Via Láctea, estão a milhões de anos luz de nós, as imagens que tomamos hoje dessas galáxias são imagens de como se pareciam a milhões de anos atrás.</a:t>
            </a:r>
          </a:p>
          <a:p>
            <a:endParaRPr lang="pt-BR" smtClean="0"/>
          </a:p>
          <a:p>
            <a:r>
              <a:rPr lang="pt-BR" smtClean="0"/>
              <a:t>São estruturadas por milhares de estrelas e corpos celestes</a:t>
            </a:r>
          </a:p>
          <a:p>
            <a:r>
              <a:rPr lang="pt-BR" smtClean="0"/>
              <a:t>Buraco negro no centro</a:t>
            </a:r>
          </a:p>
          <a:p>
            <a:endParaRPr lang="pt-BR" smtClean="0"/>
          </a:p>
          <a:p>
            <a:r>
              <a:rPr lang="pt-BR" smtClean="0"/>
              <a:t>Amimação: </a:t>
            </a:r>
          </a:p>
        </p:txBody>
      </p:sp>
      <p:sp>
        <p:nvSpPr>
          <p:cNvPr id="72708" name="Espaço Reservado para Número de Slide 3"/>
          <p:cNvSpPr>
            <a:spLocks noGrp="1"/>
          </p:cNvSpPr>
          <p:nvPr>
            <p:ph type="sldNum" sz="quarter" idx="5"/>
          </p:nvPr>
        </p:nvSpPr>
        <p:spPr/>
        <p:txBody>
          <a:bodyPr/>
          <a:lstStyle/>
          <a:p>
            <a:pPr>
              <a:defRPr/>
            </a:pPr>
            <a:fld id="{D04B953D-36D7-4061-B328-50B3D644DBEE}" type="slidenum">
              <a:rPr lang="pt-BR" smtClean="0">
                <a:latin typeface="Arial" pitchFamily="34" charset="0"/>
              </a:rPr>
              <a:pPr>
                <a:defRPr/>
              </a:pPr>
              <a:t>7</a:t>
            </a:fld>
            <a:endParaRPr lang="pt-BR"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a:ln/>
        </p:spPr>
      </p:sp>
      <p:sp>
        <p:nvSpPr>
          <p:cNvPr id="52227" name="Espaço Reservado para Anotações 2"/>
          <p:cNvSpPr>
            <a:spLocks noGrp="1"/>
          </p:cNvSpPr>
          <p:nvPr>
            <p:ph type="body" idx="1"/>
          </p:nvPr>
        </p:nvSpPr>
        <p:spPr>
          <a:noFill/>
          <a:ln/>
        </p:spPr>
        <p:txBody>
          <a:bodyPr/>
          <a:lstStyle/>
          <a:p>
            <a:r>
              <a:rPr lang="pt-BR" smtClean="0"/>
              <a:t>Estamos no Sistema Solar que fica dentro Via Láctea, nossa Galáxia tem bilhões de estrelas como o nosso Sol e acredita-se que no centro de cada galáxia exista um buraco negro. A idade da via láctea está calculada entre 13 e 13,8 bilhões de anos </a:t>
            </a:r>
          </a:p>
        </p:txBody>
      </p:sp>
      <p:sp>
        <p:nvSpPr>
          <p:cNvPr id="73732" name="Espaço Reservado para Número de Slide 3"/>
          <p:cNvSpPr>
            <a:spLocks noGrp="1"/>
          </p:cNvSpPr>
          <p:nvPr>
            <p:ph type="sldNum" sz="quarter" idx="5"/>
          </p:nvPr>
        </p:nvSpPr>
        <p:spPr/>
        <p:txBody>
          <a:bodyPr/>
          <a:lstStyle/>
          <a:p>
            <a:pPr>
              <a:defRPr/>
            </a:pPr>
            <a:fld id="{3357A68F-0C2C-4EFD-951F-FD009C84EACC}" type="slidenum">
              <a:rPr lang="pt-BR" smtClean="0">
                <a:latin typeface="Arial" pitchFamily="34" charset="0"/>
              </a:rPr>
              <a:pPr>
                <a:defRPr/>
              </a:pPr>
              <a:t>8</a:t>
            </a:fld>
            <a:endParaRPr lang="pt-BR"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a:ln/>
        </p:spPr>
      </p:sp>
      <p:sp>
        <p:nvSpPr>
          <p:cNvPr id="53251" name="Espaço Reservado para Anotações 2"/>
          <p:cNvSpPr>
            <a:spLocks noGrp="1"/>
          </p:cNvSpPr>
          <p:nvPr>
            <p:ph type="body" idx="1"/>
          </p:nvPr>
        </p:nvSpPr>
        <p:spPr>
          <a:noFill/>
          <a:ln/>
        </p:spPr>
        <p:txBody>
          <a:bodyPr/>
          <a:lstStyle/>
          <a:p>
            <a:endParaRPr lang="pt-BR" smtClean="0"/>
          </a:p>
        </p:txBody>
      </p:sp>
      <p:sp>
        <p:nvSpPr>
          <p:cNvPr id="74756" name="Espaço Reservado para Número de Slide 3"/>
          <p:cNvSpPr>
            <a:spLocks noGrp="1"/>
          </p:cNvSpPr>
          <p:nvPr>
            <p:ph type="sldNum" sz="quarter" idx="5"/>
          </p:nvPr>
        </p:nvSpPr>
        <p:spPr/>
        <p:txBody>
          <a:bodyPr/>
          <a:lstStyle/>
          <a:p>
            <a:pPr>
              <a:defRPr/>
            </a:pPr>
            <a:fld id="{A07B7BC6-DC6C-4B24-83C1-A6FC1A9108E3}" type="slidenum">
              <a:rPr lang="pt-BR" smtClean="0">
                <a:latin typeface="Arial" pitchFamily="34" charset="0"/>
              </a:rPr>
              <a:pPr>
                <a:defRPr/>
              </a:pPr>
              <a:t>9</a:t>
            </a:fld>
            <a:endParaRPr lang="pt-B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6BB76D7C-59B0-4FCE-937A-C6EB6E5F8233}"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F615C45-CEFB-40C0-94D1-53757BCD7F6C}"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4D8FB454-2144-47CC-9CFD-B1E328BBEA5D}"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38"/>
            <a:ext cx="8229600" cy="585152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Espaço Reservado para Data 3"/>
          <p:cNvSpPr>
            <a:spLocks noGrp="1"/>
          </p:cNvSpPr>
          <p:nvPr>
            <p:ph type="dt" sz="half" idx="10"/>
          </p:nvPr>
        </p:nvSpPr>
        <p:spPr/>
        <p:txBody>
          <a:bodyPr/>
          <a:lstStyle>
            <a:lvl1pPr>
              <a:defRPr/>
            </a:lvl1pPr>
          </a:lstStyle>
          <a:p>
            <a:pPr>
              <a:defRPr/>
            </a:pPr>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6B0A6F9E-5BA2-4290-B55D-BE5E4C76C4CE}"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0566BAC-FF62-4F13-A5FD-03D64699E07D}"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17CA9242-5F52-4DBF-8BB8-0EE8EDB9E151}"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5AC9DB43-544B-41FD-8F56-54A92C0D2D3A}"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919A0958-654A-4B3E-8D08-C6A421FA1D49}"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E04E161B-B7E2-49BC-B300-7F3F1A145DDE}"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97A42F20-7183-4D86-A2B2-D62FC3587D9F}"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F7C07778-1DB7-42A7-8C04-F8523D1412AF}"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4CE51345-12E6-4166-A5D4-194AE0A31CD4}"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C5F97C5-4ECC-47A0-AC48-BBC6868CAC7A}"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7.xml"/><Relationship Id="rId7" Type="http://schemas.openxmlformats.org/officeDocument/2006/relationships/hyperlink" Target="http://highered.mcgraw-hill.com/olcweb/cgi/pluginpop.cgi?it=swf::800::600::/sites/dl/free/0072482621/78778/Doppler_Nav.swf::Doppler" TargetMode="External"/><Relationship Id="rId2" Type="http://schemas.openxmlformats.org/officeDocument/2006/relationships/slideLayout" Target="../slideLayouts/slideLayout7.xml"/><Relationship Id="rId1" Type="http://schemas.openxmlformats.org/officeDocument/2006/relationships/video" Target="file:///D:\produtos-observatorio-02\sessao-astronomia-2012\04212012-AndreaS-Quasares\What%20Is%20a%20Redshift__converted.wmv" TargetMode="Externa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dcc.sc.usp.br/cda"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mailto:cda@cdcc.sc.usp.b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http://upload.wikimedia.org/wikipedia/commons/thumb/b/ba/Black_hole_quasar_NASA.jpg/750px-Black_hole_quasar_NASA.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file:///E:\Sess&#227;o%20Astronomia\media.mp4" TargetMode="Externa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dcc.sc.usp.br/cda/sessao-astronomia/"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ideo" Target="file:///D:\produtos-observatorio-02\sessao-astronomia-2012\04212012-AndreaS-Quasares\Hubble_Ultra_Deep_Field.avi" TargetMode="Externa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http://upload.wikimedia.org/wikipedia/commons/thumb/b/ba/Black_hole_quasar_NASA.jpg/750px-Black_hole_quasar_NASA.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http://upload.wikimedia.org/wikipedia/commons/thumb/b/ba/Black_hole_quasar_NASA.jpg/750px-Black_hole_quasar_NASA.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file:///E:\Sess&#227;o%20Astronomia\accel_expanding_univ_sm.mpg"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print"/>
          <a:srcRect/>
          <a:stretch>
            <a:fillRect/>
          </a:stretch>
        </p:blipFill>
        <p:spPr bwMode="auto">
          <a:xfrm>
            <a:off x="0" y="1588"/>
            <a:ext cx="9144000" cy="685641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879475" y="382588"/>
            <a:ext cx="7600950" cy="1096962"/>
          </a:xfrm>
          <a:prstGeom prst="rect">
            <a:avLst/>
          </a:prstGeom>
        </p:spPr>
        <p:txBody>
          <a:bodyPr lIns="0" tIns="0" rIns="0" bIns="0"/>
          <a:lstStyle/>
          <a:p>
            <a:pPr algn="ctr">
              <a:lnSpc>
                <a:spcPct val="95000"/>
              </a:lnSpc>
              <a:defRPr/>
            </a:pPr>
            <a:r>
              <a:rPr lang="en-US" sz="4300" kern="0" dirty="0">
                <a:solidFill>
                  <a:srgbClr val="FFFFFF"/>
                </a:solidFill>
                <a:latin typeface="Arial" pitchFamily="34" charset="0"/>
                <a:ea typeface="+mj-ea"/>
                <a:cs typeface="Arial" pitchFamily="34" charset="0"/>
              </a:rPr>
              <a:t>SISTEMA SOLAR</a:t>
            </a:r>
          </a:p>
        </p:txBody>
      </p:sp>
      <p:cxnSp>
        <p:nvCxnSpPr>
          <p:cNvPr id="3" name="Conector reto 2"/>
          <p:cNvCxnSpPr/>
          <p:nvPr/>
        </p:nvCxnSpPr>
        <p:spPr>
          <a:xfrm flipV="1">
            <a:off x="0" y="965200"/>
            <a:ext cx="8007350" cy="66675"/>
          </a:xfrm>
          <a:prstGeom prst="line">
            <a:avLst/>
          </a:prstGeom>
        </p:spPr>
        <p:style>
          <a:lnRef idx="1">
            <a:schemeClr val="accent1"/>
          </a:lnRef>
          <a:fillRef idx="0">
            <a:schemeClr val="accent1"/>
          </a:fillRef>
          <a:effectRef idx="0">
            <a:schemeClr val="accent1"/>
          </a:effectRef>
          <a:fontRef idx="minor">
            <a:schemeClr val="tx1"/>
          </a:fontRef>
        </p:style>
      </p:cxnSp>
      <p:pic>
        <p:nvPicPr>
          <p:cNvPr id="11268" name="Picture 5" descr="http://unitotal.vilabol.uol.com.br/Fotos/sistema.jpg"/>
          <p:cNvPicPr>
            <a:picLocks noChangeAspect="1" noChangeArrowheads="1"/>
          </p:cNvPicPr>
          <p:nvPr/>
        </p:nvPicPr>
        <p:blipFill>
          <a:blip r:embed="rId3" cstate="print"/>
          <a:srcRect r="14713" b="16418"/>
          <a:stretch>
            <a:fillRect/>
          </a:stretch>
        </p:blipFill>
        <p:spPr bwMode="auto">
          <a:xfrm>
            <a:off x="0" y="1295400"/>
            <a:ext cx="9144000" cy="52101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JupiterVesta052407_westlake720"/>
          <p:cNvPicPr>
            <a:picLocks noChangeAspect="1" noChangeArrowheads="1"/>
          </p:cNvPicPr>
          <p:nvPr/>
        </p:nvPicPr>
        <p:blipFill>
          <a:blip r:embed="rId3" cstate="print"/>
          <a:srcRect/>
          <a:stretch>
            <a:fillRect/>
          </a:stretch>
        </p:blipFill>
        <p:spPr bwMode="auto">
          <a:xfrm>
            <a:off x="228600" y="887413"/>
            <a:ext cx="8686800" cy="5818187"/>
          </a:xfrm>
          <a:prstGeom prst="rect">
            <a:avLst/>
          </a:prstGeom>
          <a:noFill/>
          <a:ln w="9525">
            <a:noFill/>
            <a:miter lim="800000"/>
            <a:headEnd/>
            <a:tailEnd/>
          </a:ln>
        </p:spPr>
      </p:pic>
      <p:sp>
        <p:nvSpPr>
          <p:cNvPr id="3" name="Rectangle 1"/>
          <p:cNvSpPr txBox="1">
            <a:spLocks noChangeArrowheads="1"/>
          </p:cNvSpPr>
          <p:nvPr/>
        </p:nvSpPr>
        <p:spPr>
          <a:xfrm>
            <a:off x="-77788" y="160338"/>
            <a:ext cx="9221788" cy="906462"/>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O QUÃO LONGE PODEMOS VER?</a:t>
            </a:r>
          </a:p>
        </p:txBody>
      </p:sp>
      <p:cxnSp>
        <p:nvCxnSpPr>
          <p:cNvPr id="4" name="Conector reto 3"/>
          <p:cNvCxnSpPr/>
          <p:nvPr/>
        </p:nvCxnSpPr>
        <p:spPr>
          <a:xfrm flipV="1">
            <a:off x="0" y="712788"/>
            <a:ext cx="8007350" cy="635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6" name="Rectangle 12"/>
          <p:cNvSpPr>
            <a:spLocks noChangeArrowheads="1"/>
          </p:cNvSpPr>
          <p:nvPr/>
        </p:nvSpPr>
        <p:spPr bwMode="auto">
          <a:xfrm>
            <a:off x="4067175" y="1752600"/>
            <a:ext cx="5076825" cy="1108075"/>
          </a:xfrm>
          <a:prstGeom prst="rect">
            <a:avLst/>
          </a:prstGeom>
          <a:noFill/>
          <a:ln w="9525">
            <a:noFill/>
            <a:miter lim="800000"/>
            <a:headEnd/>
            <a:tailEnd/>
          </a:ln>
          <a:effectLst/>
        </p:spPr>
        <p:txBody>
          <a:bodyPr anchor="ctr">
            <a:spAutoFit/>
          </a:bodyPr>
          <a:lstStyle/>
          <a:p>
            <a:pPr eaLnBrk="0" hangingPunct="0">
              <a:defRPr/>
            </a:pPr>
            <a:r>
              <a:rPr lang="pt-BR" sz="3300" dirty="0">
                <a:solidFill>
                  <a:schemeClr val="bg1"/>
                </a:solidFill>
                <a:latin typeface="+mj-lt"/>
                <a:ea typeface="Calibri" pitchFamily="34" charset="0"/>
                <a:cs typeface="Arial" pitchFamily="34" charset="0"/>
              </a:rPr>
              <a:t>Recebemos ondas eletromagnéticas do espaço</a:t>
            </a:r>
            <a:endParaRPr lang="pt-BR" sz="3300" dirty="0">
              <a:solidFill>
                <a:schemeClr val="bg1"/>
              </a:solidFill>
              <a:latin typeface="+mj-lt"/>
              <a:cs typeface="Arial" pitchFamily="34" charset="0"/>
            </a:endParaRPr>
          </a:p>
        </p:txBody>
      </p:sp>
      <p:sp>
        <p:nvSpPr>
          <p:cNvPr id="12" name="Rectangle 1"/>
          <p:cNvSpPr txBox="1">
            <a:spLocks noChangeArrowheads="1"/>
          </p:cNvSpPr>
          <p:nvPr/>
        </p:nvSpPr>
        <p:spPr>
          <a:xfrm>
            <a:off x="-371475" y="188913"/>
            <a:ext cx="9221788" cy="906462"/>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ONDAS</a:t>
            </a:r>
          </a:p>
        </p:txBody>
      </p:sp>
      <p:cxnSp>
        <p:nvCxnSpPr>
          <p:cNvPr id="13" name="Conector reto 12"/>
          <p:cNvCxnSpPr/>
          <p:nvPr/>
        </p:nvCxnSpPr>
        <p:spPr>
          <a:xfrm flipV="1">
            <a:off x="0" y="901700"/>
            <a:ext cx="8007350" cy="63500"/>
          </a:xfrm>
          <a:prstGeom prst="line">
            <a:avLst/>
          </a:prstGeom>
        </p:spPr>
        <p:style>
          <a:lnRef idx="1">
            <a:schemeClr val="accent1"/>
          </a:lnRef>
          <a:fillRef idx="0">
            <a:schemeClr val="accent1"/>
          </a:fillRef>
          <a:effectRef idx="0">
            <a:schemeClr val="accent1"/>
          </a:effectRef>
          <a:fontRef idx="minor">
            <a:schemeClr val="tx1"/>
          </a:fontRef>
        </p:style>
      </p:cxnSp>
      <p:pic>
        <p:nvPicPr>
          <p:cNvPr id="13317" name="Imagem 14" descr="fig"/>
          <p:cNvPicPr>
            <a:picLocks noChangeAspect="1" noChangeArrowheads="1"/>
          </p:cNvPicPr>
          <p:nvPr/>
        </p:nvPicPr>
        <p:blipFill>
          <a:blip r:embed="rId3" cstate="print"/>
          <a:srcRect/>
          <a:stretch>
            <a:fillRect/>
          </a:stretch>
        </p:blipFill>
        <p:spPr bwMode="auto">
          <a:xfrm>
            <a:off x="5003800" y="4437063"/>
            <a:ext cx="4032250" cy="2376487"/>
          </a:xfrm>
          <a:prstGeom prst="rect">
            <a:avLst/>
          </a:prstGeom>
          <a:noFill/>
          <a:ln w="9525">
            <a:noFill/>
            <a:miter lim="800000"/>
            <a:headEnd/>
            <a:tailEnd/>
          </a:ln>
        </p:spPr>
      </p:pic>
      <p:sp>
        <p:nvSpPr>
          <p:cNvPr id="13318" name="Retângulo 15"/>
          <p:cNvSpPr>
            <a:spLocks noChangeArrowheads="1"/>
          </p:cNvSpPr>
          <p:nvPr/>
        </p:nvSpPr>
        <p:spPr bwMode="auto">
          <a:xfrm>
            <a:off x="34925" y="765175"/>
            <a:ext cx="4457700" cy="779463"/>
          </a:xfrm>
          <a:prstGeom prst="rect">
            <a:avLst/>
          </a:prstGeom>
          <a:noFill/>
          <a:ln w="9525">
            <a:noFill/>
            <a:miter lim="800000"/>
            <a:headEnd/>
            <a:tailEnd/>
          </a:ln>
        </p:spPr>
        <p:txBody>
          <a:bodyPr wrap="none">
            <a:spAutoFit/>
          </a:bodyPr>
          <a:lstStyle/>
          <a:p>
            <a:pPr defTabSz="912813">
              <a:lnSpc>
                <a:spcPct val="150000"/>
              </a:lnSpc>
            </a:pPr>
            <a:r>
              <a:rPr lang="pt-BR" sz="3300">
                <a:solidFill>
                  <a:srgbClr val="FF0000"/>
                </a:solidFill>
              </a:rPr>
              <a:t>Transporte de energia</a:t>
            </a:r>
          </a:p>
        </p:txBody>
      </p:sp>
      <p:pic>
        <p:nvPicPr>
          <p:cNvPr id="17" name="Imagem 16" descr="http://www.astro.ufl.edu/~eford/graphics/TransitSpectroscopy.jpg"/>
          <p:cNvPicPr/>
          <p:nvPr/>
        </p:nvPicPr>
        <p:blipFill>
          <a:blip r:embed="rId4" cstate="print"/>
          <a:srcRect/>
          <a:stretch>
            <a:fillRect/>
          </a:stretch>
        </p:blipFill>
        <p:spPr bwMode="auto">
          <a:xfrm>
            <a:off x="0" y="2279650"/>
            <a:ext cx="3535363" cy="25209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Karl_Jansky"/>
          <p:cNvPicPr>
            <a:picLocks noChangeAspect="1" noChangeArrowheads="1"/>
          </p:cNvPicPr>
          <p:nvPr/>
        </p:nvPicPr>
        <p:blipFill>
          <a:blip r:embed="rId3" cstate="print"/>
          <a:srcRect/>
          <a:stretch>
            <a:fillRect/>
          </a:stretch>
        </p:blipFill>
        <p:spPr bwMode="auto">
          <a:xfrm>
            <a:off x="4343400" y="838200"/>
            <a:ext cx="2362200" cy="2954338"/>
          </a:xfrm>
          <a:prstGeom prst="rect">
            <a:avLst/>
          </a:prstGeom>
          <a:noFill/>
          <a:ln w="9525">
            <a:noFill/>
            <a:miter lim="800000"/>
            <a:headEnd/>
            <a:tailEnd/>
          </a:ln>
        </p:spPr>
      </p:pic>
      <p:sp>
        <p:nvSpPr>
          <p:cNvPr id="4" name="CaixaDeTexto 5"/>
          <p:cNvSpPr txBox="1">
            <a:spLocks noChangeArrowheads="1"/>
          </p:cNvSpPr>
          <p:nvPr/>
        </p:nvSpPr>
        <p:spPr bwMode="auto">
          <a:xfrm>
            <a:off x="6934200" y="3200400"/>
            <a:ext cx="2209800" cy="641350"/>
          </a:xfrm>
          <a:prstGeom prst="rect">
            <a:avLst/>
          </a:prstGeom>
          <a:noFill/>
          <a:ln w="9525">
            <a:noFill/>
            <a:miter lim="800000"/>
            <a:headEnd/>
            <a:tailEnd/>
          </a:ln>
        </p:spPr>
        <p:txBody>
          <a:bodyPr>
            <a:spAutoFit/>
          </a:bodyPr>
          <a:lstStyle/>
          <a:p>
            <a:pPr algn="ctr"/>
            <a:r>
              <a:rPr lang="pt-BR">
                <a:solidFill>
                  <a:schemeClr val="bg1"/>
                </a:solidFill>
                <a:latin typeface="Times New Roman" pitchFamily="18" charset="0"/>
                <a:cs typeface="Times New Roman" pitchFamily="18" charset="0"/>
              </a:rPr>
              <a:t>Karl Guthe </a:t>
            </a:r>
            <a:r>
              <a:rPr lang="pt-BR" b="1">
                <a:solidFill>
                  <a:schemeClr val="bg1"/>
                </a:solidFill>
                <a:latin typeface="Times New Roman" pitchFamily="18" charset="0"/>
                <a:cs typeface="Times New Roman" pitchFamily="18" charset="0"/>
              </a:rPr>
              <a:t>Jansky</a:t>
            </a:r>
            <a:r>
              <a:rPr lang="pt-BR">
                <a:solidFill>
                  <a:schemeClr val="bg1"/>
                </a:solidFill>
                <a:latin typeface="Times New Roman" pitchFamily="18" charset="0"/>
                <a:cs typeface="Times New Roman" pitchFamily="18" charset="0"/>
              </a:rPr>
              <a:t> (1905 – 1950)</a:t>
            </a:r>
          </a:p>
        </p:txBody>
      </p:sp>
      <p:pic>
        <p:nvPicPr>
          <p:cNvPr id="14340" name="Picture 18" descr="Arquivo: Janksy Karl rádio telescope.jpg"/>
          <p:cNvPicPr>
            <a:picLocks noChangeAspect="1" noChangeArrowheads="1"/>
          </p:cNvPicPr>
          <p:nvPr/>
        </p:nvPicPr>
        <p:blipFill>
          <a:blip r:embed="rId4" cstate="print"/>
          <a:srcRect/>
          <a:stretch>
            <a:fillRect/>
          </a:stretch>
        </p:blipFill>
        <p:spPr bwMode="auto">
          <a:xfrm>
            <a:off x="3505200" y="3849688"/>
            <a:ext cx="5638800" cy="3008312"/>
          </a:xfrm>
          <a:prstGeom prst="rect">
            <a:avLst/>
          </a:prstGeom>
          <a:noFill/>
          <a:ln w="9525">
            <a:noFill/>
            <a:miter lim="800000"/>
            <a:headEnd/>
            <a:tailEnd/>
          </a:ln>
        </p:spPr>
      </p:pic>
      <p:sp>
        <p:nvSpPr>
          <p:cNvPr id="14341" name="Retângulo 18"/>
          <p:cNvSpPr>
            <a:spLocks noChangeArrowheads="1"/>
          </p:cNvSpPr>
          <p:nvPr/>
        </p:nvSpPr>
        <p:spPr bwMode="auto">
          <a:xfrm>
            <a:off x="0" y="1905000"/>
            <a:ext cx="4572000" cy="2185988"/>
          </a:xfrm>
          <a:prstGeom prst="rect">
            <a:avLst/>
          </a:prstGeom>
          <a:noFill/>
          <a:ln w="9525">
            <a:noFill/>
            <a:miter lim="800000"/>
            <a:headEnd/>
            <a:tailEnd/>
          </a:ln>
        </p:spPr>
        <p:txBody>
          <a:bodyPr>
            <a:spAutoFit/>
          </a:bodyPr>
          <a:lstStyle/>
          <a:p>
            <a:r>
              <a:rPr lang="pt-BR" sz="3300">
                <a:solidFill>
                  <a:schemeClr val="bg1"/>
                </a:solidFill>
              </a:rPr>
              <a:t>1931 primeiras descobertas de ondas de rádio provenientes da Via Láctea</a:t>
            </a:r>
          </a:p>
        </p:txBody>
      </p:sp>
      <p:sp>
        <p:nvSpPr>
          <p:cNvPr id="20" name="Rectangle 1"/>
          <p:cNvSpPr txBox="1">
            <a:spLocks noChangeArrowheads="1"/>
          </p:cNvSpPr>
          <p:nvPr/>
        </p:nvSpPr>
        <p:spPr>
          <a:xfrm>
            <a:off x="-371475" y="0"/>
            <a:ext cx="9221788" cy="906463"/>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ONDAS</a:t>
            </a:r>
          </a:p>
        </p:txBody>
      </p:sp>
      <p:cxnSp>
        <p:nvCxnSpPr>
          <p:cNvPr id="21" name="Conector reto 20"/>
          <p:cNvCxnSpPr/>
          <p:nvPr/>
        </p:nvCxnSpPr>
        <p:spPr>
          <a:xfrm flipV="1">
            <a:off x="0" y="712788"/>
            <a:ext cx="8007350" cy="635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71475" y="0"/>
            <a:ext cx="9221788" cy="906463"/>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3C 273</a:t>
            </a:r>
          </a:p>
        </p:txBody>
      </p:sp>
      <p:cxnSp>
        <p:nvCxnSpPr>
          <p:cNvPr id="5" name="Conector reto 4"/>
          <p:cNvCxnSpPr/>
          <p:nvPr/>
        </p:nvCxnSpPr>
        <p:spPr>
          <a:xfrm flipV="1">
            <a:off x="0" y="712788"/>
            <a:ext cx="8007350" cy="63500"/>
          </a:xfrm>
          <a:prstGeom prst="line">
            <a:avLst/>
          </a:prstGeom>
        </p:spPr>
        <p:style>
          <a:lnRef idx="1">
            <a:schemeClr val="accent1"/>
          </a:lnRef>
          <a:fillRef idx="0">
            <a:schemeClr val="accent1"/>
          </a:fillRef>
          <a:effectRef idx="0">
            <a:schemeClr val="accent1"/>
          </a:effectRef>
          <a:fontRef idx="minor">
            <a:schemeClr val="tx1"/>
          </a:fontRef>
        </p:style>
      </p:cxnSp>
      <p:pic>
        <p:nvPicPr>
          <p:cNvPr id="15364" name="Picture 5" descr="Imagem ótica do quasar 3c273"/>
          <p:cNvPicPr>
            <a:picLocks noChangeAspect="1" noChangeArrowheads="1"/>
          </p:cNvPicPr>
          <p:nvPr/>
        </p:nvPicPr>
        <p:blipFill>
          <a:blip r:embed="rId3" cstate="print"/>
          <a:srcRect/>
          <a:stretch>
            <a:fillRect/>
          </a:stretch>
        </p:blipFill>
        <p:spPr bwMode="auto">
          <a:xfrm>
            <a:off x="1600200" y="914400"/>
            <a:ext cx="5410200" cy="4327525"/>
          </a:xfrm>
          <a:prstGeom prst="rect">
            <a:avLst/>
          </a:prstGeom>
          <a:noFill/>
          <a:ln w="9525">
            <a:noFill/>
            <a:miter lim="800000"/>
            <a:headEnd/>
            <a:tailEnd/>
          </a:ln>
        </p:spPr>
      </p:pic>
      <p:sp>
        <p:nvSpPr>
          <p:cNvPr id="15365" name="Retângulo 5"/>
          <p:cNvSpPr>
            <a:spLocks noChangeArrowheads="1"/>
          </p:cNvSpPr>
          <p:nvPr/>
        </p:nvSpPr>
        <p:spPr bwMode="auto">
          <a:xfrm>
            <a:off x="1524000" y="5715000"/>
            <a:ext cx="6172200" cy="554038"/>
          </a:xfrm>
          <a:prstGeom prst="rect">
            <a:avLst/>
          </a:prstGeom>
          <a:noFill/>
          <a:ln w="9525">
            <a:noFill/>
            <a:miter lim="800000"/>
            <a:headEnd/>
            <a:tailEnd/>
          </a:ln>
        </p:spPr>
        <p:txBody>
          <a:bodyPr>
            <a:spAutoFit/>
          </a:bodyPr>
          <a:lstStyle/>
          <a:p>
            <a:r>
              <a:rPr lang="pt-BR" sz="3000" b="1">
                <a:solidFill>
                  <a:schemeClr val="bg1"/>
                </a:solidFill>
              </a:rPr>
              <a:t>Fonte de Rádio Quase Estelar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153988" y="188913"/>
            <a:ext cx="9221788" cy="906462"/>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ESPECTRO ELETROMAGNÉTICO</a:t>
            </a:r>
          </a:p>
        </p:txBody>
      </p:sp>
      <p:cxnSp>
        <p:nvCxnSpPr>
          <p:cNvPr id="3" name="Conector reto 2"/>
          <p:cNvCxnSpPr/>
          <p:nvPr/>
        </p:nvCxnSpPr>
        <p:spPr>
          <a:xfrm flipV="1">
            <a:off x="0" y="901700"/>
            <a:ext cx="8007350" cy="63500"/>
          </a:xfrm>
          <a:prstGeom prst="line">
            <a:avLst/>
          </a:prstGeom>
        </p:spPr>
        <p:style>
          <a:lnRef idx="1">
            <a:schemeClr val="accent1"/>
          </a:lnRef>
          <a:fillRef idx="0">
            <a:schemeClr val="accent1"/>
          </a:fillRef>
          <a:effectRef idx="0">
            <a:schemeClr val="accent1"/>
          </a:effectRef>
          <a:fontRef idx="minor">
            <a:schemeClr val="tx1"/>
          </a:fontRef>
        </p:style>
      </p:cxnSp>
      <p:pic>
        <p:nvPicPr>
          <p:cNvPr id="16388" name="Picture 2" descr="Ficheiro:Spectre.svg"/>
          <p:cNvPicPr>
            <a:picLocks noChangeAspect="1" noChangeArrowheads="1"/>
          </p:cNvPicPr>
          <p:nvPr/>
        </p:nvPicPr>
        <p:blipFill>
          <a:blip r:embed="rId3" cstate="print"/>
          <a:srcRect/>
          <a:stretch>
            <a:fillRect/>
          </a:stretch>
        </p:blipFill>
        <p:spPr bwMode="auto">
          <a:xfrm>
            <a:off x="1116013" y="1295400"/>
            <a:ext cx="7086600" cy="49911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71475" y="0"/>
            <a:ext cx="9221788" cy="906463"/>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EFEITO DOPPLER </a:t>
            </a:r>
          </a:p>
        </p:txBody>
      </p:sp>
      <p:cxnSp>
        <p:nvCxnSpPr>
          <p:cNvPr id="5" name="Conector reto 4"/>
          <p:cNvCxnSpPr/>
          <p:nvPr/>
        </p:nvCxnSpPr>
        <p:spPr>
          <a:xfrm flipV="1">
            <a:off x="0" y="712788"/>
            <a:ext cx="8007350" cy="63500"/>
          </a:xfrm>
          <a:prstGeom prst="line">
            <a:avLst/>
          </a:prstGeom>
        </p:spPr>
        <p:style>
          <a:lnRef idx="1">
            <a:schemeClr val="accent1"/>
          </a:lnRef>
          <a:fillRef idx="0">
            <a:schemeClr val="accent1"/>
          </a:fillRef>
          <a:effectRef idx="0">
            <a:schemeClr val="accent1"/>
          </a:effectRef>
          <a:fontRef idx="minor">
            <a:schemeClr val="tx1"/>
          </a:fontRef>
        </p:style>
      </p:cxnSp>
      <p:pic>
        <p:nvPicPr>
          <p:cNvPr id="17412" name="Picture 4"/>
          <p:cNvPicPr>
            <a:picLocks noChangeAspect="1" noChangeArrowheads="1"/>
          </p:cNvPicPr>
          <p:nvPr/>
        </p:nvPicPr>
        <p:blipFill>
          <a:blip r:embed="rId3" cstate="print"/>
          <a:srcRect l="13811" t="28191" r="42857" b="31429"/>
          <a:stretch>
            <a:fillRect/>
          </a:stretch>
        </p:blipFill>
        <p:spPr bwMode="auto">
          <a:xfrm>
            <a:off x="-990600" y="2819400"/>
            <a:ext cx="6934200" cy="403860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l="9886" t="55771" r="33029"/>
          <a:stretch>
            <a:fillRect/>
          </a:stretch>
        </p:blipFill>
        <p:spPr bwMode="auto">
          <a:xfrm>
            <a:off x="6019800" y="2590800"/>
            <a:ext cx="3124200" cy="1019175"/>
          </a:xfrm>
          <a:prstGeom prst="rect">
            <a:avLst/>
          </a:prstGeom>
          <a:noFill/>
          <a:ln w="76200">
            <a:noFill/>
            <a:miter lim="800000"/>
            <a:headEnd/>
            <a:tailEnd/>
          </a:ln>
        </p:spPr>
      </p:pic>
      <p:sp>
        <p:nvSpPr>
          <p:cNvPr id="17414" name="Retângulo 8"/>
          <p:cNvSpPr>
            <a:spLocks noChangeArrowheads="1"/>
          </p:cNvSpPr>
          <p:nvPr/>
        </p:nvSpPr>
        <p:spPr bwMode="auto">
          <a:xfrm>
            <a:off x="0" y="1295400"/>
            <a:ext cx="8839200" cy="1016000"/>
          </a:xfrm>
          <a:prstGeom prst="rect">
            <a:avLst/>
          </a:prstGeom>
          <a:noFill/>
          <a:ln w="9525">
            <a:noFill/>
            <a:miter lim="800000"/>
            <a:headEnd/>
            <a:tailEnd/>
          </a:ln>
        </p:spPr>
        <p:txBody>
          <a:bodyPr>
            <a:spAutoFit/>
          </a:bodyPr>
          <a:lstStyle/>
          <a:p>
            <a:r>
              <a:rPr lang="pt-BR" sz="3000" dirty="0">
                <a:solidFill>
                  <a:schemeClr val="bg1"/>
                </a:solidFill>
              </a:rPr>
              <a:t>cada comprimento de onda corresponde uma cor podendo ser visível ou não</a:t>
            </a:r>
          </a:p>
        </p:txBody>
      </p:sp>
      <p:sp>
        <p:nvSpPr>
          <p:cNvPr id="17415" name="Retângulo 9"/>
          <p:cNvSpPr>
            <a:spLocks noChangeArrowheads="1"/>
          </p:cNvSpPr>
          <p:nvPr/>
        </p:nvSpPr>
        <p:spPr bwMode="auto">
          <a:xfrm>
            <a:off x="4267200" y="4419600"/>
            <a:ext cx="4876800" cy="2400657"/>
          </a:xfrm>
          <a:prstGeom prst="rect">
            <a:avLst/>
          </a:prstGeom>
          <a:noFill/>
          <a:ln w="9525">
            <a:noFill/>
            <a:miter lim="800000"/>
            <a:headEnd/>
            <a:tailEnd/>
          </a:ln>
        </p:spPr>
        <p:txBody>
          <a:bodyPr>
            <a:spAutoFit/>
          </a:bodyPr>
          <a:lstStyle/>
          <a:p>
            <a:r>
              <a:rPr lang="pt-BR" sz="3000" dirty="0">
                <a:solidFill>
                  <a:schemeClr val="bg1"/>
                </a:solidFill>
              </a:rPr>
              <a:t>comprimento de </a:t>
            </a:r>
            <a:r>
              <a:rPr lang="pt-BR" sz="3000" dirty="0" smtClean="0">
                <a:solidFill>
                  <a:schemeClr val="bg1"/>
                </a:solidFill>
              </a:rPr>
              <a:t>700nm </a:t>
            </a:r>
            <a:r>
              <a:rPr lang="pt-BR" sz="3000" dirty="0">
                <a:solidFill>
                  <a:schemeClr val="bg1"/>
                </a:solidFill>
              </a:rPr>
              <a:t>nós vemos uma cor vermelha, </a:t>
            </a:r>
          </a:p>
          <a:p>
            <a:r>
              <a:rPr lang="pt-BR" sz="3000" dirty="0">
                <a:solidFill>
                  <a:schemeClr val="bg1"/>
                </a:solidFill>
              </a:rPr>
              <a:t>450nm, veremos uma cor azul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2"/>
          <p:cNvPicPr>
            <a:picLocks noChangeAspect="1" noChangeArrowheads="1"/>
          </p:cNvPicPr>
          <p:nvPr/>
        </p:nvPicPr>
        <p:blipFill>
          <a:blip r:embed="rId4" cstate="print"/>
          <a:srcRect/>
          <a:stretch>
            <a:fillRect/>
          </a:stretch>
        </p:blipFill>
        <p:spPr bwMode="auto">
          <a:xfrm>
            <a:off x="6875463" y="2708275"/>
            <a:ext cx="1800225" cy="1800225"/>
          </a:xfrm>
          <a:prstGeom prst="rect">
            <a:avLst/>
          </a:prstGeom>
          <a:noFill/>
          <a:ln w="9525">
            <a:noFill/>
            <a:miter lim="800000"/>
            <a:headEnd/>
            <a:tailEnd/>
          </a:ln>
        </p:spPr>
      </p:pic>
      <p:pic>
        <p:nvPicPr>
          <p:cNvPr id="36868" name="Picture 3" descr="C:\Users\Juliane\Desktop\Dopplerfrequenz.gif"/>
          <p:cNvPicPr>
            <a:picLocks noChangeAspect="1" noChangeArrowheads="1" noCrop="1"/>
          </p:cNvPicPr>
          <p:nvPr/>
        </p:nvPicPr>
        <p:blipFill>
          <a:blip r:embed="rId5" cstate="print">
            <a:clrChange>
              <a:clrFrom>
                <a:srgbClr val="FFFFFF"/>
              </a:clrFrom>
              <a:clrTo>
                <a:srgbClr val="FFFFFF">
                  <a:alpha val="0"/>
                </a:srgbClr>
              </a:clrTo>
            </a:clrChange>
          </a:blip>
          <a:srcRect/>
          <a:stretch>
            <a:fillRect/>
          </a:stretch>
        </p:blipFill>
        <p:spPr bwMode="auto">
          <a:xfrm>
            <a:off x="1979613" y="5408613"/>
            <a:ext cx="5795962" cy="1449387"/>
          </a:xfrm>
          <a:prstGeom prst="rect">
            <a:avLst/>
          </a:prstGeom>
          <a:noFill/>
          <a:ln w="9525">
            <a:noFill/>
            <a:miter lim="800000"/>
            <a:headEnd/>
            <a:tailEnd/>
          </a:ln>
        </p:spPr>
      </p:pic>
      <p:pic>
        <p:nvPicPr>
          <p:cNvPr id="8" name="Picture 39" descr="silhueta"/>
          <p:cNvPicPr>
            <a:picLocks noChangeAspect="1" noChangeArrowheads="1"/>
          </p:cNvPicPr>
          <p:nvPr/>
        </p:nvPicPr>
        <p:blipFill>
          <a:blip r:embed="rId6" cstate="print">
            <a:lum bright="70000" contrast="-70000"/>
          </a:blip>
          <a:srcRect/>
          <a:stretch>
            <a:fillRect/>
          </a:stretch>
        </p:blipFill>
        <p:spPr bwMode="auto">
          <a:xfrm>
            <a:off x="3419475" y="5661025"/>
            <a:ext cx="1165225" cy="1000125"/>
          </a:xfrm>
          <a:prstGeom prst="rect">
            <a:avLst/>
          </a:prstGeom>
          <a:noFill/>
          <a:ln w="9525">
            <a:noFill/>
            <a:miter lim="800000"/>
            <a:headEnd/>
            <a:tailEnd/>
          </a:ln>
        </p:spPr>
      </p:pic>
      <p:sp>
        <p:nvSpPr>
          <p:cNvPr id="9" name="Retângulo 8"/>
          <p:cNvSpPr>
            <a:spLocks noChangeArrowheads="1"/>
          </p:cNvSpPr>
          <p:nvPr/>
        </p:nvSpPr>
        <p:spPr bwMode="auto">
          <a:xfrm>
            <a:off x="6443663" y="4581525"/>
            <a:ext cx="2501900" cy="584200"/>
          </a:xfrm>
          <a:prstGeom prst="rect">
            <a:avLst/>
          </a:prstGeom>
          <a:noFill/>
          <a:ln w="9525">
            <a:noFill/>
            <a:miter lim="800000"/>
            <a:headEnd/>
            <a:tailEnd/>
          </a:ln>
        </p:spPr>
        <p:txBody>
          <a:bodyPr>
            <a:spAutoFit/>
          </a:bodyPr>
          <a:lstStyle/>
          <a:p>
            <a:pPr algn="ctr" defTabSz="912813"/>
            <a:r>
              <a:rPr lang="pt-BR" sz="800">
                <a:hlinkClick r:id="rId7"/>
              </a:rPr>
              <a:t>http://highered.mcgraw-hill.com/olcweb/cgi/pluginpop.cgi?it=swf::800::600::/sites/dl/free/0072482621/78778/Doppler_Nav.swf::Doppler</a:t>
            </a:r>
            <a:endParaRPr lang="pt-BR" sz="800"/>
          </a:p>
        </p:txBody>
      </p:sp>
      <p:sp>
        <p:nvSpPr>
          <p:cNvPr id="10" name="Rectangle 1"/>
          <p:cNvSpPr txBox="1">
            <a:spLocks noChangeArrowheads="1"/>
          </p:cNvSpPr>
          <p:nvPr/>
        </p:nvSpPr>
        <p:spPr>
          <a:xfrm>
            <a:off x="-112713" y="188913"/>
            <a:ext cx="9221788" cy="906462"/>
          </a:xfrm>
          <a:prstGeom prst="rect">
            <a:avLst/>
          </a:prstGeom>
        </p:spPr>
        <p:txBody>
          <a:bodyPr lIns="0" tIns="0" rIns="0" bIns="0"/>
          <a:lstStyle/>
          <a:p>
            <a:pPr algn="ctr">
              <a:lnSpc>
                <a:spcPct val="95000"/>
              </a:lnSpc>
              <a:defRPr/>
            </a:pPr>
            <a:r>
              <a:rPr lang="pt-BR" sz="4400" b="1" dirty="0">
                <a:solidFill>
                  <a:schemeClr val="bg1"/>
                </a:solidFill>
                <a:latin typeface="Arial" pitchFamily="34" charset="0"/>
                <a:cs typeface="Arial" pitchFamily="34" charset="0"/>
              </a:rPr>
              <a:t>Efeito Doppler </a:t>
            </a:r>
            <a:r>
              <a:rPr lang="en-US" sz="4300" kern="0" dirty="0">
                <a:solidFill>
                  <a:schemeClr val="accent3"/>
                </a:solidFill>
                <a:latin typeface="Arial" pitchFamily="34" charset="0"/>
                <a:ea typeface="+mj-ea"/>
                <a:cs typeface="Arial" pitchFamily="34" charset="0"/>
              </a:rPr>
              <a:t> </a:t>
            </a:r>
          </a:p>
        </p:txBody>
      </p:sp>
      <p:cxnSp>
        <p:nvCxnSpPr>
          <p:cNvPr id="11" name="Conector reto 10"/>
          <p:cNvCxnSpPr/>
          <p:nvPr/>
        </p:nvCxnSpPr>
        <p:spPr>
          <a:xfrm flipV="1">
            <a:off x="0" y="901700"/>
            <a:ext cx="8007350" cy="6350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What Is a Redshift__converted.wmv">
            <a:hlinkClick r:id="" action="ppaction://media"/>
          </p:cNvPr>
          <p:cNvPicPr>
            <a:picLocks noRot="1" noChangeAspect="1"/>
          </p:cNvPicPr>
          <p:nvPr>
            <a:videoFile r:link="rId1"/>
          </p:nvPr>
        </p:nvPicPr>
        <p:blipFill>
          <a:blip r:embed="rId8" cstate="print"/>
          <a:srcRect/>
          <a:stretch>
            <a:fillRect/>
          </a:stretch>
        </p:blipFill>
        <p:spPr bwMode="auto">
          <a:xfrm>
            <a:off x="1371600" y="1714500"/>
            <a:ext cx="4419600" cy="3314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dissolve">
                                      <p:cBhvr>
                                        <p:cTn id="7" dur="5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6868"/>
                                        </p:tgtEl>
                                        <p:attrNameLst>
                                          <p:attrName>style.visibility</p:attrName>
                                        </p:attrNameLst>
                                      </p:cBhvr>
                                      <p:to>
                                        <p:strVal val="visible"/>
                                      </p:to>
                                    </p:set>
                                    <p:animEffect transition="in" filter="dissolve">
                                      <p:cBhvr>
                                        <p:cTn id="17" dur="500"/>
                                        <p:tgtEl>
                                          <p:spTgt spid="3686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2"/>
                                        </p:tgtEl>
                                      </p:cBhvr>
                                    </p:cmd>
                                  </p:childTnLst>
                                </p:cTn>
                              </p:par>
                            </p:childTnLst>
                          </p:cTn>
                        </p:par>
                      </p:childTnLst>
                    </p:cTn>
                  </p:par>
                </p:childTnLst>
              </p:cTn>
              <p:nextCondLst>
                <p:cond evt="onClick" delay="0">
                  <p:tgtEl>
                    <p:spTgt spid="12"/>
                  </p:tgtEl>
                </p:cond>
              </p:nextCondLst>
            </p:seq>
            <p:video>
              <p:cMediaNode>
                <p:cTn id="28" fill="hold" display="0">
                  <p:stCondLst>
                    <p:cond delay="indefinite"/>
                  </p:stCondLst>
                  <p:endCondLst>
                    <p:cond evt="onNext" delay="0">
                      <p:tgtEl>
                        <p:sldTgt/>
                      </p:tgtEl>
                    </p:cond>
                    <p:cond evt="onPrev" delay="0">
                      <p:tgtEl>
                        <p:sldTgt/>
                      </p:tgtEl>
                    </p:cond>
                  </p:endCondLst>
                </p:cTn>
                <p:tgtEl>
                  <p:spTgt spid="12"/>
                </p:tgtEl>
              </p:cMediaNode>
            </p:video>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71475" y="0"/>
            <a:ext cx="9221788" cy="906463"/>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LEI DE </a:t>
            </a:r>
            <a:r>
              <a:rPr lang="en-US" sz="4300" kern="0" dirty="0" smtClean="0">
                <a:solidFill>
                  <a:schemeClr val="accent3"/>
                </a:solidFill>
                <a:latin typeface="Arial" pitchFamily="34" charset="0"/>
                <a:ea typeface="+mj-ea"/>
                <a:cs typeface="Arial" pitchFamily="34" charset="0"/>
              </a:rPr>
              <a:t>HUBBLE</a:t>
            </a:r>
            <a:endParaRPr lang="en-US" sz="4300" kern="0" dirty="0">
              <a:solidFill>
                <a:schemeClr val="accent3"/>
              </a:solidFill>
              <a:latin typeface="Arial" pitchFamily="34" charset="0"/>
              <a:ea typeface="+mj-ea"/>
              <a:cs typeface="Arial" pitchFamily="34" charset="0"/>
            </a:endParaRPr>
          </a:p>
        </p:txBody>
      </p:sp>
      <p:cxnSp>
        <p:nvCxnSpPr>
          <p:cNvPr id="5" name="Conector reto 4"/>
          <p:cNvCxnSpPr/>
          <p:nvPr/>
        </p:nvCxnSpPr>
        <p:spPr>
          <a:xfrm flipV="1">
            <a:off x="0" y="712788"/>
            <a:ext cx="8007350" cy="6350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3" cstate="print"/>
          <a:srcRect/>
          <a:stretch>
            <a:fillRect/>
          </a:stretch>
        </p:blipFill>
        <p:spPr bwMode="auto">
          <a:xfrm>
            <a:off x="0" y="3740418"/>
            <a:ext cx="3131840" cy="2431782"/>
          </a:xfrm>
          <a:prstGeom prst="rect">
            <a:avLst/>
          </a:prstGeom>
          <a:noFill/>
          <a:ln w="9525">
            <a:noFill/>
            <a:miter lim="800000"/>
            <a:headEnd/>
            <a:tailEnd/>
          </a:ln>
          <a:effectLst>
            <a:softEdge rad="317500"/>
          </a:effectLst>
        </p:spPr>
      </p:pic>
      <p:pic>
        <p:nvPicPr>
          <p:cNvPr id="8" name="Picture 5"/>
          <p:cNvPicPr>
            <a:picLocks noChangeAspect="1" noChangeArrowheads="1"/>
          </p:cNvPicPr>
          <p:nvPr/>
        </p:nvPicPr>
        <p:blipFill>
          <a:blip r:embed="rId4" cstate="print">
            <a:lum contrast="40000"/>
          </a:blip>
          <a:srcRect/>
          <a:stretch>
            <a:fillRect/>
          </a:stretch>
        </p:blipFill>
        <p:spPr bwMode="auto">
          <a:xfrm>
            <a:off x="7353300" y="0"/>
            <a:ext cx="1790700" cy="1341438"/>
          </a:xfrm>
          <a:prstGeom prst="rect">
            <a:avLst/>
          </a:prstGeom>
          <a:noFill/>
          <a:ln w="9525">
            <a:noFill/>
            <a:miter lim="800000"/>
            <a:headEnd/>
            <a:tailEnd/>
          </a:ln>
        </p:spPr>
      </p:pic>
      <p:sp>
        <p:nvSpPr>
          <p:cNvPr id="19462" name="Retângulo 9"/>
          <p:cNvSpPr>
            <a:spLocks noChangeArrowheads="1"/>
          </p:cNvSpPr>
          <p:nvPr/>
        </p:nvSpPr>
        <p:spPr bwMode="auto">
          <a:xfrm>
            <a:off x="0" y="6248400"/>
            <a:ext cx="4794250" cy="554038"/>
          </a:xfrm>
          <a:prstGeom prst="rect">
            <a:avLst/>
          </a:prstGeom>
          <a:noFill/>
          <a:ln w="9525">
            <a:noFill/>
            <a:miter lim="800000"/>
            <a:headEnd/>
            <a:tailEnd/>
          </a:ln>
        </p:spPr>
        <p:txBody>
          <a:bodyPr wrap="none">
            <a:spAutoFit/>
          </a:bodyPr>
          <a:lstStyle/>
          <a:p>
            <a:r>
              <a:rPr lang="pt-BR" sz="3000">
                <a:solidFill>
                  <a:schemeClr val="bg1"/>
                </a:solidFill>
              </a:rPr>
              <a:t>Hubble e Humason (1931) </a:t>
            </a:r>
          </a:p>
        </p:txBody>
      </p:sp>
      <p:sp>
        <p:nvSpPr>
          <p:cNvPr id="19463" name="Retângulo 11"/>
          <p:cNvSpPr>
            <a:spLocks noChangeArrowheads="1"/>
          </p:cNvSpPr>
          <p:nvPr/>
        </p:nvSpPr>
        <p:spPr bwMode="auto">
          <a:xfrm>
            <a:off x="304800" y="1955800"/>
            <a:ext cx="7391400" cy="1016000"/>
          </a:xfrm>
          <a:prstGeom prst="rect">
            <a:avLst/>
          </a:prstGeom>
          <a:noFill/>
          <a:ln w="9525">
            <a:noFill/>
            <a:miter lim="800000"/>
            <a:headEnd/>
            <a:tailEnd/>
          </a:ln>
        </p:spPr>
        <p:txBody>
          <a:bodyPr>
            <a:spAutoFit/>
          </a:bodyPr>
          <a:lstStyle/>
          <a:p>
            <a:r>
              <a:rPr lang="pt-BR" sz="3000">
                <a:solidFill>
                  <a:schemeClr val="bg1"/>
                </a:solidFill>
              </a:rPr>
              <a:t>quanto maior a distância, maior era a velocidade de afastamento.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71475" y="160338"/>
            <a:ext cx="9221788" cy="906462"/>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CALCULO DESVIO 3C 273</a:t>
            </a:r>
          </a:p>
        </p:txBody>
      </p:sp>
      <p:cxnSp>
        <p:nvCxnSpPr>
          <p:cNvPr id="5" name="Conector reto 4"/>
          <p:cNvCxnSpPr/>
          <p:nvPr/>
        </p:nvCxnSpPr>
        <p:spPr>
          <a:xfrm flipV="1">
            <a:off x="0" y="873125"/>
            <a:ext cx="8007350" cy="63500"/>
          </a:xfrm>
          <a:prstGeom prst="line">
            <a:avLst/>
          </a:prstGeom>
        </p:spPr>
        <p:style>
          <a:lnRef idx="1">
            <a:schemeClr val="accent1"/>
          </a:lnRef>
          <a:fillRef idx="0">
            <a:schemeClr val="accent1"/>
          </a:fillRef>
          <a:effectRef idx="0">
            <a:schemeClr val="accent1"/>
          </a:effectRef>
          <a:fontRef idx="minor">
            <a:schemeClr val="tx1"/>
          </a:fontRef>
        </p:style>
      </p:cxnSp>
      <p:pic>
        <p:nvPicPr>
          <p:cNvPr id="20484" name="Picture 5" descr="http://timeline.aps.org/images/posters/55_04.jpg"/>
          <p:cNvPicPr>
            <a:picLocks noChangeAspect="1" noChangeArrowheads="1"/>
          </p:cNvPicPr>
          <p:nvPr/>
        </p:nvPicPr>
        <p:blipFill>
          <a:blip r:embed="rId3" cstate="print"/>
          <a:srcRect/>
          <a:stretch>
            <a:fillRect/>
          </a:stretch>
        </p:blipFill>
        <p:spPr bwMode="auto">
          <a:xfrm>
            <a:off x="76200" y="1273175"/>
            <a:ext cx="4953000" cy="4975225"/>
          </a:xfrm>
          <a:prstGeom prst="rect">
            <a:avLst/>
          </a:prstGeom>
          <a:noFill/>
          <a:ln w="9525">
            <a:noFill/>
            <a:miter lim="800000"/>
            <a:headEnd/>
            <a:tailEnd/>
          </a:ln>
        </p:spPr>
      </p:pic>
      <p:sp>
        <p:nvSpPr>
          <p:cNvPr id="20485" name="Retângulo 5"/>
          <p:cNvSpPr>
            <a:spLocks noChangeArrowheads="1"/>
          </p:cNvSpPr>
          <p:nvPr/>
        </p:nvSpPr>
        <p:spPr bwMode="auto">
          <a:xfrm>
            <a:off x="5105400" y="1295400"/>
            <a:ext cx="4038600" cy="4708525"/>
          </a:xfrm>
          <a:prstGeom prst="rect">
            <a:avLst/>
          </a:prstGeom>
          <a:noFill/>
          <a:ln w="9525">
            <a:noFill/>
            <a:miter lim="800000"/>
            <a:headEnd/>
            <a:tailEnd/>
          </a:ln>
        </p:spPr>
        <p:txBody>
          <a:bodyPr>
            <a:spAutoFit/>
          </a:bodyPr>
          <a:lstStyle/>
          <a:p>
            <a:pPr algn="ctr"/>
            <a:r>
              <a:rPr lang="pt-BR" sz="3000">
                <a:solidFill>
                  <a:schemeClr val="bg1"/>
                </a:solidFill>
              </a:rPr>
              <a:t>Maarten mediu o deslocamento para o vermelho e foi surpreendido, calculou 15,8 por cento, que significava o afastamento à velocidade de 47mil quilômetros por segundo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458788"/>
            <a:ext cx="7918450" cy="692150"/>
          </a:xfrm>
        </p:spPr>
        <p:txBody>
          <a:bodyPr lIns="109515" tIns="54757" rIns="109515" bIns="54757"/>
          <a:lstStyle/>
          <a:p>
            <a:pPr algn="l" eaLnBrk="1" hangingPunct="1"/>
            <a:r>
              <a:rPr lang="pt-BR" sz="3200" noProof="1" smtClean="0">
                <a:solidFill>
                  <a:srgbClr val="FFFF00"/>
                </a:solidFill>
              </a:rPr>
              <a:t>Observatório do CDCC - USP/SC</a:t>
            </a:r>
          </a:p>
        </p:txBody>
      </p:sp>
      <p:sp>
        <p:nvSpPr>
          <p:cNvPr id="3075" name="Text Box 3"/>
          <p:cNvSpPr txBox="1">
            <a:spLocks noChangeArrowheads="1"/>
          </p:cNvSpPr>
          <p:nvPr/>
        </p:nvSpPr>
        <p:spPr bwMode="auto">
          <a:xfrm>
            <a:off x="280988" y="1182688"/>
            <a:ext cx="8577262" cy="4716462"/>
          </a:xfrm>
          <a:prstGeom prst="rect">
            <a:avLst/>
          </a:prstGeom>
          <a:noFill/>
          <a:ln w="9525">
            <a:noFill/>
            <a:miter lim="800000"/>
            <a:headEnd/>
            <a:tailEnd/>
          </a:ln>
        </p:spPr>
        <p:txBody>
          <a:bodyPr lIns="109515" tIns="54757" rIns="109515" bIns="54757" anchor="ctr">
            <a:spAutoFit/>
          </a:bodyPr>
          <a:lstStyle/>
          <a:p>
            <a:pPr algn="just" defTabSz="1095375" eaLnBrk="0" hangingPunct="0">
              <a:spcBef>
                <a:spcPct val="50000"/>
              </a:spcBef>
            </a:pPr>
            <a:r>
              <a:rPr lang="pt-BR" sz="2200">
                <a:solidFill>
                  <a:srgbClr val="FFFF00"/>
                </a:solidFill>
                <a:latin typeface="Calibri" pitchFamily="34" charset="0"/>
              </a:rPr>
              <a:t>Setor de Astronomia (OBSERVATÓRIO) </a:t>
            </a:r>
          </a:p>
          <a:p>
            <a:pPr algn="just" defTabSz="1095375" eaLnBrk="0" hangingPunct="0"/>
            <a:r>
              <a:rPr lang="pt-BR" sz="2200">
                <a:solidFill>
                  <a:srgbClr val="FFFF00"/>
                </a:solidFill>
                <a:latin typeface="Calibri" pitchFamily="34" charset="0"/>
              </a:rPr>
              <a:t>(Centro de Divulgação da Astronomia - CDA)</a:t>
            </a:r>
          </a:p>
          <a:p>
            <a:pPr algn="just" defTabSz="1095375" eaLnBrk="0" hangingPunct="0"/>
            <a:r>
              <a:rPr lang="pt-BR" sz="2200">
                <a:solidFill>
                  <a:srgbClr val="FFFF00"/>
                </a:solidFill>
                <a:latin typeface="Calibri" pitchFamily="34" charset="0"/>
              </a:rPr>
              <a:t>Centro de Divulgação Científica e Cultural - CDCC</a:t>
            </a:r>
          </a:p>
          <a:p>
            <a:pPr algn="just" defTabSz="1095375" eaLnBrk="0" hangingPunct="0"/>
            <a:r>
              <a:rPr lang="pt-BR" sz="2200">
                <a:solidFill>
                  <a:srgbClr val="FFFF00"/>
                </a:solidFill>
                <a:latin typeface="Calibri" pitchFamily="34" charset="0"/>
              </a:rPr>
              <a:t>Universidade de São Paulo - USP</a:t>
            </a:r>
          </a:p>
          <a:p>
            <a:pPr algn="just" defTabSz="1095375" eaLnBrk="0" hangingPunct="0"/>
            <a:endParaRPr lang="pt-BR" sz="2200">
              <a:solidFill>
                <a:srgbClr val="FFFF00"/>
              </a:solidFill>
              <a:latin typeface="Calibri" pitchFamily="34" charset="0"/>
            </a:endParaRPr>
          </a:p>
          <a:p>
            <a:pPr algn="just" defTabSz="1095375" eaLnBrk="0" hangingPunct="0"/>
            <a:r>
              <a:rPr lang="pt-BR" sz="2200">
                <a:solidFill>
                  <a:srgbClr val="FFFF00"/>
                </a:solidFill>
                <a:latin typeface="Calibri" pitchFamily="34" charset="0"/>
                <a:hlinkClick r:id="rId3"/>
              </a:rPr>
              <a:t>http://www.cdcc.sc.usp.br/cda</a:t>
            </a:r>
            <a:endParaRPr lang="pt-BR" sz="2200">
              <a:solidFill>
                <a:srgbClr val="FFFF00"/>
              </a:solidFill>
              <a:latin typeface="Calibri" pitchFamily="34" charset="0"/>
            </a:endParaRPr>
          </a:p>
          <a:p>
            <a:pPr algn="just" defTabSz="1095375" eaLnBrk="0" hangingPunct="0"/>
            <a:r>
              <a:rPr lang="pt-BR" sz="2200">
                <a:solidFill>
                  <a:srgbClr val="FFFF00"/>
                </a:solidFill>
                <a:latin typeface="Calibri" pitchFamily="34" charset="0"/>
              </a:rPr>
              <a:t>Endereço: Av. Trabalhador São-Carlense, n.400</a:t>
            </a:r>
          </a:p>
          <a:p>
            <a:pPr algn="just" defTabSz="1095375" eaLnBrk="0" hangingPunct="0"/>
            <a:r>
              <a:rPr lang="pt-BR" sz="2200">
                <a:solidFill>
                  <a:srgbClr val="FFFF00"/>
                </a:solidFill>
                <a:latin typeface="Calibri" pitchFamily="34" charset="0"/>
              </a:rPr>
              <a:t>São Carlos-SP</a:t>
            </a:r>
          </a:p>
          <a:p>
            <a:pPr algn="just" defTabSz="1095375" eaLnBrk="0" hangingPunct="0"/>
            <a:r>
              <a:rPr lang="pt-BR" sz="2200">
                <a:solidFill>
                  <a:srgbClr val="FFFF00"/>
                </a:solidFill>
                <a:latin typeface="Calibri" pitchFamily="34" charset="0"/>
              </a:rPr>
              <a:t>Tel: 0-xx-16-273-9191 (Observatório)</a:t>
            </a:r>
          </a:p>
          <a:p>
            <a:pPr algn="just" defTabSz="1095375" eaLnBrk="0" hangingPunct="0"/>
            <a:r>
              <a:rPr lang="pt-BR" sz="2200">
                <a:solidFill>
                  <a:srgbClr val="FFFF00"/>
                </a:solidFill>
                <a:latin typeface="Calibri" pitchFamily="34" charset="0"/>
              </a:rPr>
              <a:t>Tel: 0-xx-16-273-9772 (CDCC)</a:t>
            </a:r>
          </a:p>
          <a:p>
            <a:pPr algn="just" defTabSz="1095375" eaLnBrk="0" hangingPunct="0"/>
            <a:r>
              <a:rPr lang="pt-BR" sz="2200">
                <a:solidFill>
                  <a:srgbClr val="FFFF00"/>
                </a:solidFill>
                <a:latin typeface="Calibri" pitchFamily="34" charset="0"/>
              </a:rPr>
              <a:t>e-mail: </a:t>
            </a:r>
            <a:r>
              <a:rPr lang="pt-BR" sz="2200">
                <a:solidFill>
                  <a:srgbClr val="FFFF00"/>
                </a:solidFill>
                <a:latin typeface="Calibri" pitchFamily="34" charset="0"/>
                <a:hlinkClick r:id="rId4"/>
              </a:rPr>
              <a:t>cda@cdcc.sc.usp.br</a:t>
            </a:r>
            <a:endParaRPr lang="pt-BR" sz="2200">
              <a:solidFill>
                <a:srgbClr val="FFFF00"/>
              </a:solidFill>
              <a:latin typeface="Calibri" pitchFamily="34" charset="0"/>
            </a:endParaRPr>
          </a:p>
          <a:p>
            <a:pPr algn="just" defTabSz="1095375" eaLnBrk="0" hangingPunct="0"/>
            <a:r>
              <a:rPr lang="pt-BR" sz="2200">
                <a:solidFill>
                  <a:srgbClr val="FFFF00"/>
                </a:solidFill>
                <a:latin typeface="Calibri" pitchFamily="34" charset="0"/>
              </a:rPr>
              <a:t>Localização:</a:t>
            </a:r>
            <a:br>
              <a:rPr lang="pt-BR" sz="2200">
                <a:solidFill>
                  <a:srgbClr val="FFFF00"/>
                </a:solidFill>
                <a:latin typeface="Calibri" pitchFamily="34" charset="0"/>
              </a:rPr>
            </a:br>
            <a:r>
              <a:rPr lang="pt-BR" sz="2200">
                <a:solidFill>
                  <a:srgbClr val="FFFF00"/>
                </a:solidFill>
                <a:latin typeface="Calibri" pitchFamily="34" charset="0"/>
              </a:rPr>
              <a:t>Latitude: 22° 00' 39,5"S  Longitude: 47° 53' 47,5"W</a:t>
            </a:r>
          </a:p>
          <a:p>
            <a:pPr algn="just" defTabSz="1095375" eaLnBrk="0" hangingPunct="0"/>
            <a:r>
              <a:rPr lang="pt-BR" sz="2200">
                <a:solidFill>
                  <a:srgbClr val="FFFF00"/>
                </a:solidFill>
                <a:latin typeface="Calibri" pitchFamily="34" charset="0"/>
              </a:rPr>
              <a:t>Imagem: O Inicio do Observatório</a:t>
            </a:r>
            <a:endParaRPr lang="pt-BR" sz="1900" noProof="1">
              <a:solidFill>
                <a:srgbClr val="FFFF00"/>
              </a:solidFill>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71475" y="236538"/>
            <a:ext cx="9221788" cy="906462"/>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NUCLEOS GALÁTICOS ATIVOS</a:t>
            </a:r>
          </a:p>
        </p:txBody>
      </p:sp>
      <p:cxnSp>
        <p:nvCxnSpPr>
          <p:cNvPr id="5" name="Conector reto 4"/>
          <p:cNvCxnSpPr/>
          <p:nvPr/>
        </p:nvCxnSpPr>
        <p:spPr>
          <a:xfrm flipV="1">
            <a:off x="0" y="949325"/>
            <a:ext cx="8007350" cy="63500"/>
          </a:xfrm>
          <a:prstGeom prst="line">
            <a:avLst/>
          </a:prstGeom>
        </p:spPr>
        <p:style>
          <a:lnRef idx="1">
            <a:schemeClr val="accent1"/>
          </a:lnRef>
          <a:fillRef idx="0">
            <a:schemeClr val="accent1"/>
          </a:fillRef>
          <a:effectRef idx="0">
            <a:schemeClr val="accent1"/>
          </a:effectRef>
          <a:fontRef idx="minor">
            <a:schemeClr val="tx1"/>
          </a:fontRef>
        </p:style>
      </p:cxnSp>
      <p:sp>
        <p:nvSpPr>
          <p:cNvPr id="21508" name="Retângulo 5"/>
          <p:cNvSpPr>
            <a:spLocks noChangeArrowheads="1"/>
          </p:cNvSpPr>
          <p:nvPr/>
        </p:nvSpPr>
        <p:spPr bwMode="auto">
          <a:xfrm>
            <a:off x="4648200" y="2057400"/>
            <a:ext cx="4572000" cy="3324225"/>
          </a:xfrm>
          <a:prstGeom prst="rect">
            <a:avLst/>
          </a:prstGeom>
          <a:noFill/>
          <a:ln w="9525">
            <a:noFill/>
            <a:miter lim="800000"/>
            <a:headEnd/>
            <a:tailEnd/>
          </a:ln>
        </p:spPr>
        <p:txBody>
          <a:bodyPr>
            <a:spAutoFit/>
          </a:bodyPr>
          <a:lstStyle/>
          <a:p>
            <a:pPr algn="ctr"/>
            <a:r>
              <a:rPr lang="pt-BR" sz="3000">
                <a:solidFill>
                  <a:schemeClr val="bg1"/>
                </a:solidFill>
              </a:rPr>
              <a:t>No centro de algumas galáxias existe uma importante fonte de energia que é diferente da usual radiação de calor proveniente das estrelas</a:t>
            </a:r>
          </a:p>
        </p:txBody>
      </p:sp>
      <p:pic>
        <p:nvPicPr>
          <p:cNvPr id="21509" name="Picture 6" descr="Centaurus A: Raios-X de uma galáxia ativa"/>
          <p:cNvPicPr>
            <a:picLocks noChangeAspect="1" noChangeArrowheads="1"/>
          </p:cNvPicPr>
          <p:nvPr/>
        </p:nvPicPr>
        <p:blipFill>
          <a:blip r:embed="rId3" cstate="print"/>
          <a:srcRect/>
          <a:stretch>
            <a:fillRect/>
          </a:stretch>
        </p:blipFill>
        <p:spPr bwMode="auto">
          <a:xfrm>
            <a:off x="-304800" y="1752600"/>
            <a:ext cx="5162550" cy="3686175"/>
          </a:xfrm>
          <a:prstGeom prst="rect">
            <a:avLst/>
          </a:prstGeom>
          <a:noFill/>
          <a:ln w="9525">
            <a:noFill/>
            <a:miter lim="800000"/>
            <a:headEnd/>
            <a:tailEnd/>
          </a:ln>
        </p:spPr>
      </p:pic>
      <p:sp>
        <p:nvSpPr>
          <p:cNvPr id="21510" name="Retângulo 6"/>
          <p:cNvSpPr>
            <a:spLocks noChangeArrowheads="1"/>
          </p:cNvSpPr>
          <p:nvPr/>
        </p:nvSpPr>
        <p:spPr bwMode="auto">
          <a:xfrm>
            <a:off x="1066800" y="5715000"/>
            <a:ext cx="2514600" cy="554038"/>
          </a:xfrm>
          <a:prstGeom prst="rect">
            <a:avLst/>
          </a:prstGeom>
          <a:noFill/>
          <a:ln w="9525">
            <a:noFill/>
            <a:miter lim="800000"/>
            <a:headEnd/>
            <a:tailEnd/>
          </a:ln>
        </p:spPr>
        <p:txBody>
          <a:bodyPr>
            <a:spAutoFit/>
          </a:bodyPr>
          <a:lstStyle/>
          <a:p>
            <a:r>
              <a:rPr lang="pt-BR" sz="3000">
                <a:solidFill>
                  <a:schemeClr val="bg1"/>
                </a:solidFill>
              </a:rPr>
              <a:t>Centaurus 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71475" y="236538"/>
            <a:ext cx="9221788" cy="906462"/>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GALÁXIAS ATIVAS</a:t>
            </a:r>
          </a:p>
        </p:txBody>
      </p:sp>
      <p:cxnSp>
        <p:nvCxnSpPr>
          <p:cNvPr id="5" name="Conector reto 4"/>
          <p:cNvCxnSpPr/>
          <p:nvPr/>
        </p:nvCxnSpPr>
        <p:spPr>
          <a:xfrm flipV="1">
            <a:off x="0" y="949325"/>
            <a:ext cx="8007350" cy="63500"/>
          </a:xfrm>
          <a:prstGeom prst="line">
            <a:avLst/>
          </a:prstGeom>
        </p:spPr>
        <p:style>
          <a:lnRef idx="1">
            <a:schemeClr val="accent1"/>
          </a:lnRef>
          <a:fillRef idx="0">
            <a:schemeClr val="accent1"/>
          </a:fillRef>
          <a:effectRef idx="0">
            <a:schemeClr val="accent1"/>
          </a:effectRef>
          <a:fontRef idx="minor">
            <a:schemeClr val="tx1"/>
          </a:fontRef>
        </p:style>
      </p:cxnSp>
      <p:pic>
        <p:nvPicPr>
          <p:cNvPr id="22532" name="Picture 5" descr="http://www.nasa.gov/centers/ames/images/content/126032main_spitzer.jpg"/>
          <p:cNvPicPr>
            <a:picLocks noChangeAspect="1" noChangeArrowheads="1"/>
          </p:cNvPicPr>
          <p:nvPr/>
        </p:nvPicPr>
        <p:blipFill>
          <a:blip r:embed="rId3" cstate="print"/>
          <a:srcRect/>
          <a:stretch>
            <a:fillRect/>
          </a:stretch>
        </p:blipFill>
        <p:spPr bwMode="auto">
          <a:xfrm>
            <a:off x="0" y="1828800"/>
            <a:ext cx="5429250" cy="4343400"/>
          </a:xfrm>
          <a:prstGeom prst="rect">
            <a:avLst/>
          </a:prstGeom>
          <a:noFill/>
          <a:ln w="9525">
            <a:noFill/>
            <a:miter lim="800000"/>
            <a:headEnd/>
            <a:tailEnd/>
          </a:ln>
        </p:spPr>
      </p:pic>
      <p:sp>
        <p:nvSpPr>
          <p:cNvPr id="22533" name="Retângulo 5"/>
          <p:cNvSpPr>
            <a:spLocks noChangeArrowheads="1"/>
          </p:cNvSpPr>
          <p:nvPr/>
        </p:nvSpPr>
        <p:spPr bwMode="auto">
          <a:xfrm>
            <a:off x="5257800" y="3124200"/>
            <a:ext cx="3886200" cy="2400300"/>
          </a:xfrm>
          <a:prstGeom prst="rect">
            <a:avLst/>
          </a:prstGeom>
          <a:noFill/>
          <a:ln w="9525">
            <a:noFill/>
            <a:miter lim="800000"/>
            <a:headEnd/>
            <a:tailEnd/>
          </a:ln>
        </p:spPr>
        <p:txBody>
          <a:bodyPr>
            <a:spAutoFit/>
          </a:bodyPr>
          <a:lstStyle/>
          <a:p>
            <a:r>
              <a:rPr lang="pt-BR" sz="3000">
                <a:solidFill>
                  <a:schemeClr val="bg1"/>
                </a:solidFill>
              </a:rPr>
              <a:t>objetos astronômicos que possuem intensa emissão de radiação a partir da sua região central.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cheiro:Black hole quasar NASA.jpg"/>
          <p:cNvPicPr>
            <a:picLocks noChangeAspect="1" noChangeArrowheads="1"/>
          </p:cNvPicPr>
          <p:nvPr/>
        </p:nvPicPr>
        <p:blipFill>
          <a:blip r:embed="rId3" r:link="rId4" cstate="print"/>
          <a:srcRect/>
          <a:stretch>
            <a:fillRect/>
          </a:stretch>
        </p:blipFill>
        <p:spPr bwMode="auto">
          <a:xfrm>
            <a:off x="3175" y="2409825"/>
            <a:ext cx="5559425" cy="4448175"/>
          </a:xfrm>
          <a:prstGeom prst="rect">
            <a:avLst/>
          </a:prstGeom>
          <a:noFill/>
          <a:ln w="9525">
            <a:noFill/>
            <a:miter lim="800000"/>
            <a:headEnd/>
            <a:tailEnd/>
          </a:ln>
        </p:spPr>
      </p:pic>
      <p:sp>
        <p:nvSpPr>
          <p:cNvPr id="23555" name="Retângulo 5"/>
          <p:cNvSpPr>
            <a:spLocks noChangeArrowheads="1"/>
          </p:cNvSpPr>
          <p:nvPr/>
        </p:nvSpPr>
        <p:spPr bwMode="auto">
          <a:xfrm>
            <a:off x="5867400" y="2590800"/>
            <a:ext cx="3276600" cy="4246563"/>
          </a:xfrm>
          <a:prstGeom prst="rect">
            <a:avLst/>
          </a:prstGeom>
          <a:noFill/>
          <a:ln w="9525">
            <a:noFill/>
            <a:miter lim="800000"/>
            <a:headEnd/>
            <a:tailEnd/>
          </a:ln>
        </p:spPr>
        <p:txBody>
          <a:bodyPr>
            <a:spAutoFit/>
          </a:bodyPr>
          <a:lstStyle/>
          <a:p>
            <a:pPr algn="ctr"/>
            <a:r>
              <a:rPr lang="pt-BR" sz="3000">
                <a:solidFill>
                  <a:schemeClr val="bg1"/>
                </a:solidFill>
              </a:rPr>
              <a:t>Os Quasares são núcleos de galáxias ativas cuja emissão de luz é tão forte que não nos permite obervar a sua galáxia hospedeira.</a:t>
            </a:r>
          </a:p>
        </p:txBody>
      </p:sp>
      <p:sp>
        <p:nvSpPr>
          <p:cNvPr id="7" name="Rectangle 1"/>
          <p:cNvSpPr txBox="1">
            <a:spLocks noChangeArrowheads="1"/>
          </p:cNvSpPr>
          <p:nvPr/>
        </p:nvSpPr>
        <p:spPr>
          <a:xfrm>
            <a:off x="-371475" y="236538"/>
            <a:ext cx="9221788" cy="906462"/>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GALÁXIAS ATIVAS</a:t>
            </a:r>
          </a:p>
        </p:txBody>
      </p:sp>
      <p:cxnSp>
        <p:nvCxnSpPr>
          <p:cNvPr id="8" name="Conector reto 7"/>
          <p:cNvCxnSpPr/>
          <p:nvPr/>
        </p:nvCxnSpPr>
        <p:spPr>
          <a:xfrm flipV="1">
            <a:off x="0" y="949325"/>
            <a:ext cx="8007350" cy="635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588" y="236538"/>
            <a:ext cx="9221788" cy="906462"/>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BURACO NEGRO SUPERMASSIVO</a:t>
            </a:r>
          </a:p>
        </p:txBody>
      </p:sp>
      <p:cxnSp>
        <p:nvCxnSpPr>
          <p:cNvPr id="5" name="Conector reto 4"/>
          <p:cNvCxnSpPr/>
          <p:nvPr/>
        </p:nvCxnSpPr>
        <p:spPr>
          <a:xfrm flipV="1">
            <a:off x="0" y="949325"/>
            <a:ext cx="8007350" cy="63500"/>
          </a:xfrm>
          <a:prstGeom prst="line">
            <a:avLst/>
          </a:prstGeom>
        </p:spPr>
        <p:style>
          <a:lnRef idx="1">
            <a:schemeClr val="accent1"/>
          </a:lnRef>
          <a:fillRef idx="0">
            <a:schemeClr val="accent1"/>
          </a:fillRef>
          <a:effectRef idx="0">
            <a:schemeClr val="accent1"/>
          </a:effectRef>
          <a:fontRef idx="minor">
            <a:schemeClr val="tx1"/>
          </a:fontRef>
        </p:style>
      </p:cxnSp>
      <p:pic>
        <p:nvPicPr>
          <p:cNvPr id="24580" name="Picture 4"/>
          <p:cNvPicPr>
            <a:picLocks noChangeAspect="1" noChangeArrowheads="1"/>
          </p:cNvPicPr>
          <p:nvPr/>
        </p:nvPicPr>
        <p:blipFill>
          <a:blip r:embed="rId3" cstate="print"/>
          <a:srcRect/>
          <a:stretch>
            <a:fillRect/>
          </a:stretch>
        </p:blipFill>
        <p:spPr bwMode="auto">
          <a:xfrm>
            <a:off x="0" y="2209800"/>
            <a:ext cx="5291138" cy="4267200"/>
          </a:xfrm>
          <a:prstGeom prst="rect">
            <a:avLst/>
          </a:prstGeom>
          <a:noFill/>
          <a:ln w="9525">
            <a:noFill/>
            <a:miter lim="800000"/>
            <a:headEnd/>
            <a:tailEnd/>
          </a:ln>
        </p:spPr>
      </p:pic>
      <p:sp>
        <p:nvSpPr>
          <p:cNvPr id="24581" name="Retângulo 5"/>
          <p:cNvSpPr>
            <a:spLocks noChangeArrowheads="1"/>
          </p:cNvSpPr>
          <p:nvPr/>
        </p:nvSpPr>
        <p:spPr bwMode="auto">
          <a:xfrm>
            <a:off x="5334000" y="2057400"/>
            <a:ext cx="3962400" cy="4708525"/>
          </a:xfrm>
          <a:prstGeom prst="rect">
            <a:avLst/>
          </a:prstGeom>
          <a:noFill/>
          <a:ln w="9525">
            <a:noFill/>
            <a:miter lim="800000"/>
            <a:headEnd/>
            <a:tailEnd/>
          </a:ln>
        </p:spPr>
        <p:txBody>
          <a:bodyPr>
            <a:spAutoFit/>
          </a:bodyPr>
          <a:lstStyle/>
          <a:p>
            <a:r>
              <a:rPr lang="pt-BR" sz="3000">
                <a:solidFill>
                  <a:schemeClr val="bg1"/>
                </a:solidFill>
              </a:rPr>
              <a:t>surpreendentemente grande, algo como uma massa entre 1 milhão a um bilhão de massas solares! Por isso os buracos negros nos centro de galáxias ativas, são chamados de Monstros,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04800" y="312738"/>
            <a:ext cx="9221788" cy="906462"/>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POSSIBILIDADES - FORMAÇÃO</a:t>
            </a:r>
          </a:p>
        </p:txBody>
      </p:sp>
      <p:cxnSp>
        <p:nvCxnSpPr>
          <p:cNvPr id="5" name="Conector reto 4"/>
          <p:cNvCxnSpPr/>
          <p:nvPr/>
        </p:nvCxnSpPr>
        <p:spPr>
          <a:xfrm flipV="1">
            <a:off x="0" y="1025525"/>
            <a:ext cx="8007350" cy="63500"/>
          </a:xfrm>
          <a:prstGeom prst="line">
            <a:avLst/>
          </a:prstGeom>
        </p:spPr>
        <p:style>
          <a:lnRef idx="1">
            <a:schemeClr val="accent1"/>
          </a:lnRef>
          <a:fillRef idx="0">
            <a:schemeClr val="accent1"/>
          </a:fillRef>
          <a:effectRef idx="0">
            <a:schemeClr val="accent1"/>
          </a:effectRef>
          <a:fontRef idx="minor">
            <a:schemeClr val="tx1"/>
          </a:fontRef>
        </p:style>
      </p:cxnSp>
      <p:pic>
        <p:nvPicPr>
          <p:cNvPr id="25604" name="Picture 2" descr="http://1.bp.blogspot.com/_mPUC0TVS52E/TEiwcyiT51I/AAAAAAAAANk/qb6MrSvdd18/s400/QUASAR.jpg"/>
          <p:cNvPicPr>
            <a:picLocks noChangeAspect="1" noChangeArrowheads="1"/>
          </p:cNvPicPr>
          <p:nvPr/>
        </p:nvPicPr>
        <p:blipFill>
          <a:blip r:embed="rId3" cstate="print"/>
          <a:srcRect/>
          <a:stretch>
            <a:fillRect/>
          </a:stretch>
        </p:blipFill>
        <p:spPr bwMode="auto">
          <a:xfrm>
            <a:off x="0" y="2362200"/>
            <a:ext cx="4476750" cy="3581400"/>
          </a:xfrm>
          <a:prstGeom prst="rect">
            <a:avLst/>
          </a:prstGeom>
          <a:noFill/>
          <a:ln w="9525">
            <a:noFill/>
            <a:miter lim="800000"/>
            <a:headEnd/>
            <a:tailEnd/>
          </a:ln>
        </p:spPr>
      </p:pic>
      <p:sp>
        <p:nvSpPr>
          <p:cNvPr id="25605" name="Retângulo 6"/>
          <p:cNvSpPr>
            <a:spLocks noChangeArrowheads="1"/>
          </p:cNvSpPr>
          <p:nvPr/>
        </p:nvSpPr>
        <p:spPr bwMode="auto">
          <a:xfrm>
            <a:off x="4572000" y="2157413"/>
            <a:ext cx="4572000" cy="3478212"/>
          </a:xfrm>
          <a:prstGeom prst="rect">
            <a:avLst/>
          </a:prstGeom>
          <a:noFill/>
          <a:ln w="9525">
            <a:noFill/>
            <a:miter lim="800000"/>
            <a:headEnd/>
            <a:tailEnd/>
          </a:ln>
        </p:spPr>
        <p:txBody>
          <a:bodyPr>
            <a:spAutoFit/>
          </a:bodyPr>
          <a:lstStyle/>
          <a:p>
            <a:pPr marL="514350" indent="-514350">
              <a:buFontTx/>
              <a:buAutoNum type="alphaLcParenR"/>
            </a:pPr>
            <a:r>
              <a:rPr lang="pt-BR" sz="3000">
                <a:solidFill>
                  <a:schemeClr val="bg1"/>
                </a:solidFill>
              </a:rPr>
              <a:t>uma única estrela</a:t>
            </a:r>
          </a:p>
          <a:p>
            <a:pPr marL="514350" indent="-514350"/>
            <a:endParaRPr lang="pt-BR" sz="3000">
              <a:solidFill>
                <a:schemeClr val="bg1"/>
              </a:solidFill>
            </a:endParaRPr>
          </a:p>
          <a:p>
            <a:pPr marL="514350" indent="-514350">
              <a:buFontTx/>
              <a:buAutoNum type="alphaLcParenR"/>
            </a:pPr>
            <a:r>
              <a:rPr lang="pt-BR" sz="3200">
                <a:solidFill>
                  <a:schemeClr val="bg1"/>
                </a:solidFill>
              </a:rPr>
              <a:t>um aglomerado de buracos negros</a:t>
            </a:r>
          </a:p>
          <a:p>
            <a:pPr marL="514350" indent="-514350"/>
            <a:endParaRPr lang="pt-BR" sz="3200">
              <a:solidFill>
                <a:schemeClr val="bg1"/>
              </a:solidFill>
            </a:endParaRPr>
          </a:p>
          <a:p>
            <a:pPr marL="514350" indent="-514350">
              <a:buFontTx/>
              <a:buAutoNum type="alphaLcParenR"/>
            </a:pPr>
            <a:r>
              <a:rPr lang="pt-BR" sz="3200">
                <a:solidFill>
                  <a:schemeClr val="bg1"/>
                </a:solidFill>
              </a:rPr>
              <a:t>Colapso de uma nuvem</a:t>
            </a:r>
            <a:endParaRPr lang="pt-BR" sz="300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04800" y="312738"/>
            <a:ext cx="9221788" cy="906462"/>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JATOS LUMINOSOS</a:t>
            </a:r>
          </a:p>
        </p:txBody>
      </p:sp>
      <p:cxnSp>
        <p:nvCxnSpPr>
          <p:cNvPr id="5" name="Conector reto 4"/>
          <p:cNvCxnSpPr/>
          <p:nvPr/>
        </p:nvCxnSpPr>
        <p:spPr>
          <a:xfrm flipV="1">
            <a:off x="0" y="1025525"/>
            <a:ext cx="8007350" cy="63500"/>
          </a:xfrm>
          <a:prstGeom prst="line">
            <a:avLst/>
          </a:prstGeom>
        </p:spPr>
        <p:style>
          <a:lnRef idx="1">
            <a:schemeClr val="accent1"/>
          </a:lnRef>
          <a:fillRef idx="0">
            <a:schemeClr val="accent1"/>
          </a:fillRef>
          <a:effectRef idx="0">
            <a:schemeClr val="accent1"/>
          </a:effectRef>
          <a:fontRef idx="minor">
            <a:schemeClr val="tx1"/>
          </a:fontRef>
        </p:style>
      </p:cxnSp>
      <p:pic>
        <p:nvPicPr>
          <p:cNvPr id="26628" name="Picture 2" descr="Arquivo: 3C273 Chandra.jpg"/>
          <p:cNvPicPr>
            <a:picLocks noChangeAspect="1" noChangeArrowheads="1"/>
          </p:cNvPicPr>
          <p:nvPr/>
        </p:nvPicPr>
        <p:blipFill>
          <a:blip r:embed="rId3" cstate="print"/>
          <a:srcRect/>
          <a:stretch>
            <a:fillRect/>
          </a:stretch>
        </p:blipFill>
        <p:spPr bwMode="auto">
          <a:xfrm>
            <a:off x="0" y="1752600"/>
            <a:ext cx="4762500" cy="4048125"/>
          </a:xfrm>
          <a:prstGeom prst="rect">
            <a:avLst/>
          </a:prstGeom>
          <a:noFill/>
          <a:ln w="9525">
            <a:noFill/>
            <a:miter lim="800000"/>
            <a:headEnd/>
            <a:tailEnd/>
          </a:ln>
        </p:spPr>
      </p:pic>
      <p:sp>
        <p:nvSpPr>
          <p:cNvPr id="26629" name="Retângulo 6"/>
          <p:cNvSpPr>
            <a:spLocks noChangeArrowheads="1"/>
          </p:cNvSpPr>
          <p:nvPr/>
        </p:nvSpPr>
        <p:spPr bwMode="auto">
          <a:xfrm>
            <a:off x="838200" y="6096000"/>
            <a:ext cx="2789238" cy="554038"/>
          </a:xfrm>
          <a:prstGeom prst="rect">
            <a:avLst/>
          </a:prstGeom>
          <a:noFill/>
          <a:ln w="9525">
            <a:noFill/>
            <a:miter lim="800000"/>
            <a:headEnd/>
            <a:tailEnd/>
          </a:ln>
        </p:spPr>
        <p:txBody>
          <a:bodyPr wrap="none">
            <a:spAutoFit/>
          </a:bodyPr>
          <a:lstStyle/>
          <a:p>
            <a:r>
              <a:rPr lang="pt-BR" sz="3000">
                <a:solidFill>
                  <a:schemeClr val="bg1"/>
                </a:solidFill>
              </a:rPr>
              <a:t>Quasar 3C 273</a:t>
            </a:r>
          </a:p>
        </p:txBody>
      </p:sp>
      <p:sp>
        <p:nvSpPr>
          <p:cNvPr id="26630" name="Retângulo 7"/>
          <p:cNvSpPr>
            <a:spLocks noChangeArrowheads="1"/>
          </p:cNvSpPr>
          <p:nvPr/>
        </p:nvSpPr>
        <p:spPr bwMode="auto">
          <a:xfrm>
            <a:off x="4953000" y="2476500"/>
            <a:ext cx="3962400" cy="2400300"/>
          </a:xfrm>
          <a:prstGeom prst="rect">
            <a:avLst/>
          </a:prstGeom>
          <a:noFill/>
          <a:ln w="9525">
            <a:noFill/>
            <a:miter lim="800000"/>
            <a:headEnd/>
            <a:tailEnd/>
          </a:ln>
        </p:spPr>
        <p:txBody>
          <a:bodyPr>
            <a:spAutoFit/>
          </a:bodyPr>
          <a:lstStyle/>
          <a:p>
            <a:r>
              <a:rPr lang="pt-BR" sz="3000">
                <a:solidFill>
                  <a:schemeClr val="bg1"/>
                </a:solidFill>
              </a:rPr>
              <a:t>Observações de rádio revelaram que estes jatos são uma característica comum dos quasares.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04800" y="312738"/>
            <a:ext cx="9221788" cy="906462"/>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JATOS LUMINOSOS ?</a:t>
            </a:r>
          </a:p>
        </p:txBody>
      </p:sp>
      <p:cxnSp>
        <p:nvCxnSpPr>
          <p:cNvPr id="5" name="Conector reto 4"/>
          <p:cNvCxnSpPr/>
          <p:nvPr/>
        </p:nvCxnSpPr>
        <p:spPr>
          <a:xfrm flipV="1">
            <a:off x="0" y="1025525"/>
            <a:ext cx="8007350" cy="63500"/>
          </a:xfrm>
          <a:prstGeom prst="line">
            <a:avLst/>
          </a:prstGeom>
        </p:spPr>
        <p:style>
          <a:lnRef idx="1">
            <a:schemeClr val="accent1"/>
          </a:lnRef>
          <a:fillRef idx="0">
            <a:schemeClr val="accent1"/>
          </a:fillRef>
          <a:effectRef idx="0">
            <a:schemeClr val="accent1"/>
          </a:effectRef>
          <a:fontRef idx="minor">
            <a:schemeClr val="tx1"/>
          </a:fontRef>
        </p:style>
      </p:cxnSp>
      <p:pic>
        <p:nvPicPr>
          <p:cNvPr id="27652" name="Picture 7" descr="http://2.bp.blogspot.com/_ibXxl8hLMhs/TVGglZRxOjI/AAAAAAAAAms/coEZFObHw-8/s1600/Galaxia_Quasar_011.jpg"/>
          <p:cNvPicPr>
            <a:picLocks noChangeAspect="1" noChangeArrowheads="1"/>
          </p:cNvPicPr>
          <p:nvPr/>
        </p:nvPicPr>
        <p:blipFill>
          <a:blip r:embed="rId3" cstate="print"/>
          <a:srcRect/>
          <a:stretch>
            <a:fillRect/>
          </a:stretch>
        </p:blipFill>
        <p:spPr bwMode="auto">
          <a:xfrm>
            <a:off x="1371600" y="1981200"/>
            <a:ext cx="5878513" cy="4408488"/>
          </a:xfrm>
          <a:prstGeom prst="rect">
            <a:avLst/>
          </a:prstGeom>
          <a:noFill/>
          <a:ln w="9525">
            <a:noFill/>
            <a:miter lim="800000"/>
            <a:headEnd/>
            <a:tailEnd/>
          </a:ln>
        </p:spPr>
      </p:pic>
      <p:sp>
        <p:nvSpPr>
          <p:cNvPr id="27653" name="Retângulo 6"/>
          <p:cNvSpPr>
            <a:spLocks noChangeArrowheads="1"/>
          </p:cNvSpPr>
          <p:nvPr/>
        </p:nvSpPr>
        <p:spPr bwMode="auto">
          <a:xfrm>
            <a:off x="0" y="1066800"/>
            <a:ext cx="9144000" cy="862013"/>
          </a:xfrm>
          <a:prstGeom prst="rect">
            <a:avLst/>
          </a:prstGeom>
          <a:noFill/>
          <a:ln w="9525">
            <a:noFill/>
            <a:miter lim="800000"/>
            <a:headEnd/>
            <a:tailEnd/>
          </a:ln>
        </p:spPr>
        <p:txBody>
          <a:bodyPr>
            <a:spAutoFit/>
          </a:bodyPr>
          <a:lstStyle/>
          <a:p>
            <a:r>
              <a:rPr lang="pt-BR" sz="2500">
                <a:solidFill>
                  <a:schemeClr val="bg1"/>
                </a:solidFill>
              </a:rPr>
              <a:t>Como os supermassivos buracos negros são responsáveis pela alta luminosidade de seu núcleo?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p:cNvSpPr>
            <a:spLocks noGrp="1"/>
          </p:cNvSpPr>
          <p:nvPr>
            <p:ph type="title"/>
          </p:nvPr>
        </p:nvSpPr>
        <p:spPr/>
        <p:txBody>
          <a:bodyPr/>
          <a:lstStyle/>
          <a:p>
            <a:endParaRPr lang="pt-BR" smtClean="0"/>
          </a:p>
        </p:txBody>
      </p:sp>
      <p:pic>
        <p:nvPicPr>
          <p:cNvPr id="28675" name="Picture 7" descr="BNegroFull"/>
          <p:cNvPicPr>
            <a:picLocks noChangeAspect="1" noChangeArrowheads="1"/>
          </p:cNvPicPr>
          <p:nvPr/>
        </p:nvPicPr>
        <p:blipFill>
          <a:blip r:embed="rId3" cstate="print"/>
          <a:srcRect l="12085" r="2115"/>
          <a:stretch>
            <a:fillRect/>
          </a:stretch>
        </p:blipFill>
        <p:spPr bwMode="auto">
          <a:xfrm>
            <a:off x="533400" y="1905000"/>
            <a:ext cx="3530600" cy="4648200"/>
          </a:xfrm>
          <a:prstGeom prst="rect">
            <a:avLst/>
          </a:prstGeom>
          <a:noFill/>
          <a:ln w="9525">
            <a:noFill/>
            <a:miter lim="800000"/>
            <a:headEnd/>
            <a:tailEnd/>
          </a:ln>
        </p:spPr>
      </p:pic>
      <p:sp>
        <p:nvSpPr>
          <p:cNvPr id="28676" name="Retângulo 5"/>
          <p:cNvSpPr>
            <a:spLocks noChangeArrowheads="1"/>
          </p:cNvSpPr>
          <p:nvPr/>
        </p:nvSpPr>
        <p:spPr bwMode="auto">
          <a:xfrm>
            <a:off x="5105400" y="2590800"/>
            <a:ext cx="3810000" cy="3324225"/>
          </a:xfrm>
          <a:prstGeom prst="rect">
            <a:avLst/>
          </a:prstGeom>
          <a:noFill/>
          <a:ln w="9525">
            <a:noFill/>
            <a:miter lim="800000"/>
            <a:headEnd/>
            <a:tailEnd/>
          </a:ln>
        </p:spPr>
        <p:txBody>
          <a:bodyPr>
            <a:spAutoFit/>
          </a:bodyPr>
          <a:lstStyle/>
          <a:p>
            <a:pPr algn="ctr"/>
            <a:r>
              <a:rPr lang="pt-BR" sz="3000">
                <a:solidFill>
                  <a:schemeClr val="bg1"/>
                </a:solidFill>
              </a:rPr>
              <a:t>Os jatos luminosos são formados pelo disco de acresção.</a:t>
            </a:r>
          </a:p>
          <a:p>
            <a:pPr algn="ctr"/>
            <a:r>
              <a:rPr lang="pt-BR" sz="3000">
                <a:solidFill>
                  <a:schemeClr val="bg1"/>
                </a:solidFill>
              </a:rPr>
              <a:t>Particulas de gás quente são projetas e aderem ao campo magnético </a:t>
            </a:r>
          </a:p>
        </p:txBody>
      </p:sp>
      <p:sp>
        <p:nvSpPr>
          <p:cNvPr id="7" name="Rectangle 1"/>
          <p:cNvSpPr txBox="1">
            <a:spLocks noChangeArrowheads="1"/>
          </p:cNvSpPr>
          <p:nvPr/>
        </p:nvSpPr>
        <p:spPr>
          <a:xfrm>
            <a:off x="-304800" y="312738"/>
            <a:ext cx="9221788" cy="906462"/>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JATOS LUMINOSOS ?</a:t>
            </a:r>
          </a:p>
        </p:txBody>
      </p:sp>
      <p:cxnSp>
        <p:nvCxnSpPr>
          <p:cNvPr id="8" name="Conector reto 7"/>
          <p:cNvCxnSpPr/>
          <p:nvPr/>
        </p:nvCxnSpPr>
        <p:spPr>
          <a:xfrm flipV="1">
            <a:off x="0" y="1025525"/>
            <a:ext cx="8007350" cy="635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dia.mp4">
            <a:hlinkClick r:id="" action="ppaction://media"/>
          </p:cNvPr>
          <p:cNvPicPr>
            <a:picLocks noRot="1" noChangeAspect="1"/>
          </p:cNvPicPr>
          <p:nvPr>
            <a:videoFile r:link="rId1"/>
          </p:nvPr>
        </p:nvPicPr>
        <p:blipFill>
          <a:blip r:embed="rId4" cstate="print"/>
          <a:srcRect/>
          <a:stretch>
            <a:fillRect/>
          </a:stretch>
        </p:blipFill>
        <p:spPr bwMode="auto">
          <a:xfrm>
            <a:off x="914400" y="1628775"/>
            <a:ext cx="6858000" cy="3857625"/>
          </a:xfrm>
          <a:prstGeom prst="rect">
            <a:avLst/>
          </a:prstGeom>
          <a:noFill/>
          <a:ln w="9525">
            <a:noFill/>
            <a:miter lim="800000"/>
            <a:headEnd/>
            <a:tailEnd/>
          </a:ln>
        </p:spPr>
      </p:pic>
      <p:sp>
        <p:nvSpPr>
          <p:cNvPr id="5" name="Rectangle 1"/>
          <p:cNvSpPr txBox="1">
            <a:spLocks noChangeArrowheads="1"/>
          </p:cNvSpPr>
          <p:nvPr/>
        </p:nvSpPr>
        <p:spPr>
          <a:xfrm>
            <a:off x="-304800" y="312738"/>
            <a:ext cx="9221788" cy="906462"/>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JATOS LUMINOSOS - </a:t>
            </a:r>
            <a:r>
              <a:rPr lang="en-US" sz="4300" kern="0" dirty="0" err="1">
                <a:solidFill>
                  <a:schemeClr val="accent3"/>
                </a:solidFill>
                <a:latin typeface="Arial" pitchFamily="34" charset="0"/>
                <a:ea typeface="+mj-ea"/>
                <a:cs typeface="Arial" pitchFamily="34" charset="0"/>
              </a:rPr>
              <a:t>filme</a:t>
            </a:r>
            <a:r>
              <a:rPr lang="en-US" sz="4300" kern="0" dirty="0">
                <a:solidFill>
                  <a:schemeClr val="accent3"/>
                </a:solidFill>
                <a:latin typeface="Arial" pitchFamily="34" charset="0"/>
                <a:ea typeface="+mj-ea"/>
                <a:cs typeface="Arial" pitchFamily="34" charset="0"/>
              </a:rPr>
              <a:t> </a:t>
            </a:r>
          </a:p>
        </p:txBody>
      </p:sp>
      <p:cxnSp>
        <p:nvCxnSpPr>
          <p:cNvPr id="6" name="Conector reto 5"/>
          <p:cNvCxnSpPr/>
          <p:nvPr/>
        </p:nvCxnSpPr>
        <p:spPr>
          <a:xfrm flipV="1">
            <a:off x="0" y="1025525"/>
            <a:ext cx="8007350" cy="635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04800" y="2667000"/>
            <a:ext cx="9221788" cy="906463"/>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ANGULO DE VISÃO DOS JATOS</a:t>
            </a:r>
          </a:p>
        </p:txBody>
      </p:sp>
      <p:cxnSp>
        <p:nvCxnSpPr>
          <p:cNvPr id="5" name="Conector reto 4"/>
          <p:cNvCxnSpPr/>
          <p:nvPr/>
        </p:nvCxnSpPr>
        <p:spPr>
          <a:xfrm flipV="1">
            <a:off x="0" y="3379788"/>
            <a:ext cx="8007350" cy="635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print"/>
          <a:srcRect/>
          <a:stretch>
            <a:fillRect/>
          </a:stretch>
        </p:blipFill>
        <p:spPr bwMode="auto">
          <a:xfrm>
            <a:off x="0" y="-26988"/>
            <a:ext cx="9144000" cy="7031038"/>
          </a:xfrm>
          <a:prstGeom prst="rect">
            <a:avLst/>
          </a:prstGeom>
          <a:noFill/>
          <a:ln w="9525">
            <a:noFill/>
            <a:round/>
            <a:headEnd/>
            <a:tailEnd/>
          </a:ln>
        </p:spPr>
      </p:pic>
      <p:grpSp>
        <p:nvGrpSpPr>
          <p:cNvPr id="4099" name="Group 2"/>
          <p:cNvGrpSpPr>
            <a:grpSpLocks/>
          </p:cNvGrpSpPr>
          <p:nvPr/>
        </p:nvGrpSpPr>
        <p:grpSpPr bwMode="auto">
          <a:xfrm>
            <a:off x="508000" y="1441450"/>
            <a:ext cx="8126413" cy="3516313"/>
            <a:chOff x="320" y="908"/>
            <a:chExt cx="5119" cy="2215"/>
          </a:xfrm>
        </p:grpSpPr>
        <p:pic>
          <p:nvPicPr>
            <p:cNvPr id="4100" name="Picture 3"/>
            <p:cNvPicPr>
              <a:picLocks noChangeAspect="1" noChangeArrowheads="1"/>
            </p:cNvPicPr>
            <p:nvPr/>
          </p:nvPicPr>
          <p:blipFill>
            <a:blip r:embed="rId4" cstate="print"/>
            <a:srcRect/>
            <a:stretch>
              <a:fillRect/>
            </a:stretch>
          </p:blipFill>
          <p:spPr bwMode="auto">
            <a:xfrm>
              <a:off x="320" y="908"/>
              <a:ext cx="5120" cy="2216"/>
            </a:xfrm>
            <a:prstGeom prst="rect">
              <a:avLst/>
            </a:prstGeom>
            <a:noFill/>
            <a:ln w="9525">
              <a:noFill/>
              <a:round/>
              <a:headEnd/>
              <a:tailEnd/>
            </a:ln>
          </p:spPr>
        </p:pic>
        <p:sp>
          <p:nvSpPr>
            <p:cNvPr id="4101" name="Text Box 4"/>
            <p:cNvSpPr txBox="1">
              <a:spLocks noChangeArrowheads="1"/>
            </p:cNvSpPr>
            <p:nvPr/>
          </p:nvSpPr>
          <p:spPr bwMode="auto">
            <a:xfrm>
              <a:off x="320" y="908"/>
              <a:ext cx="5120" cy="2216"/>
            </a:xfrm>
            <a:prstGeom prst="rect">
              <a:avLst/>
            </a:prstGeom>
            <a:noFill/>
            <a:ln w="9525">
              <a:noFill/>
              <a:round/>
              <a:headEnd/>
              <a:tailEnd/>
            </a:ln>
          </p:spPr>
          <p:txBody>
            <a:bodyPr wrap="none" anchor="ctr"/>
            <a:lstStyle/>
            <a:p>
              <a:pPr defTabSz="449263" eaLnBrk="0" hangingPunct="0">
                <a:lnSpc>
                  <a:spcPct val="93000"/>
                </a:lnSpc>
                <a:buClr>
                  <a:srgbClr val="000000"/>
                </a:buClr>
                <a:buSzPct val="100000"/>
                <a:buFont typeface="Arial" charset="0"/>
                <a:buNone/>
              </a:pPr>
              <a:endParaRPr lang="pt-BR">
                <a:solidFill>
                  <a:srgbClr val="FFFFFF"/>
                </a:solidFill>
                <a:latin typeface="Calibri" pitchFamily="34" charset="0"/>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04800" y="304800"/>
            <a:ext cx="9221788" cy="906463"/>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QUASAR</a:t>
            </a:r>
          </a:p>
        </p:txBody>
      </p:sp>
      <p:cxnSp>
        <p:nvCxnSpPr>
          <p:cNvPr id="5" name="Conector reto 4"/>
          <p:cNvCxnSpPr/>
          <p:nvPr/>
        </p:nvCxnSpPr>
        <p:spPr>
          <a:xfrm flipV="1">
            <a:off x="0" y="1017588"/>
            <a:ext cx="8007350" cy="63500"/>
          </a:xfrm>
          <a:prstGeom prst="line">
            <a:avLst/>
          </a:prstGeom>
        </p:spPr>
        <p:style>
          <a:lnRef idx="1">
            <a:schemeClr val="accent1"/>
          </a:lnRef>
          <a:fillRef idx="0">
            <a:schemeClr val="accent1"/>
          </a:fillRef>
          <a:effectRef idx="0">
            <a:schemeClr val="accent1"/>
          </a:effectRef>
          <a:fontRef idx="minor">
            <a:schemeClr val="tx1"/>
          </a:fontRef>
        </p:style>
      </p:cxnSp>
      <p:pic>
        <p:nvPicPr>
          <p:cNvPr id="31748" name="Picture 5" descr="Galaxies_AGN_Jet_Properties-with-LoS"/>
          <p:cNvPicPr>
            <a:picLocks noChangeAspect="1" noChangeArrowheads="1"/>
          </p:cNvPicPr>
          <p:nvPr/>
        </p:nvPicPr>
        <p:blipFill>
          <a:blip r:embed="rId3" cstate="print"/>
          <a:srcRect l="36469" t="59508" r="24582" b="20233"/>
          <a:stretch>
            <a:fillRect/>
          </a:stretch>
        </p:blipFill>
        <p:spPr bwMode="auto">
          <a:xfrm>
            <a:off x="2590800" y="1600200"/>
            <a:ext cx="3429000" cy="391318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04800" y="304800"/>
            <a:ext cx="9221788" cy="906463"/>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QUASAR</a:t>
            </a:r>
          </a:p>
        </p:txBody>
      </p:sp>
      <p:cxnSp>
        <p:nvCxnSpPr>
          <p:cNvPr id="5" name="Conector reto 4"/>
          <p:cNvCxnSpPr/>
          <p:nvPr/>
        </p:nvCxnSpPr>
        <p:spPr>
          <a:xfrm flipV="1">
            <a:off x="0" y="1017588"/>
            <a:ext cx="8007350" cy="63500"/>
          </a:xfrm>
          <a:prstGeom prst="line">
            <a:avLst/>
          </a:prstGeom>
        </p:spPr>
        <p:style>
          <a:lnRef idx="1">
            <a:schemeClr val="accent1"/>
          </a:lnRef>
          <a:fillRef idx="0">
            <a:schemeClr val="accent1"/>
          </a:fillRef>
          <a:effectRef idx="0">
            <a:schemeClr val="accent1"/>
          </a:effectRef>
          <a:fontRef idx="minor">
            <a:schemeClr val="tx1"/>
          </a:fontRef>
        </p:style>
      </p:cxnSp>
      <p:pic>
        <p:nvPicPr>
          <p:cNvPr id="32772" name="Picture 2" descr="http://www.sciencephoto.com/image/333934/530wm/R9200035-Quasar-SPL.jpg"/>
          <p:cNvPicPr>
            <a:picLocks noChangeAspect="1" noChangeArrowheads="1"/>
          </p:cNvPicPr>
          <p:nvPr/>
        </p:nvPicPr>
        <p:blipFill>
          <a:blip r:embed="rId3" cstate="print"/>
          <a:srcRect/>
          <a:stretch>
            <a:fillRect/>
          </a:stretch>
        </p:blipFill>
        <p:spPr bwMode="auto">
          <a:xfrm>
            <a:off x="1143000" y="1408113"/>
            <a:ext cx="6858000" cy="457993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04800" y="304800"/>
            <a:ext cx="9221788" cy="906463"/>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RÁDIO GALÁXIA</a:t>
            </a:r>
          </a:p>
        </p:txBody>
      </p:sp>
      <p:cxnSp>
        <p:nvCxnSpPr>
          <p:cNvPr id="5" name="Conector reto 4"/>
          <p:cNvCxnSpPr/>
          <p:nvPr/>
        </p:nvCxnSpPr>
        <p:spPr>
          <a:xfrm flipV="1">
            <a:off x="0" y="1017588"/>
            <a:ext cx="8007350" cy="63500"/>
          </a:xfrm>
          <a:prstGeom prst="line">
            <a:avLst/>
          </a:prstGeom>
        </p:spPr>
        <p:style>
          <a:lnRef idx="1">
            <a:schemeClr val="accent1"/>
          </a:lnRef>
          <a:fillRef idx="0">
            <a:schemeClr val="accent1"/>
          </a:fillRef>
          <a:effectRef idx="0">
            <a:schemeClr val="accent1"/>
          </a:effectRef>
          <a:fontRef idx="minor">
            <a:schemeClr val="tx1"/>
          </a:fontRef>
        </p:style>
      </p:cxnSp>
      <p:pic>
        <p:nvPicPr>
          <p:cNvPr id="33796" name="Picture 5" descr="Galaxies_AGN_Jet_Properties-with-LoS"/>
          <p:cNvPicPr>
            <a:picLocks noChangeAspect="1" noChangeArrowheads="1"/>
          </p:cNvPicPr>
          <p:nvPr/>
        </p:nvPicPr>
        <p:blipFill>
          <a:blip r:embed="rId3" cstate="print"/>
          <a:srcRect l="41051" t="12933" r="29166" b="64093"/>
          <a:stretch>
            <a:fillRect/>
          </a:stretch>
        </p:blipFill>
        <p:spPr bwMode="auto">
          <a:xfrm>
            <a:off x="609600" y="1219200"/>
            <a:ext cx="2971800" cy="5029200"/>
          </a:xfrm>
          <a:prstGeom prst="rect">
            <a:avLst/>
          </a:prstGeom>
          <a:noFill/>
          <a:ln w="9525">
            <a:noFill/>
            <a:miter lim="800000"/>
            <a:headEnd/>
            <a:tailEnd/>
          </a:ln>
        </p:spPr>
      </p:pic>
      <p:pic>
        <p:nvPicPr>
          <p:cNvPr id="33797" name="Picture 5" descr="Galaxies_AGN_Jet_Properties-with-LoS"/>
          <p:cNvPicPr>
            <a:picLocks noChangeAspect="1" noChangeArrowheads="1"/>
          </p:cNvPicPr>
          <p:nvPr/>
        </p:nvPicPr>
        <p:blipFill>
          <a:blip r:embed="rId3" cstate="print"/>
          <a:srcRect l="41051" t="23376" r="29166" b="74187"/>
          <a:stretch>
            <a:fillRect/>
          </a:stretch>
        </p:blipFill>
        <p:spPr bwMode="auto">
          <a:xfrm>
            <a:off x="4114800" y="3505200"/>
            <a:ext cx="2971800" cy="5334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04800" y="304800"/>
            <a:ext cx="9221788" cy="906463"/>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RÁDIO GALÁXIA</a:t>
            </a:r>
          </a:p>
        </p:txBody>
      </p:sp>
      <p:cxnSp>
        <p:nvCxnSpPr>
          <p:cNvPr id="5" name="Conector reto 4"/>
          <p:cNvCxnSpPr/>
          <p:nvPr/>
        </p:nvCxnSpPr>
        <p:spPr>
          <a:xfrm flipV="1">
            <a:off x="0" y="1017588"/>
            <a:ext cx="8007350" cy="63500"/>
          </a:xfrm>
          <a:prstGeom prst="line">
            <a:avLst/>
          </a:prstGeom>
        </p:spPr>
        <p:style>
          <a:lnRef idx="1">
            <a:schemeClr val="accent1"/>
          </a:lnRef>
          <a:fillRef idx="0">
            <a:schemeClr val="accent1"/>
          </a:fillRef>
          <a:effectRef idx="0">
            <a:schemeClr val="accent1"/>
          </a:effectRef>
          <a:fontRef idx="minor">
            <a:schemeClr val="tx1"/>
          </a:fontRef>
        </p:style>
      </p:cxnSp>
      <p:pic>
        <p:nvPicPr>
          <p:cNvPr id="34820" name="Picture 2" descr="File:Centaurus A.jpg"/>
          <p:cNvPicPr>
            <a:picLocks noChangeAspect="1" noChangeArrowheads="1"/>
          </p:cNvPicPr>
          <p:nvPr/>
        </p:nvPicPr>
        <p:blipFill>
          <a:blip r:embed="rId3" cstate="print"/>
          <a:srcRect/>
          <a:stretch>
            <a:fillRect/>
          </a:stretch>
        </p:blipFill>
        <p:spPr bwMode="auto">
          <a:xfrm>
            <a:off x="1981200" y="1143000"/>
            <a:ext cx="5181600" cy="51816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Galaxies_AGN_Jet_Properties-with-LoS"/>
          <p:cNvPicPr>
            <a:picLocks noChangeAspect="1" noChangeArrowheads="1"/>
          </p:cNvPicPr>
          <p:nvPr/>
        </p:nvPicPr>
        <p:blipFill>
          <a:blip r:embed="rId3" cstate="print"/>
          <a:srcRect l="34177" t="81856" r="22292"/>
          <a:stretch>
            <a:fillRect/>
          </a:stretch>
        </p:blipFill>
        <p:spPr bwMode="auto">
          <a:xfrm>
            <a:off x="2557463" y="1724025"/>
            <a:ext cx="3614737" cy="3305175"/>
          </a:xfrm>
          <a:prstGeom prst="rect">
            <a:avLst/>
          </a:prstGeom>
          <a:noFill/>
          <a:ln w="9525">
            <a:noFill/>
            <a:miter lim="800000"/>
            <a:headEnd/>
            <a:tailEnd/>
          </a:ln>
        </p:spPr>
      </p:pic>
      <p:sp>
        <p:nvSpPr>
          <p:cNvPr id="5" name="Rectangle 1"/>
          <p:cNvSpPr txBox="1">
            <a:spLocks noChangeArrowheads="1"/>
          </p:cNvSpPr>
          <p:nvPr/>
        </p:nvSpPr>
        <p:spPr>
          <a:xfrm>
            <a:off x="-304800" y="304800"/>
            <a:ext cx="9221788" cy="906463"/>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BLAZAR</a:t>
            </a:r>
          </a:p>
        </p:txBody>
      </p:sp>
      <p:cxnSp>
        <p:nvCxnSpPr>
          <p:cNvPr id="6" name="Conector reto 5"/>
          <p:cNvCxnSpPr/>
          <p:nvPr/>
        </p:nvCxnSpPr>
        <p:spPr>
          <a:xfrm flipV="1">
            <a:off x="0" y="1017588"/>
            <a:ext cx="8007350" cy="635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04800" y="304800"/>
            <a:ext cx="9221788" cy="906463"/>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BLAZAR</a:t>
            </a:r>
          </a:p>
        </p:txBody>
      </p:sp>
      <p:cxnSp>
        <p:nvCxnSpPr>
          <p:cNvPr id="5" name="Conector reto 4"/>
          <p:cNvCxnSpPr/>
          <p:nvPr/>
        </p:nvCxnSpPr>
        <p:spPr>
          <a:xfrm flipV="1">
            <a:off x="0" y="1017588"/>
            <a:ext cx="8007350" cy="63500"/>
          </a:xfrm>
          <a:prstGeom prst="line">
            <a:avLst/>
          </a:prstGeom>
        </p:spPr>
        <p:style>
          <a:lnRef idx="1">
            <a:schemeClr val="accent1"/>
          </a:lnRef>
          <a:fillRef idx="0">
            <a:schemeClr val="accent1"/>
          </a:fillRef>
          <a:effectRef idx="0">
            <a:schemeClr val="accent1"/>
          </a:effectRef>
          <a:fontRef idx="minor">
            <a:schemeClr val="tx1"/>
          </a:fontRef>
        </p:style>
      </p:cxnSp>
      <p:pic>
        <p:nvPicPr>
          <p:cNvPr id="36868" name="Picture 5" descr="NASA/Goddard Space Flight Center Conceptual Image Lab"/>
          <p:cNvPicPr>
            <a:picLocks noChangeAspect="1" noChangeArrowheads="1"/>
          </p:cNvPicPr>
          <p:nvPr/>
        </p:nvPicPr>
        <p:blipFill>
          <a:blip r:embed="rId3" cstate="print"/>
          <a:srcRect/>
          <a:stretch>
            <a:fillRect/>
          </a:stretch>
        </p:blipFill>
        <p:spPr bwMode="auto">
          <a:xfrm>
            <a:off x="300038" y="1371600"/>
            <a:ext cx="6634162" cy="50292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04800" y="304800"/>
            <a:ext cx="9221788" cy="906463"/>
          </a:xfrm>
          <a:prstGeom prst="rect">
            <a:avLst/>
          </a:prstGeom>
        </p:spPr>
        <p:txBody>
          <a:bodyPr lIns="0" tIns="0" rIns="0" bIns="0"/>
          <a:lstStyle/>
          <a:p>
            <a:pPr algn="ctr">
              <a:lnSpc>
                <a:spcPct val="95000"/>
              </a:lnSpc>
              <a:defRPr/>
            </a:pPr>
            <a:r>
              <a:rPr lang="en-US" sz="4300" kern="0" dirty="0">
                <a:solidFill>
                  <a:schemeClr val="accent3"/>
                </a:solidFill>
                <a:latin typeface="Arial" pitchFamily="34" charset="0"/>
                <a:ea typeface="+mj-ea"/>
                <a:cs typeface="Arial" pitchFamily="34" charset="0"/>
              </a:rPr>
              <a:t>SPITZER E CHANDRA</a:t>
            </a:r>
          </a:p>
        </p:txBody>
      </p:sp>
      <p:cxnSp>
        <p:nvCxnSpPr>
          <p:cNvPr id="5" name="Conector reto 4"/>
          <p:cNvCxnSpPr/>
          <p:nvPr/>
        </p:nvCxnSpPr>
        <p:spPr>
          <a:xfrm flipV="1">
            <a:off x="0" y="1017588"/>
            <a:ext cx="8007350" cy="63500"/>
          </a:xfrm>
          <a:prstGeom prst="line">
            <a:avLst/>
          </a:prstGeom>
        </p:spPr>
        <p:style>
          <a:lnRef idx="1">
            <a:schemeClr val="accent1"/>
          </a:lnRef>
          <a:fillRef idx="0">
            <a:schemeClr val="accent1"/>
          </a:fillRef>
          <a:effectRef idx="0">
            <a:schemeClr val="accent1"/>
          </a:effectRef>
          <a:fontRef idx="minor">
            <a:schemeClr val="tx1"/>
          </a:fontRef>
        </p:style>
      </p:cxnSp>
      <p:sp>
        <p:nvSpPr>
          <p:cNvPr id="37892" name="Retângulo 5"/>
          <p:cNvSpPr>
            <a:spLocks noChangeArrowheads="1"/>
          </p:cNvSpPr>
          <p:nvPr/>
        </p:nvSpPr>
        <p:spPr bwMode="auto">
          <a:xfrm>
            <a:off x="2286000" y="1773238"/>
            <a:ext cx="4572000" cy="4246562"/>
          </a:xfrm>
          <a:prstGeom prst="rect">
            <a:avLst/>
          </a:prstGeom>
          <a:noFill/>
          <a:ln w="9525">
            <a:noFill/>
            <a:miter lim="800000"/>
            <a:headEnd/>
            <a:tailEnd/>
          </a:ln>
        </p:spPr>
        <p:txBody>
          <a:bodyPr>
            <a:spAutoFit/>
          </a:bodyPr>
          <a:lstStyle/>
          <a:p>
            <a:r>
              <a:rPr lang="pt-BR" sz="3000">
                <a:solidFill>
                  <a:schemeClr val="bg1"/>
                </a:solidFill>
              </a:rPr>
              <a:t>Usando os telescópios Spitzer e o Chandra, os astrônomos continuam descobrindo enxames de quasares escondidos em grupos de galáxias, em lugares cada vez mais remotos do Universo.</a:t>
            </a:r>
          </a:p>
          <a:p>
            <a:endParaRPr lang="pt-BR" sz="300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04800" y="304800"/>
            <a:ext cx="9221788" cy="906463"/>
          </a:xfrm>
          <a:prstGeom prst="rect">
            <a:avLst/>
          </a:prstGeom>
        </p:spPr>
        <p:txBody>
          <a:bodyPr lIns="0" tIns="0" rIns="0" bIns="0"/>
          <a:lstStyle/>
          <a:p>
            <a:pPr algn="ctr">
              <a:lnSpc>
                <a:spcPct val="95000"/>
              </a:lnSpc>
              <a:defRPr/>
            </a:pPr>
            <a:r>
              <a:rPr lang="pt-BR" sz="4400" dirty="0">
                <a:solidFill>
                  <a:schemeClr val="bg1"/>
                </a:solidFill>
                <a:latin typeface="Arial" pitchFamily="34" charset="0"/>
                <a:cs typeface="Arial" pitchFamily="34" charset="0"/>
              </a:rPr>
              <a:t>QUASAR J1120+0641 </a:t>
            </a:r>
            <a:endParaRPr lang="en-US" sz="4300" kern="0" dirty="0">
              <a:solidFill>
                <a:schemeClr val="accent3"/>
              </a:solidFill>
              <a:latin typeface="Arial" pitchFamily="34" charset="0"/>
              <a:ea typeface="+mj-ea"/>
              <a:cs typeface="Arial" pitchFamily="34" charset="0"/>
            </a:endParaRPr>
          </a:p>
        </p:txBody>
      </p:sp>
      <p:cxnSp>
        <p:nvCxnSpPr>
          <p:cNvPr id="5" name="Conector reto 4"/>
          <p:cNvCxnSpPr/>
          <p:nvPr/>
        </p:nvCxnSpPr>
        <p:spPr>
          <a:xfrm flipV="1">
            <a:off x="0" y="1017588"/>
            <a:ext cx="8007350" cy="63500"/>
          </a:xfrm>
          <a:prstGeom prst="line">
            <a:avLst/>
          </a:prstGeom>
        </p:spPr>
        <p:style>
          <a:lnRef idx="1">
            <a:schemeClr val="accent1"/>
          </a:lnRef>
          <a:fillRef idx="0">
            <a:schemeClr val="accent1"/>
          </a:fillRef>
          <a:effectRef idx="0">
            <a:schemeClr val="accent1"/>
          </a:effectRef>
          <a:fontRef idx="minor">
            <a:schemeClr val="tx1"/>
          </a:fontRef>
        </p:style>
      </p:cxnSp>
      <p:pic>
        <p:nvPicPr>
          <p:cNvPr id="38916" name="Picture 5" descr="Arquivo: ULAS J1120 0641 jpg."/>
          <p:cNvPicPr>
            <a:picLocks noChangeAspect="1" noChangeArrowheads="1"/>
          </p:cNvPicPr>
          <p:nvPr/>
        </p:nvPicPr>
        <p:blipFill>
          <a:blip r:embed="rId3" cstate="print"/>
          <a:srcRect/>
          <a:stretch>
            <a:fillRect/>
          </a:stretch>
        </p:blipFill>
        <p:spPr bwMode="auto">
          <a:xfrm>
            <a:off x="-1219200" y="1143000"/>
            <a:ext cx="5715000" cy="5715000"/>
          </a:xfrm>
          <a:prstGeom prst="rect">
            <a:avLst/>
          </a:prstGeom>
          <a:noFill/>
          <a:ln w="9525">
            <a:noFill/>
            <a:miter lim="800000"/>
            <a:headEnd/>
            <a:tailEnd/>
          </a:ln>
        </p:spPr>
      </p:pic>
      <p:cxnSp>
        <p:nvCxnSpPr>
          <p:cNvPr id="9" name="Conector de seta reta 8"/>
          <p:cNvCxnSpPr/>
          <p:nvPr/>
        </p:nvCxnSpPr>
        <p:spPr>
          <a:xfrm flipV="1">
            <a:off x="-1143000" y="4038600"/>
            <a:ext cx="27432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918" name="Retângulo 12"/>
          <p:cNvSpPr>
            <a:spLocks noChangeArrowheads="1"/>
          </p:cNvSpPr>
          <p:nvPr/>
        </p:nvSpPr>
        <p:spPr bwMode="auto">
          <a:xfrm>
            <a:off x="4495800" y="1981200"/>
            <a:ext cx="4572000" cy="3786188"/>
          </a:xfrm>
          <a:prstGeom prst="rect">
            <a:avLst/>
          </a:prstGeom>
          <a:noFill/>
          <a:ln w="9525">
            <a:noFill/>
            <a:miter lim="800000"/>
            <a:headEnd/>
            <a:tailEnd/>
          </a:ln>
        </p:spPr>
        <p:txBody>
          <a:bodyPr>
            <a:spAutoFit/>
          </a:bodyPr>
          <a:lstStyle/>
          <a:p>
            <a:r>
              <a:rPr lang="pt-BR" sz="3000">
                <a:solidFill>
                  <a:schemeClr val="bg1"/>
                </a:solidFill>
              </a:rPr>
              <a:t>12,9 bilhões de anos para chegar aos telescópios da Terra</a:t>
            </a:r>
          </a:p>
          <a:p>
            <a:endParaRPr lang="pt-BR" sz="3000">
              <a:solidFill>
                <a:schemeClr val="bg1"/>
              </a:solidFill>
            </a:endParaRPr>
          </a:p>
          <a:p>
            <a:r>
              <a:rPr lang="pt-BR" sz="3000">
                <a:solidFill>
                  <a:schemeClr val="bg1"/>
                </a:solidFill>
              </a:rPr>
              <a:t>Por isso que é visto como era quando o Universo tinha apenas 770 milhões de anos.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ile:Artist's redering ULAS J1120+0641.jpg"/>
          <p:cNvPicPr>
            <a:picLocks noChangeAspect="1" noChangeArrowheads="1"/>
          </p:cNvPicPr>
          <p:nvPr/>
        </p:nvPicPr>
        <p:blipFill>
          <a:blip r:embed="rId3" cstate="print"/>
          <a:srcRect/>
          <a:stretch>
            <a:fillRect/>
          </a:stretch>
        </p:blipFill>
        <p:spPr bwMode="auto">
          <a:xfrm>
            <a:off x="685800" y="1828800"/>
            <a:ext cx="7620000" cy="4514850"/>
          </a:xfrm>
          <a:prstGeom prst="rect">
            <a:avLst/>
          </a:prstGeom>
          <a:noFill/>
          <a:ln w="9525">
            <a:noFill/>
            <a:miter lim="800000"/>
            <a:headEnd/>
            <a:tailEnd/>
          </a:ln>
        </p:spPr>
      </p:pic>
      <p:sp>
        <p:nvSpPr>
          <p:cNvPr id="5" name="Rectangle 1"/>
          <p:cNvSpPr txBox="1">
            <a:spLocks noChangeArrowheads="1"/>
          </p:cNvSpPr>
          <p:nvPr/>
        </p:nvSpPr>
        <p:spPr>
          <a:xfrm>
            <a:off x="-304800" y="304800"/>
            <a:ext cx="9221788" cy="906463"/>
          </a:xfrm>
          <a:prstGeom prst="rect">
            <a:avLst/>
          </a:prstGeom>
        </p:spPr>
        <p:txBody>
          <a:bodyPr lIns="0" tIns="0" rIns="0" bIns="0"/>
          <a:lstStyle/>
          <a:p>
            <a:pPr algn="ctr">
              <a:lnSpc>
                <a:spcPct val="95000"/>
              </a:lnSpc>
              <a:defRPr/>
            </a:pPr>
            <a:r>
              <a:rPr lang="pt-BR" sz="4400" dirty="0">
                <a:solidFill>
                  <a:schemeClr val="bg1"/>
                </a:solidFill>
                <a:latin typeface="Arial" pitchFamily="34" charset="0"/>
                <a:cs typeface="Arial" pitchFamily="34" charset="0"/>
              </a:rPr>
              <a:t>QUASAR J1120+0641 </a:t>
            </a:r>
            <a:endParaRPr lang="en-US" sz="4300" kern="0" dirty="0">
              <a:solidFill>
                <a:schemeClr val="accent3"/>
              </a:solidFill>
              <a:latin typeface="Arial" pitchFamily="34" charset="0"/>
              <a:ea typeface="+mj-ea"/>
              <a:cs typeface="Arial" pitchFamily="34" charset="0"/>
            </a:endParaRPr>
          </a:p>
        </p:txBody>
      </p:sp>
      <p:cxnSp>
        <p:nvCxnSpPr>
          <p:cNvPr id="6" name="Conector reto 5"/>
          <p:cNvCxnSpPr/>
          <p:nvPr/>
        </p:nvCxnSpPr>
        <p:spPr>
          <a:xfrm flipV="1">
            <a:off x="0" y="1017588"/>
            <a:ext cx="8007350" cy="63500"/>
          </a:xfrm>
          <a:prstGeom prst="line">
            <a:avLst/>
          </a:prstGeom>
        </p:spPr>
        <p:style>
          <a:lnRef idx="1">
            <a:schemeClr val="accent1"/>
          </a:lnRef>
          <a:fillRef idx="0">
            <a:schemeClr val="accent1"/>
          </a:fillRef>
          <a:effectRef idx="0">
            <a:schemeClr val="accent1"/>
          </a:effectRef>
          <a:fontRef idx="minor">
            <a:schemeClr val="tx1"/>
          </a:fontRef>
        </p:style>
      </p:cxnSp>
      <p:sp>
        <p:nvSpPr>
          <p:cNvPr id="39941" name="Retângulo 6"/>
          <p:cNvSpPr>
            <a:spLocks noChangeArrowheads="1"/>
          </p:cNvSpPr>
          <p:nvPr/>
        </p:nvSpPr>
        <p:spPr bwMode="auto">
          <a:xfrm>
            <a:off x="2819400" y="6324600"/>
            <a:ext cx="3709988" cy="554038"/>
          </a:xfrm>
          <a:prstGeom prst="rect">
            <a:avLst/>
          </a:prstGeom>
          <a:noFill/>
          <a:ln w="9525">
            <a:noFill/>
            <a:miter lim="800000"/>
            <a:headEnd/>
            <a:tailEnd/>
          </a:ln>
        </p:spPr>
        <p:txBody>
          <a:bodyPr wrap="none">
            <a:spAutoFit/>
          </a:bodyPr>
          <a:lstStyle/>
          <a:p>
            <a:r>
              <a:rPr lang="pt-BR" sz="3000">
                <a:solidFill>
                  <a:schemeClr val="bg1"/>
                </a:solidFill>
              </a:rPr>
              <a:t>Concepção Artística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tângulo 3"/>
          <p:cNvSpPr>
            <a:spLocks noChangeArrowheads="1"/>
          </p:cNvSpPr>
          <p:nvPr/>
        </p:nvSpPr>
        <p:spPr bwMode="auto">
          <a:xfrm>
            <a:off x="381000" y="1947863"/>
            <a:ext cx="8305800" cy="3386137"/>
          </a:xfrm>
          <a:prstGeom prst="rect">
            <a:avLst/>
          </a:prstGeom>
          <a:noFill/>
          <a:ln w="9525">
            <a:noFill/>
            <a:miter lim="800000"/>
            <a:headEnd/>
            <a:tailEnd/>
          </a:ln>
        </p:spPr>
        <p:txBody>
          <a:bodyPr>
            <a:spAutoFit/>
          </a:bodyPr>
          <a:lstStyle/>
          <a:p>
            <a:r>
              <a:rPr lang="pt-BR" sz="3000">
                <a:solidFill>
                  <a:schemeClr val="bg1"/>
                </a:solidFill>
              </a:rPr>
              <a:t>Os Quasares são os mais luminosos objetos celestes conhecidos.</a:t>
            </a:r>
          </a:p>
          <a:p>
            <a:endParaRPr lang="pt-BR" sz="3000">
              <a:solidFill>
                <a:schemeClr val="bg1"/>
              </a:solidFill>
            </a:endParaRPr>
          </a:p>
          <a:p>
            <a:r>
              <a:rPr lang="pt-BR" sz="3000">
                <a:solidFill>
                  <a:schemeClr val="bg1"/>
                </a:solidFill>
              </a:rPr>
              <a:t>Situam-se a bilhões de anos luz de nós</a:t>
            </a:r>
          </a:p>
          <a:p>
            <a:endParaRPr lang="pt-BR" sz="3000">
              <a:solidFill>
                <a:schemeClr val="bg1"/>
              </a:solidFill>
            </a:endParaRPr>
          </a:p>
          <a:p>
            <a:r>
              <a:rPr lang="pt-BR" sz="3200">
                <a:solidFill>
                  <a:schemeClr val="bg1"/>
                </a:solidFill>
              </a:rPr>
              <a:t>Núcleos de galáxias ativas, acionadas por buracos negros apelidados de “monstros”</a:t>
            </a:r>
            <a:endParaRPr lang="pt-BR" sz="3000">
              <a:solidFill>
                <a:schemeClr val="bg1"/>
              </a:solidFill>
            </a:endParaRPr>
          </a:p>
        </p:txBody>
      </p:sp>
      <p:sp>
        <p:nvSpPr>
          <p:cNvPr id="5" name="Rectangle 1"/>
          <p:cNvSpPr txBox="1">
            <a:spLocks noChangeArrowheads="1"/>
          </p:cNvSpPr>
          <p:nvPr/>
        </p:nvSpPr>
        <p:spPr>
          <a:xfrm>
            <a:off x="-304800" y="304800"/>
            <a:ext cx="9221788" cy="906463"/>
          </a:xfrm>
          <a:prstGeom prst="rect">
            <a:avLst/>
          </a:prstGeom>
        </p:spPr>
        <p:txBody>
          <a:bodyPr lIns="0" tIns="0" rIns="0" bIns="0"/>
          <a:lstStyle/>
          <a:p>
            <a:pPr algn="ctr">
              <a:lnSpc>
                <a:spcPct val="95000"/>
              </a:lnSpc>
              <a:defRPr/>
            </a:pPr>
            <a:r>
              <a:rPr lang="pt-BR" sz="4400" dirty="0">
                <a:solidFill>
                  <a:schemeClr val="bg1"/>
                </a:solidFill>
                <a:latin typeface="Arial" pitchFamily="34" charset="0"/>
                <a:cs typeface="Arial" pitchFamily="34" charset="0"/>
              </a:rPr>
              <a:t>CONCLUSÃO</a:t>
            </a:r>
            <a:endParaRPr lang="en-US" sz="4300" kern="0" dirty="0">
              <a:solidFill>
                <a:schemeClr val="accent3"/>
              </a:solidFill>
              <a:latin typeface="Arial" pitchFamily="34" charset="0"/>
              <a:ea typeface="+mj-ea"/>
              <a:cs typeface="Arial" pitchFamily="34" charset="0"/>
            </a:endParaRPr>
          </a:p>
        </p:txBody>
      </p:sp>
      <p:cxnSp>
        <p:nvCxnSpPr>
          <p:cNvPr id="6" name="Conector reto 5"/>
          <p:cNvCxnSpPr/>
          <p:nvPr/>
        </p:nvCxnSpPr>
        <p:spPr>
          <a:xfrm flipV="1">
            <a:off x="0" y="1017588"/>
            <a:ext cx="8007350" cy="635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204788"/>
            <a:ext cx="6375400" cy="569912"/>
          </a:xfrm>
        </p:spPr>
        <p:txBody>
          <a:bodyPr lIns="109515" tIns="54757" rIns="109515" bIns="54757" rtlCol="0">
            <a:normAutofit fontScale="90000"/>
          </a:bodyPr>
          <a:lstStyle/>
          <a:p>
            <a:pPr algn="l" eaLnBrk="1" fontAlgn="auto" hangingPunct="1">
              <a:spcAft>
                <a:spcPts val="0"/>
              </a:spcAft>
              <a:defRPr/>
            </a:pPr>
            <a:r>
              <a:rPr lang="pt-BR" sz="3200" kern="1200" noProof="1">
                <a:solidFill>
                  <a:srgbClr val="FFFF00"/>
                </a:solidFill>
              </a:rPr>
              <a:t>Sessão Astronomia</a:t>
            </a:r>
          </a:p>
        </p:txBody>
      </p:sp>
      <p:sp>
        <p:nvSpPr>
          <p:cNvPr id="5123" name="Text Box 3"/>
          <p:cNvSpPr txBox="1">
            <a:spLocks noChangeArrowheads="1"/>
          </p:cNvSpPr>
          <p:nvPr/>
        </p:nvSpPr>
        <p:spPr bwMode="auto">
          <a:xfrm>
            <a:off x="280988" y="592138"/>
            <a:ext cx="8577262" cy="5967412"/>
          </a:xfrm>
          <a:prstGeom prst="rect">
            <a:avLst/>
          </a:prstGeom>
          <a:noFill/>
          <a:ln w="9525">
            <a:noFill/>
            <a:miter lim="800000"/>
            <a:headEnd/>
            <a:tailEnd/>
          </a:ln>
        </p:spPr>
        <p:txBody>
          <a:bodyPr lIns="109515" tIns="54757" rIns="109515" bIns="54757" anchor="ctr">
            <a:spAutoFit/>
          </a:bodyPr>
          <a:lstStyle/>
          <a:p>
            <a:pPr algn="just" defTabSz="1095375" eaLnBrk="0" hangingPunct="0"/>
            <a:r>
              <a:rPr lang="pt-BR" sz="1900" noProof="1">
                <a:solidFill>
                  <a:srgbClr val="FFFF00"/>
                </a:solidFill>
                <a:latin typeface="Calibri" pitchFamily="34" charset="0"/>
              </a:rPr>
              <a:t>As Sessões Astronomia são palestras proferidas pela equipe do Setor de Astronomia todos os sábados às 21h00. Iniciadas em 1992, foram criadas com o objetivo de falar sobre Astronomia ao nosso público em uma linguagem simples e acessível a todas as faixas etárias. Estas palestras se tornaram uma opção de diversão e informação para a comunidade local e também para visitantes de nossa cidade. Os temas abordados são os mais variados possíveis.</a:t>
            </a:r>
          </a:p>
          <a:p>
            <a:pPr algn="just" defTabSz="1095375" eaLnBrk="0" hangingPunct="0"/>
            <a:r>
              <a:rPr lang="pt-BR" sz="1900" noProof="1">
                <a:solidFill>
                  <a:srgbClr val="FFFF00"/>
                </a:solidFill>
                <a:latin typeface="Calibri" pitchFamily="34" charset="0"/>
              </a:rPr>
              <a:t>O material multimídia contido aqui consiste numa opção audiovisual complementar que o professor do Sistema de Ensino pode utilizar como auxílio às suas aulas. </a:t>
            </a:r>
          </a:p>
          <a:p>
            <a:pPr algn="just" defTabSz="1095375" eaLnBrk="0" hangingPunct="0"/>
            <a:r>
              <a:rPr lang="pt-BR" sz="1900" noProof="1">
                <a:solidFill>
                  <a:srgbClr val="FFFF00"/>
                </a:solidFill>
                <a:latin typeface="Calibri" pitchFamily="34" charset="0"/>
              </a:rPr>
              <a:t>O conteúdo das Sessões Astronomia pode ser acessado no seguinte endereço:</a:t>
            </a:r>
          </a:p>
          <a:p>
            <a:pPr algn="just" defTabSz="1095375" eaLnBrk="0" hangingPunct="0"/>
            <a:r>
              <a:rPr lang="pt-BR" sz="1900" noProof="1">
                <a:solidFill>
                  <a:srgbClr val="FFFF00"/>
                </a:solidFill>
                <a:latin typeface="Calibri" pitchFamily="34" charset="0"/>
                <a:hlinkClick r:id="rId3"/>
              </a:rPr>
              <a:t>http://www.cdcc.sc.usp.br/cda/sessao-astronomia/</a:t>
            </a:r>
          </a:p>
          <a:p>
            <a:pPr algn="just" defTabSz="1095375" eaLnBrk="0" hangingPunct="0"/>
            <a:r>
              <a:rPr lang="pt-BR" sz="1900" noProof="1">
                <a:solidFill>
                  <a:srgbClr val="FFFF00"/>
                </a:solidFill>
                <a:latin typeface="Calibri" pitchFamily="34" charset="0"/>
              </a:rPr>
              <a:t>Crédito do logo: Sessão Astronomia, CDCC-USP/SC, criado por Andre Fonseca da Silva</a:t>
            </a:r>
          </a:p>
          <a:p>
            <a:pPr algn="just" defTabSz="1095375" eaLnBrk="0" hangingPunct="0"/>
            <a:r>
              <a:rPr lang="pt-BR" sz="1900" b="1" noProof="1">
                <a:solidFill>
                  <a:srgbClr val="FFCC99"/>
                </a:solidFill>
                <a:latin typeface="Calibri" pitchFamily="34" charset="0"/>
              </a:rPr>
              <a:t>Observaçã</a:t>
            </a:r>
            <a:r>
              <a:rPr lang="pt-BR" sz="1900" b="1">
                <a:solidFill>
                  <a:srgbClr val="FFCC99"/>
                </a:solidFill>
                <a:latin typeface="Calibri" pitchFamily="34" charset="0"/>
              </a:rPr>
              <a:t>o</a:t>
            </a:r>
            <a:r>
              <a:rPr lang="pt-BR" sz="1900" b="1" noProof="1">
                <a:solidFill>
                  <a:srgbClr val="FFCC99"/>
                </a:solidFill>
                <a:latin typeface="Calibri" pitchFamily="34" charset="0"/>
              </a:rPr>
              <a:t>: Padrão e resolução da apresentação: 800 x 600  pixel com imagens a  96 dpi ou 38 pixel por centímetro com dimensão de 8,35 polegadas x 6,26 polegadas ou 21,2 cm x 15,9 cm respectivamente. Editado normamente em Office 97, podendo haver incompatibilidade de execução no Office XP e vice-versa.</a:t>
            </a:r>
            <a:endParaRPr lang="pt-BR" sz="1900" noProof="1">
              <a:solidFill>
                <a:srgbClr val="FFCC99"/>
              </a:solidFill>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879475" y="382588"/>
            <a:ext cx="7600950" cy="1096962"/>
          </a:xfrm>
          <a:prstGeom prst="rect">
            <a:avLst/>
          </a:prstGeom>
        </p:spPr>
        <p:txBody>
          <a:bodyPr lIns="0" tIns="0" rIns="0" bIns="0"/>
          <a:lstStyle/>
          <a:p>
            <a:pPr algn="ctr">
              <a:lnSpc>
                <a:spcPct val="95000"/>
              </a:lnSpc>
              <a:defRPr/>
            </a:pPr>
            <a:r>
              <a:rPr lang="en-US" sz="4300" kern="0" dirty="0">
                <a:solidFill>
                  <a:srgbClr val="FFFFFF"/>
                </a:solidFill>
                <a:latin typeface="Arial" pitchFamily="34" charset="0"/>
                <a:ea typeface="+mj-ea"/>
                <a:cs typeface="Arial" pitchFamily="34" charset="0"/>
              </a:rPr>
              <a:t>UNIVERSO OBSERVÁVEL</a:t>
            </a:r>
          </a:p>
        </p:txBody>
      </p:sp>
      <p:cxnSp>
        <p:nvCxnSpPr>
          <p:cNvPr id="4" name="Conector reto 3"/>
          <p:cNvCxnSpPr/>
          <p:nvPr/>
        </p:nvCxnSpPr>
        <p:spPr>
          <a:xfrm flipV="1">
            <a:off x="0" y="965200"/>
            <a:ext cx="8007350" cy="66675"/>
          </a:xfrm>
          <a:prstGeom prst="line">
            <a:avLst/>
          </a:prstGeom>
        </p:spPr>
        <p:style>
          <a:lnRef idx="1">
            <a:schemeClr val="accent1"/>
          </a:lnRef>
          <a:fillRef idx="0">
            <a:schemeClr val="accent1"/>
          </a:fillRef>
          <a:effectRef idx="0">
            <a:schemeClr val="accent1"/>
          </a:effectRef>
          <a:fontRef idx="minor">
            <a:schemeClr val="tx1"/>
          </a:fontRef>
        </p:style>
      </p:cxnSp>
      <p:pic>
        <p:nvPicPr>
          <p:cNvPr id="5" name="Hubble_Ultra_Deep_Field.avi">
            <a:hlinkClick r:id="" action="ppaction://media"/>
          </p:cNvPr>
          <p:cNvPicPr>
            <a:picLocks noRot="1" noChangeAspect="1"/>
          </p:cNvPicPr>
          <p:nvPr>
            <a:videoFile r:link="rId1"/>
          </p:nvPr>
        </p:nvPicPr>
        <p:blipFill>
          <a:blip r:embed="rId4" cstate="print"/>
          <a:srcRect/>
          <a:stretch>
            <a:fillRect/>
          </a:stretch>
        </p:blipFill>
        <p:spPr bwMode="auto">
          <a:xfrm>
            <a:off x="1371600" y="1543050"/>
            <a:ext cx="6477000" cy="4857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icheiro:Black hole quasar NASA.jpg"/>
          <p:cNvPicPr>
            <a:picLocks noChangeAspect="1" noChangeArrowheads="1"/>
          </p:cNvPicPr>
          <p:nvPr/>
        </p:nvPicPr>
        <p:blipFill>
          <a:blip r:embed="rId3" r:link="rId4" cstate="print"/>
          <a:srcRect/>
          <a:stretch>
            <a:fillRect/>
          </a:stretch>
        </p:blipFill>
        <p:spPr bwMode="auto">
          <a:xfrm>
            <a:off x="0" y="0"/>
            <a:ext cx="9369425" cy="7496175"/>
          </a:xfrm>
          <a:prstGeom prst="rect">
            <a:avLst/>
          </a:prstGeom>
          <a:noFill/>
          <a:ln w="9525">
            <a:noFill/>
            <a:miter lim="800000"/>
            <a:headEnd/>
            <a:tailEnd/>
          </a:ln>
        </p:spPr>
      </p:pic>
      <p:sp>
        <p:nvSpPr>
          <p:cNvPr id="3" name="Rectangle 1"/>
          <p:cNvSpPr txBox="1">
            <a:spLocks noChangeArrowheads="1"/>
          </p:cNvSpPr>
          <p:nvPr/>
        </p:nvSpPr>
        <p:spPr>
          <a:xfrm>
            <a:off x="-304800" y="304800"/>
            <a:ext cx="9221788" cy="906463"/>
          </a:xfrm>
          <a:prstGeom prst="rect">
            <a:avLst/>
          </a:prstGeom>
        </p:spPr>
        <p:txBody>
          <a:bodyPr lIns="0" tIns="0" rIns="0" bIns="0"/>
          <a:lstStyle/>
          <a:p>
            <a:pPr algn="ctr">
              <a:lnSpc>
                <a:spcPct val="95000"/>
              </a:lnSpc>
              <a:defRPr/>
            </a:pPr>
            <a:r>
              <a:rPr lang="pt-BR" sz="4400" dirty="0">
                <a:solidFill>
                  <a:srgbClr val="FF0000"/>
                </a:solidFill>
                <a:latin typeface="Arial" pitchFamily="34" charset="0"/>
                <a:cs typeface="Arial" pitchFamily="34" charset="0"/>
              </a:rPr>
              <a:t>OBRIGADA !</a:t>
            </a:r>
            <a:endParaRPr lang="en-US" sz="4300" kern="0" dirty="0">
              <a:solidFill>
                <a:srgbClr val="FF0000"/>
              </a:solidFill>
              <a:latin typeface="Arial" pitchFamily="34" charset="0"/>
              <a:ea typeface="+mj-ea"/>
              <a:cs typeface="Arial" pitchFamily="34" charset="0"/>
            </a:endParaRPr>
          </a:p>
        </p:txBody>
      </p:sp>
      <p:cxnSp>
        <p:nvCxnSpPr>
          <p:cNvPr id="4" name="Conector reto 3"/>
          <p:cNvCxnSpPr/>
          <p:nvPr/>
        </p:nvCxnSpPr>
        <p:spPr>
          <a:xfrm flipV="1">
            <a:off x="0" y="1017588"/>
            <a:ext cx="8007350" cy="635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cheiro:Black hole quasar NASA.jpg"/>
          <p:cNvPicPr>
            <a:picLocks noChangeAspect="1" noChangeArrowheads="1"/>
          </p:cNvPicPr>
          <p:nvPr/>
        </p:nvPicPr>
        <p:blipFill>
          <a:blip r:embed="rId3" r:link="rId4" cstate="print"/>
          <a:srcRect/>
          <a:stretch>
            <a:fillRect/>
          </a:stretch>
        </p:blipFill>
        <p:spPr bwMode="auto">
          <a:xfrm>
            <a:off x="0" y="0"/>
            <a:ext cx="9369425" cy="7496175"/>
          </a:xfrm>
          <a:prstGeom prst="rect">
            <a:avLst/>
          </a:prstGeom>
          <a:noFill/>
          <a:ln w="9525">
            <a:noFill/>
            <a:miter lim="800000"/>
            <a:headEnd/>
            <a:tailEnd/>
          </a:ln>
        </p:spPr>
      </p:pic>
      <p:sp>
        <p:nvSpPr>
          <p:cNvPr id="3" name="Retângulo 2"/>
          <p:cNvSpPr/>
          <p:nvPr/>
        </p:nvSpPr>
        <p:spPr>
          <a:xfrm>
            <a:off x="2286760" y="533400"/>
            <a:ext cx="4570482" cy="923330"/>
          </a:xfrm>
          <a:prstGeom prst="rect">
            <a:avLst/>
          </a:prstGeom>
          <a:noFill/>
        </p:spPr>
        <p:txBody>
          <a:bodyPr wrap="none">
            <a:spAutoFit/>
          </a:bodyPr>
          <a:lstStyle/>
          <a:p>
            <a:pPr lvl="1" algn="ctr">
              <a:defRPr/>
            </a:pPr>
            <a:r>
              <a:rPr lang="pt-B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mn-cs"/>
              </a:rPr>
              <a:t>QUASARES</a:t>
            </a:r>
          </a:p>
        </p:txBody>
      </p:sp>
      <p:sp>
        <p:nvSpPr>
          <p:cNvPr id="6148" name="Retângulo 5"/>
          <p:cNvSpPr>
            <a:spLocks noChangeArrowheads="1"/>
          </p:cNvSpPr>
          <p:nvPr/>
        </p:nvSpPr>
        <p:spPr bwMode="auto">
          <a:xfrm>
            <a:off x="-76200" y="6897688"/>
            <a:ext cx="9144000" cy="646112"/>
          </a:xfrm>
          <a:prstGeom prst="rect">
            <a:avLst/>
          </a:prstGeom>
          <a:noFill/>
          <a:ln w="9525">
            <a:noFill/>
            <a:miter lim="800000"/>
            <a:headEnd/>
            <a:tailEnd/>
          </a:ln>
        </p:spPr>
        <p:txBody>
          <a:bodyPr>
            <a:spAutoFit/>
          </a:bodyPr>
          <a:lstStyle/>
          <a:p>
            <a:r>
              <a:rPr lang="pt-BR">
                <a:solidFill>
                  <a:srgbClr val="FFFF00"/>
                </a:solidFill>
              </a:rPr>
              <a:t>Monitora: Andrea de Souza Navarro Carvalho </a:t>
            </a:r>
          </a:p>
          <a:p>
            <a:r>
              <a:rPr lang="pt-BR">
                <a:solidFill>
                  <a:srgbClr val="FFFF00"/>
                </a:solidFill>
              </a:rPr>
              <a:t>(Graduanda – USP, curso de Licenciatura em Ciências Naturais)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e separation of galaxies"/>
          <p:cNvPicPr>
            <a:picLocks noChangeAspect="1" noChangeArrowheads="1" noCrop="1"/>
          </p:cNvPicPr>
          <p:nvPr/>
        </p:nvPicPr>
        <p:blipFill>
          <a:blip r:embed="rId3" cstate="print"/>
          <a:srcRect/>
          <a:stretch>
            <a:fillRect/>
          </a:stretch>
        </p:blipFill>
        <p:spPr bwMode="auto">
          <a:xfrm>
            <a:off x="1073150" y="1614488"/>
            <a:ext cx="7100888" cy="2130425"/>
          </a:xfrm>
          <a:prstGeom prst="rect">
            <a:avLst/>
          </a:prstGeom>
          <a:noFill/>
          <a:ln w="9525">
            <a:noFill/>
            <a:miter lim="800000"/>
            <a:headEnd/>
            <a:tailEnd/>
          </a:ln>
        </p:spPr>
      </p:pic>
      <p:sp>
        <p:nvSpPr>
          <p:cNvPr id="4" name="Rectangle 1"/>
          <p:cNvSpPr txBox="1">
            <a:spLocks noChangeArrowheads="1"/>
          </p:cNvSpPr>
          <p:nvPr/>
        </p:nvSpPr>
        <p:spPr>
          <a:xfrm>
            <a:off x="554038" y="388938"/>
            <a:ext cx="7600950" cy="771525"/>
          </a:xfrm>
          <a:prstGeom prst="rect">
            <a:avLst/>
          </a:prstGeom>
        </p:spPr>
        <p:txBody>
          <a:bodyPr lIns="0" tIns="0" rIns="0" bIns="0"/>
          <a:lstStyle/>
          <a:p>
            <a:pPr algn="ctr">
              <a:lnSpc>
                <a:spcPct val="95000"/>
              </a:lnSpc>
              <a:defRPr/>
            </a:pPr>
            <a:r>
              <a:rPr lang="en-US" sz="4300" kern="0" dirty="0">
                <a:solidFill>
                  <a:srgbClr val="FFFFFF"/>
                </a:solidFill>
                <a:latin typeface="Arial" pitchFamily="34" charset="0"/>
                <a:ea typeface="+mj-ea"/>
                <a:cs typeface="Arial" pitchFamily="34" charset="0"/>
              </a:rPr>
              <a:t>CAMPO DE VISÃO</a:t>
            </a:r>
          </a:p>
        </p:txBody>
      </p:sp>
      <p:cxnSp>
        <p:nvCxnSpPr>
          <p:cNvPr id="5" name="Conector reto 4"/>
          <p:cNvCxnSpPr/>
          <p:nvPr/>
        </p:nvCxnSpPr>
        <p:spPr>
          <a:xfrm flipV="1">
            <a:off x="0" y="1101725"/>
            <a:ext cx="8007350" cy="63500"/>
          </a:xfrm>
          <a:prstGeom prst="line">
            <a:avLst/>
          </a:prstGeom>
        </p:spPr>
        <p:style>
          <a:lnRef idx="1">
            <a:schemeClr val="accent1"/>
          </a:lnRef>
          <a:fillRef idx="0">
            <a:schemeClr val="accent1"/>
          </a:fillRef>
          <a:effectRef idx="0">
            <a:schemeClr val="accent1"/>
          </a:effectRef>
          <a:fontRef idx="minor">
            <a:schemeClr val="tx1"/>
          </a:fontRef>
        </p:style>
      </p:cxnSp>
      <p:sp>
        <p:nvSpPr>
          <p:cNvPr id="7173" name="Retângulo 5"/>
          <p:cNvSpPr>
            <a:spLocks noChangeArrowheads="1"/>
          </p:cNvSpPr>
          <p:nvPr/>
        </p:nvSpPr>
        <p:spPr bwMode="auto">
          <a:xfrm>
            <a:off x="457200" y="3309938"/>
            <a:ext cx="7924800" cy="2400300"/>
          </a:xfrm>
          <a:prstGeom prst="rect">
            <a:avLst/>
          </a:prstGeom>
          <a:noFill/>
          <a:ln w="9525">
            <a:noFill/>
            <a:miter lim="800000"/>
            <a:headEnd/>
            <a:tailEnd/>
          </a:ln>
        </p:spPr>
        <p:txBody>
          <a:bodyPr>
            <a:spAutoFit/>
          </a:bodyPr>
          <a:lstStyle/>
          <a:p>
            <a:r>
              <a:rPr lang="pt-BR" sz="3000">
                <a:solidFill>
                  <a:schemeClr val="bg1"/>
                </a:solidFill>
              </a:rPr>
              <a:t>Nós vemos as galáxias que estão nos limites do universo visível, como se fossem jovens galáxias, vistas como eram ~ 14 bilhões de anos atrás, porque essa luz levou 14 bilhões de anos para chegar até aqui.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879475" y="382588"/>
            <a:ext cx="7600950" cy="1096962"/>
          </a:xfrm>
          <a:prstGeom prst="rect">
            <a:avLst/>
          </a:prstGeom>
        </p:spPr>
        <p:txBody>
          <a:bodyPr lIns="0" tIns="0" rIns="0" bIns="0"/>
          <a:lstStyle/>
          <a:p>
            <a:pPr algn="ctr">
              <a:lnSpc>
                <a:spcPct val="95000"/>
              </a:lnSpc>
              <a:defRPr/>
            </a:pPr>
            <a:r>
              <a:rPr lang="en-US" sz="4300" kern="0" dirty="0">
                <a:solidFill>
                  <a:srgbClr val="FFFFFF"/>
                </a:solidFill>
                <a:latin typeface="Arial" pitchFamily="34" charset="0"/>
                <a:ea typeface="+mj-ea"/>
                <a:cs typeface="Arial" pitchFamily="34" charset="0"/>
              </a:rPr>
              <a:t>GALÁXIAS</a:t>
            </a:r>
          </a:p>
        </p:txBody>
      </p:sp>
      <p:cxnSp>
        <p:nvCxnSpPr>
          <p:cNvPr id="3" name="Conector reto 2"/>
          <p:cNvCxnSpPr/>
          <p:nvPr/>
        </p:nvCxnSpPr>
        <p:spPr>
          <a:xfrm flipV="1">
            <a:off x="0" y="965200"/>
            <a:ext cx="8007350" cy="66675"/>
          </a:xfrm>
          <a:prstGeom prst="line">
            <a:avLst/>
          </a:prstGeom>
        </p:spPr>
        <p:style>
          <a:lnRef idx="1">
            <a:schemeClr val="accent1"/>
          </a:lnRef>
          <a:fillRef idx="0">
            <a:schemeClr val="accent1"/>
          </a:fillRef>
          <a:effectRef idx="0">
            <a:schemeClr val="accent1"/>
          </a:effectRef>
          <a:fontRef idx="minor">
            <a:schemeClr val="tx1"/>
          </a:fontRef>
        </p:style>
      </p:cxnSp>
      <p:pic>
        <p:nvPicPr>
          <p:cNvPr id="4" name="accel_expanding_univ_sm.mpg">
            <a:hlinkClick r:id="" action="ppaction://media"/>
          </p:cNvPr>
          <p:cNvPicPr>
            <a:picLocks noRot="1" noChangeAspect="1"/>
          </p:cNvPicPr>
          <p:nvPr>
            <a:videoFile r:link="rId1"/>
          </p:nvPr>
        </p:nvPicPr>
        <p:blipFill>
          <a:blip r:embed="rId4" cstate="print"/>
          <a:srcRect/>
          <a:stretch>
            <a:fillRect/>
          </a:stretch>
        </p:blipFill>
        <p:spPr bwMode="auto">
          <a:xfrm>
            <a:off x="1447800" y="1219200"/>
            <a:ext cx="6075363" cy="3962400"/>
          </a:xfrm>
          <a:prstGeom prst="rect">
            <a:avLst/>
          </a:prstGeom>
          <a:noFill/>
          <a:ln w="9525">
            <a:noFill/>
            <a:miter lim="800000"/>
            <a:headEnd/>
            <a:tailEnd/>
          </a:ln>
        </p:spPr>
      </p:pic>
      <p:sp>
        <p:nvSpPr>
          <p:cNvPr id="8197" name="Retângulo 4"/>
          <p:cNvSpPr>
            <a:spLocks noChangeArrowheads="1"/>
          </p:cNvSpPr>
          <p:nvPr/>
        </p:nvSpPr>
        <p:spPr bwMode="auto">
          <a:xfrm>
            <a:off x="0" y="5029200"/>
            <a:ext cx="9144000" cy="1938338"/>
          </a:xfrm>
          <a:prstGeom prst="rect">
            <a:avLst/>
          </a:prstGeom>
          <a:noFill/>
          <a:ln w="9525">
            <a:noFill/>
            <a:miter lim="800000"/>
            <a:headEnd/>
            <a:tailEnd/>
          </a:ln>
        </p:spPr>
        <p:txBody>
          <a:bodyPr>
            <a:spAutoFit/>
          </a:bodyPr>
          <a:lstStyle/>
          <a:p>
            <a:r>
              <a:rPr lang="pt-BR" sz="3000">
                <a:solidFill>
                  <a:schemeClr val="bg1"/>
                </a:solidFill>
              </a:rPr>
              <a:t>São estruturadas por milhares de estrelas e corpos celestes</a:t>
            </a:r>
          </a:p>
          <a:p>
            <a:endParaRPr lang="pt-BR" sz="3000">
              <a:solidFill>
                <a:schemeClr val="bg1"/>
              </a:solidFill>
            </a:endParaRPr>
          </a:p>
          <a:p>
            <a:r>
              <a:rPr lang="pt-BR" sz="3000">
                <a:solidFill>
                  <a:schemeClr val="bg1"/>
                </a:solidFill>
              </a:rPr>
              <a:t>Buraco negro no centro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879475" y="382588"/>
            <a:ext cx="7600950" cy="1096962"/>
          </a:xfrm>
          <a:prstGeom prst="rect">
            <a:avLst/>
          </a:prstGeom>
        </p:spPr>
        <p:txBody>
          <a:bodyPr lIns="0" tIns="0" rIns="0" bIns="0"/>
          <a:lstStyle/>
          <a:p>
            <a:pPr algn="ctr">
              <a:lnSpc>
                <a:spcPct val="95000"/>
              </a:lnSpc>
              <a:defRPr/>
            </a:pPr>
            <a:r>
              <a:rPr lang="en-US" sz="4300" kern="0" dirty="0">
                <a:solidFill>
                  <a:srgbClr val="FFFFFF"/>
                </a:solidFill>
                <a:latin typeface="Arial" pitchFamily="34" charset="0"/>
                <a:ea typeface="+mj-ea"/>
                <a:cs typeface="Arial" pitchFamily="34" charset="0"/>
              </a:rPr>
              <a:t>VIA LÁCTEA</a:t>
            </a:r>
          </a:p>
        </p:txBody>
      </p:sp>
      <p:cxnSp>
        <p:nvCxnSpPr>
          <p:cNvPr id="3" name="Conector reto 2"/>
          <p:cNvCxnSpPr/>
          <p:nvPr/>
        </p:nvCxnSpPr>
        <p:spPr>
          <a:xfrm flipV="1">
            <a:off x="0" y="965200"/>
            <a:ext cx="8007350" cy="66675"/>
          </a:xfrm>
          <a:prstGeom prst="line">
            <a:avLst/>
          </a:prstGeom>
        </p:spPr>
        <p:style>
          <a:lnRef idx="1">
            <a:schemeClr val="accent1"/>
          </a:lnRef>
          <a:fillRef idx="0">
            <a:schemeClr val="accent1"/>
          </a:fillRef>
          <a:effectRef idx="0">
            <a:schemeClr val="accent1"/>
          </a:effectRef>
          <a:fontRef idx="minor">
            <a:schemeClr val="tx1"/>
          </a:fontRef>
        </p:style>
      </p:cxnSp>
      <p:pic>
        <p:nvPicPr>
          <p:cNvPr id="9220" name="Picture 2" descr="Ficheiro:236084main MilkyWay-full-annotated.jpg"/>
          <p:cNvPicPr>
            <a:picLocks noChangeAspect="1" noChangeArrowheads="1"/>
          </p:cNvPicPr>
          <p:nvPr/>
        </p:nvPicPr>
        <p:blipFill>
          <a:blip r:embed="rId3" cstate="print"/>
          <a:srcRect/>
          <a:stretch>
            <a:fillRect/>
          </a:stretch>
        </p:blipFill>
        <p:spPr bwMode="auto">
          <a:xfrm>
            <a:off x="1752600" y="1219200"/>
            <a:ext cx="5410200" cy="5410200"/>
          </a:xfrm>
          <a:prstGeom prst="rect">
            <a:avLst/>
          </a:prstGeom>
          <a:noFill/>
          <a:ln w="9525">
            <a:noFill/>
            <a:miter lim="800000"/>
            <a:headEnd/>
            <a:tailEnd/>
          </a:ln>
        </p:spPr>
      </p:pic>
      <p:sp>
        <p:nvSpPr>
          <p:cNvPr id="6" name="Retângulo 5"/>
          <p:cNvSpPr/>
          <p:nvPr/>
        </p:nvSpPr>
        <p:spPr>
          <a:xfrm>
            <a:off x="4267200" y="4800600"/>
            <a:ext cx="381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cheiro:236084main MilkyWay-full-annotated.jpg"/>
          <p:cNvPicPr>
            <a:picLocks noChangeAspect="1" noChangeArrowheads="1"/>
          </p:cNvPicPr>
          <p:nvPr/>
        </p:nvPicPr>
        <p:blipFill>
          <a:blip r:embed="rId3" cstate="print"/>
          <a:srcRect l="45847" t="65517" r="45605" b="27489"/>
          <a:stretch>
            <a:fillRect/>
          </a:stretch>
        </p:blipFill>
        <p:spPr bwMode="auto">
          <a:xfrm>
            <a:off x="2514600" y="2286000"/>
            <a:ext cx="3352800" cy="2743200"/>
          </a:xfrm>
          <a:prstGeom prst="rect">
            <a:avLst/>
          </a:prstGeom>
          <a:noFill/>
          <a:ln w="9525">
            <a:noFill/>
            <a:miter lim="800000"/>
            <a:headEnd/>
            <a:tailEnd/>
          </a:ln>
        </p:spPr>
      </p:pic>
      <p:sp>
        <p:nvSpPr>
          <p:cNvPr id="3" name="Retângulo 2"/>
          <p:cNvSpPr/>
          <p:nvPr/>
        </p:nvSpPr>
        <p:spPr>
          <a:xfrm>
            <a:off x="3810000" y="3429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 name="Rectangle 1"/>
          <p:cNvSpPr txBox="1">
            <a:spLocks noChangeArrowheads="1"/>
          </p:cNvSpPr>
          <p:nvPr/>
        </p:nvSpPr>
        <p:spPr>
          <a:xfrm>
            <a:off x="879475" y="382588"/>
            <a:ext cx="7600950" cy="1096962"/>
          </a:xfrm>
          <a:prstGeom prst="rect">
            <a:avLst/>
          </a:prstGeom>
        </p:spPr>
        <p:txBody>
          <a:bodyPr lIns="0" tIns="0" rIns="0" bIns="0"/>
          <a:lstStyle/>
          <a:p>
            <a:pPr algn="ctr">
              <a:lnSpc>
                <a:spcPct val="95000"/>
              </a:lnSpc>
              <a:defRPr/>
            </a:pPr>
            <a:r>
              <a:rPr lang="en-US" sz="4300" kern="0" dirty="0">
                <a:solidFill>
                  <a:srgbClr val="FFFFFF"/>
                </a:solidFill>
                <a:latin typeface="Arial" pitchFamily="34" charset="0"/>
                <a:ea typeface="+mj-ea"/>
                <a:cs typeface="Arial" pitchFamily="34" charset="0"/>
              </a:rPr>
              <a:t>POSIÇÃO DO SOL</a:t>
            </a:r>
          </a:p>
        </p:txBody>
      </p:sp>
      <p:cxnSp>
        <p:nvCxnSpPr>
          <p:cNvPr id="5" name="Conector reto 4"/>
          <p:cNvCxnSpPr/>
          <p:nvPr/>
        </p:nvCxnSpPr>
        <p:spPr>
          <a:xfrm flipV="1">
            <a:off x="0" y="965200"/>
            <a:ext cx="8007350" cy="6667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Tema do Office">
  <a:themeElements>
    <a:clrScheme name="Tema do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ema do Office">
      <a:majorFont>
        <a:latin typeface="Calibri"/>
        <a:ea typeface=""/>
        <a:cs typeface=""/>
      </a:majorFont>
      <a:minorFont>
        <a:latin typeface="Calibri"/>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o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2609</TotalTime>
  <Words>2171</Words>
  <Application>Microsoft Office PowerPoint</Application>
  <PresentationFormat>Apresentação na tela (4:3)</PresentationFormat>
  <Paragraphs>238</Paragraphs>
  <Slides>41</Slides>
  <Notes>41</Notes>
  <HiddenSlides>2</HiddenSlides>
  <MMClips>4</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41</vt:i4>
      </vt:variant>
    </vt:vector>
  </HeadingPairs>
  <TitlesOfParts>
    <vt:vector size="45" baseType="lpstr">
      <vt:lpstr>Arial</vt:lpstr>
      <vt:lpstr>Calibri</vt:lpstr>
      <vt:lpstr>Times New Roman</vt:lpstr>
      <vt:lpstr>Tema do Office</vt:lpstr>
      <vt:lpstr>Slide 1</vt:lpstr>
      <vt:lpstr>Observatório do CDCC - USP/SC</vt:lpstr>
      <vt:lpstr>Slide 3</vt:lpstr>
      <vt:lpstr>Sessão Astronomia</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Orlando</dc:creator>
  <cp:lastModifiedBy>Jorge</cp:lastModifiedBy>
  <cp:revision>209</cp:revision>
  <cp:lastPrinted>1601-01-01T00:00:00Z</cp:lastPrinted>
  <dcterms:created xsi:type="dcterms:W3CDTF">1601-01-01T00:00:00Z</dcterms:created>
  <dcterms:modified xsi:type="dcterms:W3CDTF">2012-07-25T20:01:09Z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