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71" r:id="rId11"/>
    <p:sldId id="266" r:id="rId12"/>
    <p:sldId id="272" r:id="rId13"/>
    <p:sldId id="267" r:id="rId14"/>
    <p:sldId id="273" r:id="rId15"/>
    <p:sldId id="268" r:id="rId16"/>
    <p:sldId id="275" r:id="rId17"/>
    <p:sldId id="279" r:id="rId18"/>
    <p:sldId id="277" r:id="rId19"/>
    <p:sldId id="276" r:id="rId20"/>
    <p:sldId id="278" r:id="rId21"/>
    <p:sldId id="280" r:id="rId22"/>
    <p:sldId id="285" r:id="rId23"/>
    <p:sldId id="281" r:id="rId24"/>
    <p:sldId id="282" r:id="rId25"/>
    <p:sldId id="286" r:id="rId26"/>
    <p:sldId id="270" r:id="rId27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pt-BR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25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702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FE861FC-93EE-4AFD-9E12-900AB9E5AFE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1BBEAD4-5A3D-4FC5-9233-961A8D657FE1}" type="slidenum">
              <a:rPr lang="pt-BR" smtClean="0"/>
              <a:pPr>
                <a:buFont typeface="Times New Roman" pitchFamily="18" charset="0"/>
                <a:buNone/>
              </a:pPr>
              <a:t>1</a:t>
            </a:fld>
            <a:endParaRPr lang="pt-BR" smtClean="0"/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BE2D175-D1BC-4242-9797-D4BD7D2BAB86}" type="slidenum">
              <a:rPr lang="pt-BR" smtClean="0"/>
              <a:pPr>
                <a:buFont typeface="Times New Roman" pitchFamily="18" charset="0"/>
                <a:buNone/>
              </a:pPr>
              <a:t>10</a:t>
            </a:fld>
            <a:endParaRPr lang="pt-BR" smtClean="0"/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E4604F59-101F-4C4A-9C66-FEAEB1DFD941}" type="slidenum">
              <a:rPr lang="pt-BR" smtClean="0"/>
              <a:pPr>
                <a:buFont typeface="Times New Roman" pitchFamily="18" charset="0"/>
                <a:buNone/>
              </a:pPr>
              <a:t>11</a:t>
            </a:fld>
            <a:endParaRPr lang="pt-BR" smtClean="0"/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43897BD1-8DC8-43F4-8B2E-1606F9855C77}" type="slidenum">
              <a:rPr lang="pt-BR" smtClean="0"/>
              <a:pPr>
                <a:buFont typeface="Times New Roman" pitchFamily="18" charset="0"/>
                <a:buNone/>
              </a:pPr>
              <a:t>12</a:t>
            </a:fld>
            <a:endParaRPr lang="pt-BR" smtClean="0"/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F3AEB940-9731-4678-8428-08010BA7AECB}" type="slidenum">
              <a:rPr lang="pt-BR" smtClean="0"/>
              <a:pPr>
                <a:buFont typeface="Times New Roman" pitchFamily="18" charset="0"/>
                <a:buNone/>
              </a:pPr>
              <a:t>13</a:t>
            </a:fld>
            <a:endParaRPr lang="pt-BR" smtClean="0"/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EDB071AE-F8BD-4DF2-A32D-969FD6AF0394}" type="slidenum">
              <a:rPr lang="pt-BR" smtClean="0"/>
              <a:pPr>
                <a:buFont typeface="Times New Roman" pitchFamily="18" charset="0"/>
                <a:buNone/>
              </a:pPr>
              <a:t>14</a:t>
            </a:fld>
            <a:endParaRPr lang="pt-BR" smtClean="0"/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FED38D9-CC77-4B92-8861-6BD4D78905E5}" type="slidenum">
              <a:rPr lang="pt-BR" smtClean="0"/>
              <a:pPr>
                <a:buFont typeface="Times New Roman" pitchFamily="18" charset="0"/>
                <a:buNone/>
              </a:pPr>
              <a:t>15</a:t>
            </a:fld>
            <a:endParaRPr lang="pt-BR" smtClean="0"/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A0BB4887-C596-4AAC-9F1E-6DCDF384C355}" type="slidenum">
              <a:rPr lang="pt-BR" smtClean="0"/>
              <a:pPr>
                <a:buFont typeface="Times New Roman" pitchFamily="18" charset="0"/>
                <a:buNone/>
              </a:pPr>
              <a:t>16</a:t>
            </a:fld>
            <a:endParaRPr lang="pt-BR" smtClean="0"/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BA2169A0-C3E3-4327-9200-2FB302EFD196}" type="slidenum">
              <a:rPr lang="pt-BR" smtClean="0"/>
              <a:pPr>
                <a:buFont typeface="Times New Roman" pitchFamily="18" charset="0"/>
                <a:buNone/>
              </a:pPr>
              <a:t>17</a:t>
            </a:fld>
            <a:endParaRPr lang="pt-BR" smtClean="0"/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6868F7B-9975-4B5C-9EB8-8FE82BB94660}" type="slidenum">
              <a:rPr lang="pt-BR" smtClean="0"/>
              <a:pPr>
                <a:buFont typeface="Times New Roman" pitchFamily="18" charset="0"/>
                <a:buNone/>
              </a:pPr>
              <a:t>18</a:t>
            </a:fld>
            <a:endParaRPr lang="pt-BR" smtClean="0"/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AF158E9A-3B27-468D-966D-FB28F5868B9F}" type="slidenum">
              <a:rPr lang="pt-BR" smtClean="0"/>
              <a:pPr>
                <a:buFont typeface="Times New Roman" pitchFamily="18" charset="0"/>
                <a:buNone/>
              </a:pPr>
              <a:t>19</a:t>
            </a:fld>
            <a:endParaRPr lang="pt-BR" smtClean="0"/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08BA0189-B0E9-407F-AE10-ED8B427448AD}" type="slidenum">
              <a:rPr lang="pt-BR" smtClean="0"/>
              <a:pPr>
                <a:buFont typeface="Times New Roman" pitchFamily="18" charset="0"/>
                <a:buNone/>
              </a:pPr>
              <a:t>2</a:t>
            </a:fld>
            <a:endParaRPr lang="pt-BR" smtClean="0"/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D55691D-BC4A-4680-A4B8-FB1C0ABEDBCF}" type="slidenum">
              <a:rPr lang="pt-BR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pt-BR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2772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B7E1827-1FA4-4BEF-8A42-E726D7995E39}" type="slidenum">
              <a:rPr lang="pt-BR" sz="1200">
                <a:solidFill>
                  <a:srgbClr val="000000"/>
                </a:solidFill>
                <a:latin typeface="Calibri" pitchFamily="34" charset="0"/>
              </a:rPr>
              <a:pPr algn="r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pt-BR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277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DC0DA75-2DC5-41D3-89E8-39DB8A710F06}" type="slidenum">
              <a:rPr lang="en-GB" sz="1200">
                <a:solidFill>
                  <a:srgbClr val="000000"/>
                </a:solidFill>
                <a:latin typeface="Calibri" pitchFamily="34" charset="0"/>
              </a:rPr>
              <a:pPr algn="r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en-GB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2774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78567B6-82EB-4EAF-BDE2-523882155275}" type="slidenum">
              <a:rPr lang="en-GB" sz="1200">
                <a:solidFill>
                  <a:srgbClr val="000000"/>
                </a:solidFill>
                <a:latin typeface="Calibri" pitchFamily="34" charset="0"/>
              </a:rPr>
              <a:pPr algn="r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en-GB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2775" name="Text Box 5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6" name="Rectangle 6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8A7B3734-7F66-4D4B-B801-3F14AD64F677}" type="slidenum">
              <a:rPr lang="pt-BR" smtClean="0"/>
              <a:pPr>
                <a:buFont typeface="Times New Roman" pitchFamily="18" charset="0"/>
                <a:buNone/>
              </a:pPr>
              <a:t>20</a:t>
            </a:fld>
            <a:endParaRPr lang="pt-BR" smtClean="0"/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EF181EDD-DD5E-4A94-B254-DBDC5E1249B3}" type="slidenum">
              <a:rPr lang="pt-BR" smtClean="0"/>
              <a:pPr>
                <a:buFont typeface="Times New Roman" pitchFamily="18" charset="0"/>
                <a:buNone/>
              </a:pPr>
              <a:t>21</a:t>
            </a:fld>
            <a:endParaRPr lang="pt-BR" smtClean="0"/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1F05AE9-026B-4131-A9B1-623A5439356E}" type="slidenum">
              <a:rPr lang="pt-BR" smtClean="0"/>
              <a:pPr>
                <a:buFont typeface="Times New Roman" pitchFamily="18" charset="0"/>
                <a:buNone/>
              </a:pPr>
              <a:t>22</a:t>
            </a:fld>
            <a:endParaRPr lang="pt-BR" smtClean="0"/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08E8E93C-382D-4946-B15D-7D4EC238F8EC}" type="slidenum">
              <a:rPr lang="pt-BR" smtClean="0"/>
              <a:pPr>
                <a:buFont typeface="Times New Roman" pitchFamily="18" charset="0"/>
                <a:buNone/>
              </a:pPr>
              <a:t>23</a:t>
            </a:fld>
            <a:endParaRPr lang="pt-BR" smtClean="0"/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9BAC49D6-98A0-459C-BBF7-43728272D548}" type="slidenum">
              <a:rPr lang="pt-BR" smtClean="0"/>
              <a:pPr>
                <a:buFont typeface="Times New Roman" pitchFamily="18" charset="0"/>
                <a:buNone/>
              </a:pPr>
              <a:t>24</a:t>
            </a:fld>
            <a:endParaRPr lang="pt-BR" smtClean="0"/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9BAC49D6-98A0-459C-BBF7-43728272D548}" type="slidenum">
              <a:rPr lang="pt-BR" smtClean="0"/>
              <a:pPr>
                <a:buFont typeface="Times New Roman" pitchFamily="18" charset="0"/>
                <a:buNone/>
              </a:pPr>
              <a:t>25</a:t>
            </a:fld>
            <a:endParaRPr lang="pt-BR" smtClean="0"/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436C12B7-9B49-4EC8-8BFA-2727632210DB}" type="slidenum">
              <a:rPr lang="pt-BR" smtClean="0"/>
              <a:pPr>
                <a:buFont typeface="Times New Roman" pitchFamily="18" charset="0"/>
                <a:buNone/>
              </a:pPr>
              <a:t>26</a:t>
            </a:fld>
            <a:endParaRPr lang="pt-BR" smtClean="0"/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7A6EC42-3EF9-470B-97B5-2B192D16B21D}" type="slidenum">
              <a:rPr lang="pt-BR" smtClean="0"/>
              <a:pPr>
                <a:buFont typeface="Times New Roman" pitchFamily="18" charset="0"/>
                <a:buNone/>
              </a:pPr>
              <a:t>3</a:t>
            </a:fld>
            <a:endParaRPr lang="pt-BR" smtClean="0"/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5B3C7863-E29B-42F1-BEE8-F6140B8DFA78}" type="slidenum">
              <a:rPr lang="pt-BR" smtClean="0"/>
              <a:pPr>
                <a:buFont typeface="Times New Roman" pitchFamily="18" charset="0"/>
                <a:buNone/>
              </a:pPr>
              <a:t>4</a:t>
            </a:fld>
            <a:endParaRPr lang="pt-BR" smtClean="0"/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9C4EBF6-7D5A-45B3-8B93-103F898B446D}" type="slidenum">
              <a:rPr lang="pt-BR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</a:t>
            </a:fld>
            <a:endParaRPr lang="pt-BR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4820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2F13716-CA81-48B1-8D51-2CE239507822}" type="slidenum">
              <a:rPr lang="pt-BR" sz="1200">
                <a:solidFill>
                  <a:srgbClr val="000000"/>
                </a:solidFill>
                <a:latin typeface="Calibri" pitchFamily="34" charset="0"/>
              </a:rPr>
              <a:pPr algn="r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</a:t>
            </a:fld>
            <a:endParaRPr lang="pt-BR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8B16A43-234D-458B-8949-C8896171DEC4}" type="slidenum">
              <a:rPr lang="en-GB" sz="1200">
                <a:solidFill>
                  <a:srgbClr val="000000"/>
                </a:solidFill>
                <a:latin typeface="Calibri" pitchFamily="34" charset="0"/>
              </a:rPr>
              <a:pPr algn="r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</a:t>
            </a:fld>
            <a:endParaRPr lang="en-GB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4822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4823" name="Rectangle 5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8888116F-09E3-46AE-B758-423E2CD60D48}" type="slidenum">
              <a:rPr lang="pt-BR" smtClean="0"/>
              <a:pPr>
                <a:buFont typeface="Times New Roman" pitchFamily="18" charset="0"/>
                <a:buNone/>
              </a:pPr>
              <a:t>5</a:t>
            </a:fld>
            <a:endParaRPr lang="pt-BR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BCB42E3C-20D1-4048-B28D-481FF9881F2B}" type="slidenum">
              <a:rPr lang="pt-BR" smtClean="0"/>
              <a:pPr>
                <a:buFont typeface="Times New Roman" pitchFamily="18" charset="0"/>
                <a:buNone/>
              </a:pPr>
              <a:t>6</a:t>
            </a:fld>
            <a:endParaRPr lang="pt-BR" smtClean="0"/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A3CA5E1F-64EC-4B19-B840-CCFDB5DE51B9}" type="slidenum">
              <a:rPr lang="pt-BR" smtClean="0"/>
              <a:pPr>
                <a:buFont typeface="Times New Roman" pitchFamily="18" charset="0"/>
                <a:buNone/>
              </a:pPr>
              <a:t>7</a:t>
            </a:fld>
            <a:endParaRPr lang="pt-BR" smtClean="0"/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BFE6AA85-4233-4366-977F-AB8E6E03C179}" type="slidenum">
              <a:rPr lang="pt-BR" smtClean="0"/>
              <a:pPr>
                <a:buFont typeface="Times New Roman" pitchFamily="18" charset="0"/>
                <a:buNone/>
              </a:pPr>
              <a:t>8</a:t>
            </a:fld>
            <a:endParaRPr lang="pt-BR" smtClean="0"/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89575250-2F40-4540-9762-E6F0E627FF3D}" type="slidenum">
              <a:rPr lang="pt-BR" smtClean="0"/>
              <a:pPr>
                <a:buFont typeface="Times New Roman" pitchFamily="18" charset="0"/>
                <a:buNone/>
              </a:pPr>
              <a:t>9</a:t>
            </a:fld>
            <a:endParaRPr lang="pt-BR" smtClean="0"/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3D117-01B7-40EC-8248-A773A11CEE1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A0857-1455-42F4-8801-063A78F3637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97F8A-FED8-4857-A00B-99D1EBAC6C1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91CE3-6C79-4F94-9E18-E37BC10A0C1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CEFEB-6AA9-40AF-B13F-47DE3EFC782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9F79E-5B3A-4764-9D88-79F3CA7962B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FD65C-03DD-44CE-889C-7451888BC8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36574-86A6-458A-8736-E25426653A9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BEF79-7364-4359-9698-CCF50E472C7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7BDD7-9075-45C3-8CFB-FEF2631029C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64DDC-354A-4C00-90AF-9EE7D4A26FD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2º Nível da estrutura de tópicos</a:t>
            </a:r>
          </a:p>
          <a:p>
            <a:pPr lvl="2"/>
            <a:r>
              <a:rPr lang="en-GB" smtClean="0"/>
              <a:t>3º Nível da estrutura de tópicos</a:t>
            </a:r>
          </a:p>
          <a:p>
            <a:pPr lvl="3"/>
            <a:r>
              <a:rPr lang="en-GB" smtClean="0"/>
              <a:t>4º Nível da estrutura de tópicos</a:t>
            </a:r>
          </a:p>
          <a:p>
            <a:pPr lvl="4"/>
            <a:r>
              <a:rPr lang="en-GB" smtClean="0"/>
              <a:t>5º Nível da estrutura de tópicos</a:t>
            </a:r>
          </a:p>
          <a:p>
            <a:pPr lvl="4"/>
            <a:r>
              <a:rPr lang="en-GB" smtClean="0"/>
              <a:t>6º Nível da estrutura de tópicos</a:t>
            </a:r>
          </a:p>
          <a:p>
            <a:pPr lvl="4"/>
            <a:r>
              <a:rPr lang="en-GB" smtClean="0"/>
              <a:t>7º Nível da estrutura de tópicos</a:t>
            </a:r>
          </a:p>
          <a:p>
            <a:pPr lvl="4"/>
            <a:r>
              <a:rPr lang="en-GB" smtClean="0"/>
              <a:t>8º Nível da estrutura de tópicos</a:t>
            </a:r>
          </a:p>
          <a:p>
            <a:pPr lvl="4"/>
            <a:r>
              <a:rPr lang="en-GB" smtClean="0"/>
              <a:t>9º Nível da estrutura de tópicos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F3A66F3-D9EE-4A45-8555-3B4D1186DF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Auroras%20polares%20SA/videos/Magnetospheric%20Substorm%20causing%20Auroras.flv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Aurora%20boreal%20en%20Google%20Earth.mp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Animated%20Aurora%20Borealis,%20from%20Orbit.mp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Urso%20Polar%20-%20Coca%20Cola%20(Aurora).mpg" TargetMode="External"/><Relationship Id="rId3" Type="http://schemas.openxmlformats.org/officeDocument/2006/relationships/image" Target="../media/image39.jpeg"/><Relationship Id="rId7" Type="http://schemas.openxmlformats.org/officeDocument/2006/relationships/hyperlink" Target="Auroras%20polares%20SA/videos/Magnetospheric%20Substorm%20causing%20Auroras.flv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5" Type="http://schemas.openxmlformats.org/officeDocument/2006/relationships/hyperlink" Target="http://upload.wikimedia.org/wikipedia/commons/7/77/Saturn.Aurora.HST.UV-Vis.jpg" TargetMode="Externa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c.sc.usp.br/cd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cda@cdcc.sc.usp.b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c.sc.usp.br/cda/sessao-astronomia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29600" cy="1236663"/>
          </a:xfrm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FF"/>
              </a:buClr>
              <a:buFont typeface="Arial" charset="0"/>
              <a:buChar char="•"/>
            </a:pPr>
            <a:r>
              <a:rPr lang="pt-BR" smtClean="0">
                <a:solidFill>
                  <a:srgbClr val="FFFFFF"/>
                </a:solidFill>
              </a:rPr>
              <a:t>/*colocar vídeo auroras com música*/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 smtClean="0">
                <a:solidFill>
                  <a:srgbClr val="FFFFFF"/>
                </a:solidFill>
              </a:rPr>
              <a:t>Mitologias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3455988" cy="820738"/>
          </a:xfrm>
        </p:spPr>
        <p:txBody>
          <a:bodyPr/>
          <a:lstStyle/>
          <a:p>
            <a:pPr marL="341313" indent="-341313" algn="just" eaLnBrk="1" hangingPunct="1">
              <a:spcBef>
                <a:spcPts val="55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400" dirty="0" smtClean="0">
                <a:solidFill>
                  <a:schemeClr val="bg1"/>
                </a:solidFill>
              </a:rPr>
              <a:t>Finlândia – faíscas do rabo das raposas de fogo na </a:t>
            </a:r>
            <a:r>
              <a:rPr lang="pt-BR" sz="2400" dirty="0" err="1" smtClean="0">
                <a:solidFill>
                  <a:schemeClr val="bg1"/>
                </a:solidFill>
              </a:rPr>
              <a:t>Lapônia</a:t>
            </a:r>
            <a:endParaRPr lang="pt-BR" sz="2400" dirty="0" smtClean="0">
              <a:solidFill>
                <a:schemeClr val="bg1"/>
              </a:solidFill>
            </a:endParaRPr>
          </a:p>
          <a:p>
            <a:pPr marL="341313" indent="-341313" algn="just" eaLnBrk="1" hangingPunct="1">
              <a:spcBef>
                <a:spcPts val="55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400" dirty="0" smtClean="0">
              <a:solidFill>
                <a:schemeClr val="bg1"/>
              </a:solidFill>
            </a:endParaRPr>
          </a:p>
          <a:p>
            <a:pPr marL="341313" indent="-341313" algn="just" eaLnBrk="1" hangingPunct="1">
              <a:spcBef>
                <a:spcPts val="55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400" dirty="0" smtClean="0">
                <a:solidFill>
                  <a:schemeClr val="bg1"/>
                </a:solidFill>
              </a:rPr>
              <a:t>Povo </a:t>
            </a:r>
            <a:r>
              <a:rPr lang="pt-BR" sz="2400" dirty="0" err="1" smtClean="0">
                <a:solidFill>
                  <a:schemeClr val="bg1"/>
                </a:solidFill>
              </a:rPr>
              <a:t>Sami</a:t>
            </a:r>
            <a:endParaRPr lang="pt-BR" sz="2400" dirty="0" smtClean="0">
              <a:solidFill>
                <a:schemeClr val="bg1"/>
              </a:solidFill>
            </a:endParaRPr>
          </a:p>
          <a:p>
            <a:pPr marL="341313" indent="-341313" algn="just" eaLnBrk="1" hangingPunct="1">
              <a:spcBef>
                <a:spcPts val="55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400" dirty="0" err="1" smtClean="0">
                <a:solidFill>
                  <a:schemeClr val="bg1"/>
                </a:solidFill>
              </a:rPr>
              <a:t>Algonquinos</a:t>
            </a:r>
            <a:endParaRPr lang="pt-BR" sz="2400" dirty="0" smtClean="0">
              <a:solidFill>
                <a:schemeClr val="bg1"/>
              </a:solidFill>
            </a:endParaRPr>
          </a:p>
          <a:p>
            <a:pPr marL="341313" indent="-341313" algn="just" eaLnBrk="1" hangingPunct="1">
              <a:spcBef>
                <a:spcPts val="55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400" dirty="0" smtClean="0">
                <a:solidFill>
                  <a:schemeClr val="bg1"/>
                </a:solidFill>
              </a:rPr>
              <a:t>Folclore letão</a:t>
            </a:r>
          </a:p>
          <a:p>
            <a:pPr marL="341313" indent="-341313" algn="just" eaLnBrk="1" hangingPunct="1">
              <a:spcBef>
                <a:spcPts val="55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400" dirty="0" smtClean="0">
                <a:solidFill>
                  <a:schemeClr val="bg1"/>
                </a:solidFill>
              </a:rPr>
              <a:t>Folclore chinês</a:t>
            </a:r>
          </a:p>
          <a:p>
            <a:pPr marL="341313" indent="-341313" algn="just" eaLnBrk="1" hangingPunct="1">
              <a:spcBef>
                <a:spcPts val="55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400" dirty="0" smtClean="0">
                <a:solidFill>
                  <a:schemeClr val="bg1"/>
                </a:solidFill>
              </a:rPr>
              <a:t>Povo </a:t>
            </a:r>
            <a:r>
              <a:rPr lang="pt-BR" sz="2400" dirty="0" err="1" smtClean="0">
                <a:solidFill>
                  <a:schemeClr val="bg1"/>
                </a:solidFill>
              </a:rPr>
              <a:t>inuit</a:t>
            </a:r>
            <a:endParaRPr lang="pt-BR" sz="2400" dirty="0" smtClean="0">
              <a:solidFill>
                <a:schemeClr val="bg1"/>
              </a:solidFill>
            </a:endParaRPr>
          </a:p>
          <a:p>
            <a:pPr marL="341313" indent="-341313" algn="just" eaLnBrk="1" hangingPunct="1">
              <a:spcBef>
                <a:spcPts val="55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400" dirty="0" smtClean="0">
              <a:solidFill>
                <a:schemeClr val="bg1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4067175" y="3500438"/>
            <a:ext cx="4619625" cy="2625725"/>
          </a:xfrm>
        </p:spPr>
        <p:txBody>
          <a:bodyPr/>
          <a:lstStyle/>
          <a:p>
            <a:pPr marL="341313" indent="-341313" algn="just" eaLnBrk="1" hangingPunct="1">
              <a:lnSpc>
                <a:spcPct val="80000"/>
              </a:lnSpc>
              <a:spcBef>
                <a:spcPts val="55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400" dirty="0" smtClean="0">
                <a:solidFill>
                  <a:schemeClr val="bg1"/>
                </a:solidFill>
              </a:rPr>
              <a:t>Citação bíblica no livro de Ezequiel:</a:t>
            </a:r>
          </a:p>
          <a:p>
            <a:pPr marL="741363" lvl="1" indent="-341313" algn="just" eaLnBrk="1" hangingPunct="1">
              <a:lnSpc>
                <a:spcPct val="80000"/>
              </a:lnSpc>
              <a:spcBef>
                <a:spcPts val="55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000" dirty="0" smtClean="0">
                <a:solidFill>
                  <a:schemeClr val="bg1"/>
                </a:solidFill>
              </a:rPr>
              <a:t>“Olhei, e eis que um vento tempestuoso vinha do norte, uma grande nuvem, com um fogo que emitia de contínuo labaredas, e um resplendor ao redor dela; e do meio do fogo saía uma coisa como o brilho de âmbar.”</a:t>
            </a:r>
            <a:endParaRPr lang="pt-BR" sz="1800" dirty="0" smtClean="0">
              <a:solidFill>
                <a:schemeClr val="bg1"/>
              </a:solidFill>
            </a:endParaRPr>
          </a:p>
        </p:txBody>
      </p:sp>
      <p:pic>
        <p:nvPicPr>
          <p:cNvPr id="46082" name="Picture 2" descr="http://4.bp.blogspot.com/_lSQhFQR9-DM/SP3-NwoZD7I/AAAAAAAABW4/1bQMgA9AMHY/s400/Rapoz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4813"/>
            <a:ext cx="38100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 smtClean="0">
                <a:solidFill>
                  <a:srgbClr val="FFFFFF"/>
                </a:solidFill>
              </a:rPr>
              <a:t>Desvendando o mistério</a:t>
            </a:r>
          </a:p>
        </p:txBody>
      </p:sp>
      <p:pic>
        <p:nvPicPr>
          <p:cNvPr id="13322" name="Picture 10" descr="http://thanasis.com/auro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4076700"/>
            <a:ext cx="34004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2" descr="http://www.theoi.com/image/T28.3BBore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341438"/>
            <a:ext cx="206533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14" descr="http://www.evanog.com/press/wp-content/uploads/2008/03/galileu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1196975"/>
            <a:ext cx="28575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m 12" descr="aurora-20-nov-2003-wisconsin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25" y="4508500"/>
            <a:ext cx="3128963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spaço Reservado para Conteúdo 14"/>
          <p:cNvSpPr>
            <a:spLocks noGrp="1"/>
          </p:cNvSpPr>
          <p:nvPr>
            <p:ph sz="half" idx="1"/>
          </p:nvPr>
        </p:nvSpPr>
        <p:spPr>
          <a:xfrm>
            <a:off x="2771775" y="1600200"/>
            <a:ext cx="3095625" cy="4524375"/>
          </a:xfrm>
        </p:spPr>
        <p:txBody>
          <a:bodyPr/>
          <a:lstStyle/>
          <a:p>
            <a:pPr marL="0" indent="0" algn="just" eaLnBrk="1" hangingPunct="1"/>
            <a:r>
              <a:rPr lang="pt-BR" sz="2400" smtClean="0">
                <a:solidFill>
                  <a:schemeClr val="bg1"/>
                </a:solidFill>
              </a:rPr>
              <a:t>		Aurora boreal  nome designado por Galileu Galilei em 1621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 smtClean="0">
                <a:solidFill>
                  <a:srgbClr val="FFFFFF"/>
                </a:solidFill>
              </a:rPr>
              <a:t>Desvendando o mistério</a:t>
            </a:r>
          </a:p>
        </p:txBody>
      </p:sp>
      <p:pic>
        <p:nvPicPr>
          <p:cNvPr id="48130" name="Picture 2" descr="http://upload.wikimedia.org/wikipedia/commons/thumb/7/76/Captainjamescookportrait.jpg/174px-Captainjamescookportra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628775"/>
            <a:ext cx="28606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 descr="Aurora_Borealis_1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1196975"/>
            <a:ext cx="2428875" cy="339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 descr="http://upload.wikimedia.org/wikipedia/commons/thumb/4/4a/Cook_Three_Voyages_59.png/600px-Cook_Three_Voyages_5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4724400"/>
            <a:ext cx="37719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spaço Reservado para Conteúdo 14"/>
          <p:cNvSpPr>
            <a:spLocks noGrp="1"/>
          </p:cNvSpPr>
          <p:nvPr>
            <p:ph sz="half" idx="1"/>
          </p:nvPr>
        </p:nvSpPr>
        <p:spPr>
          <a:xfrm>
            <a:off x="3492500" y="1600200"/>
            <a:ext cx="2447925" cy="4524375"/>
          </a:xfrm>
        </p:spPr>
        <p:txBody>
          <a:bodyPr/>
          <a:lstStyle/>
          <a:p>
            <a:pPr marL="0" indent="0" algn="just" eaLnBrk="1" hangingPunct="1"/>
            <a:r>
              <a:rPr lang="pt-BR" sz="2200" smtClean="0">
                <a:solidFill>
                  <a:schemeClr val="bg1"/>
                </a:solidFill>
              </a:rPr>
              <a:t>		James Cook presencia o mesmo fenômeno no século XVIII no hemisfério sul, denominando o efeito de ‘aurora austral’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http://upload.wikimedia.org/wikipedia/commons/thumb/a/a0/Birkeland-terrella.jpg/250px-Birkeland-terrel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628775"/>
            <a:ext cx="415448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 smtClean="0">
                <a:solidFill>
                  <a:srgbClr val="FFFFFF"/>
                </a:solidFill>
              </a:rPr>
              <a:t>Desvendando o mistério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820738"/>
          </a:xfrm>
        </p:spPr>
        <p:txBody>
          <a:bodyPr/>
          <a:lstStyle/>
          <a:p>
            <a:pPr marL="341313" indent="-341313" algn="just" eaLnBrk="1" hangingPunct="1">
              <a:spcBef>
                <a:spcPts val="55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1800" smtClean="0">
                <a:solidFill>
                  <a:srgbClr val="FFFFFF"/>
                </a:solidFill>
              </a:rPr>
              <a:t>Edmund Halley - Século XVIII, desconfia da ligação entre o campo magnético e as auroras polares</a:t>
            </a:r>
          </a:p>
          <a:p>
            <a:pPr marL="341313" indent="-341313" algn="just" eaLnBrk="1" hangingPunct="1">
              <a:spcBef>
                <a:spcPts val="55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1800" smtClean="0">
              <a:solidFill>
                <a:srgbClr val="FFFFFF"/>
              </a:solidFill>
            </a:endParaRPr>
          </a:p>
          <a:p>
            <a:pPr marL="341313" indent="-341313" algn="just" eaLnBrk="1" hangingPunct="1">
              <a:spcBef>
                <a:spcPts val="55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1800" smtClean="0">
                <a:solidFill>
                  <a:srgbClr val="FFFFFF"/>
                </a:solidFill>
              </a:rPr>
              <a:t>Hiorter e Celsius, 1741 – evidências de controle magnético</a:t>
            </a:r>
          </a:p>
          <a:p>
            <a:pPr marL="341313" indent="-341313" algn="just" eaLnBrk="1" hangingPunct="1">
              <a:spcBef>
                <a:spcPts val="55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1800" smtClean="0">
              <a:solidFill>
                <a:srgbClr val="FFFFFF"/>
              </a:solidFill>
            </a:endParaRPr>
          </a:p>
          <a:p>
            <a:pPr marL="341313" indent="-341313" algn="just" eaLnBrk="1" hangingPunct="1">
              <a:spcBef>
                <a:spcPts val="55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1800" smtClean="0">
                <a:solidFill>
                  <a:srgbClr val="FFFFFF"/>
                </a:solidFill>
              </a:rPr>
              <a:t>Cavendish, 1768 – cálculo da altura do evento</a:t>
            </a:r>
          </a:p>
          <a:p>
            <a:pPr marL="341313" indent="-341313" eaLnBrk="1" hangingPunct="1">
              <a:spcBef>
                <a:spcPts val="55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200" smtClean="0">
              <a:solidFill>
                <a:srgbClr val="FFFFFF"/>
              </a:solidFill>
            </a:endParaRPr>
          </a:p>
          <a:p>
            <a:pPr marL="341313" indent="-341313" eaLnBrk="1" hangingPunct="1">
              <a:spcBef>
                <a:spcPts val="55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200" smtClean="0">
              <a:solidFill>
                <a:srgbClr val="FFFFFF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4356100" y="4941888"/>
            <a:ext cx="4330700" cy="1366837"/>
          </a:xfrm>
        </p:spPr>
        <p:txBody>
          <a:bodyPr/>
          <a:lstStyle/>
          <a:p>
            <a:pPr marL="341313" indent="-341313" algn="just" eaLnBrk="1" hangingPunct="1">
              <a:lnSpc>
                <a:spcPct val="80000"/>
              </a:lnSpc>
              <a:spcBef>
                <a:spcPts val="55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200" smtClean="0">
                <a:solidFill>
                  <a:srgbClr val="FFFFFF"/>
                </a:solidFill>
              </a:rPr>
              <a:t>Birkeland, 1896 – reprodução de uma aurora em laboratório</a:t>
            </a:r>
          </a:p>
          <a:p>
            <a:pPr marL="741363" lvl="1" indent="-341313" algn="just" eaLnBrk="1" hangingPunct="1">
              <a:lnSpc>
                <a:spcPct val="80000"/>
              </a:lnSpc>
              <a:spcBef>
                <a:spcPts val="55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1400" smtClean="0">
                <a:solidFill>
                  <a:srgbClr val="FFFFFF"/>
                </a:solidFill>
              </a:rPr>
              <a:t>Terrella, um globo ânodo magnetizado em câmara de vácuo</a:t>
            </a:r>
          </a:p>
          <a:p>
            <a:pPr marL="341313" indent="-341313" algn="just" eaLnBrk="1" hangingPunct="1">
              <a:lnSpc>
                <a:spcPct val="80000"/>
              </a:lnSpc>
              <a:spcBef>
                <a:spcPts val="550"/>
              </a:spcBef>
              <a:buClr>
                <a:srgbClr val="FFFF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200" smtClean="0">
              <a:solidFill>
                <a:srgbClr val="FFFFFF"/>
              </a:solidFill>
            </a:endParaRPr>
          </a:p>
        </p:txBody>
      </p:sp>
      <p:pic>
        <p:nvPicPr>
          <p:cNvPr id="14344" name="Picture 8" descr="F:\Auroras polares SA\Birkeland current - Wikipedia, the free encyclopedia_files\300px-Birkeland-anode-globe-fig2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4797425"/>
            <a:ext cx="2376487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 smtClean="0">
                <a:solidFill>
                  <a:srgbClr val="FFFFFF"/>
                </a:solidFill>
              </a:rPr>
              <a:t>Desvendando o mistério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91063" cy="820738"/>
          </a:xfrm>
        </p:spPr>
        <p:txBody>
          <a:bodyPr/>
          <a:lstStyle/>
          <a:p>
            <a:pPr marL="341313" indent="-341313" algn="just" eaLnBrk="1" hangingPunct="1">
              <a:spcBef>
                <a:spcPts val="55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1800" smtClean="0">
                <a:solidFill>
                  <a:schemeClr val="bg1"/>
                </a:solidFill>
              </a:rPr>
              <a:t>Elias Loomis, 1860 – relação entre erupção solar (intenso brilho que não dura mais que duas horas) e uma aurora próxima à latitude 77º, no norte do Canadá e dentro do círculo polar ártico ocorrendo de 20 a 40 horas mais tarde; relação entre pólo norte magnético</a:t>
            </a:r>
            <a:endParaRPr lang="pt-BR" sz="2200" smtClean="0">
              <a:solidFill>
                <a:schemeClr val="bg1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4643438" y="4941888"/>
            <a:ext cx="4043362" cy="1439862"/>
          </a:xfrm>
        </p:spPr>
        <p:txBody>
          <a:bodyPr/>
          <a:lstStyle/>
          <a:p>
            <a:pPr marL="341313" indent="-341313" algn="just" eaLnBrk="1" hangingPunct="1">
              <a:lnSpc>
                <a:spcPct val="80000"/>
              </a:lnSpc>
              <a:spcBef>
                <a:spcPts val="55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1800" smtClean="0">
                <a:solidFill>
                  <a:srgbClr val="FFFFFF"/>
                </a:solidFill>
              </a:rPr>
              <a:t>Parker, 1950 – vento solar e as auroras</a:t>
            </a:r>
          </a:p>
          <a:p>
            <a:pPr marL="341313" indent="-341313" algn="just" eaLnBrk="1" hangingPunct="1">
              <a:lnSpc>
                <a:spcPct val="80000"/>
              </a:lnSpc>
              <a:spcBef>
                <a:spcPts val="55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1800" smtClean="0">
                <a:solidFill>
                  <a:srgbClr val="FFFFFF"/>
                </a:solidFill>
              </a:rPr>
              <a:t>Van Allen, 1962 – cinturão de radiação</a:t>
            </a:r>
          </a:p>
          <a:p>
            <a:pPr marL="341313" indent="-341313" algn="just" eaLnBrk="1" hangingPunct="1">
              <a:lnSpc>
                <a:spcPct val="80000"/>
              </a:lnSpc>
              <a:spcBef>
                <a:spcPts val="55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1800" smtClean="0">
                <a:solidFill>
                  <a:srgbClr val="FFFFFF"/>
                </a:solidFill>
              </a:rPr>
              <a:t>1972 – auroras e correntes magnéticas emitem ondas de rádio em até 150 kHz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1412875"/>
            <a:ext cx="2354263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3694113"/>
            <a:ext cx="2952750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Administrador\Desktop\Neto\Observatório\erupcao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6438" y="2230438"/>
            <a:ext cx="4627562" cy="462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 smtClean="0">
                <a:solidFill>
                  <a:srgbClr val="FFFFFF"/>
                </a:solidFill>
              </a:rPr>
              <a:t>Mecanismo</a:t>
            </a:r>
          </a:p>
        </p:txBody>
      </p:sp>
      <p:pic>
        <p:nvPicPr>
          <p:cNvPr id="17418" name="Picture 10" descr="F:\Auroras polares SA\Sunspot - Wikipedia, the free encyclopedia_files\250px-Sun_projection_with_spotting-sco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404813"/>
            <a:ext cx="319563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F:\Auroras polares SA\Coronal mass ejection - Wikipedia, the free encyclopedia_files\220px-LASCO2001100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2636838"/>
            <a:ext cx="359886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 smtClean="0">
                <a:solidFill>
                  <a:srgbClr val="FFFFFF"/>
                </a:solidFill>
              </a:rPr>
              <a:t>Mecanismo</a:t>
            </a:r>
          </a:p>
        </p:txBody>
      </p:sp>
      <p:pic>
        <p:nvPicPr>
          <p:cNvPr id="19459" name="Imagem 5" descr="magnetosfera_esquem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268413"/>
            <a:ext cx="7272338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 smtClean="0">
                <a:solidFill>
                  <a:srgbClr val="FFFFFF"/>
                </a:solidFill>
              </a:rPr>
              <a:t>Mecanismo</a:t>
            </a:r>
          </a:p>
        </p:txBody>
      </p:sp>
      <p:pic>
        <p:nvPicPr>
          <p:cNvPr id="20483" name="Picture 8" descr="F:\Auroras polares SA\Geomagnetic storm - Wikipedia, the free encyclopedia_files\400px-Magnetosphere_rendi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33375"/>
            <a:ext cx="38100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 descr="F:\Auroras polares SA\Geomagnetic storm - Wikipedia, the free encyclopedia_files\Magnetosphere_simp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2565400"/>
            <a:ext cx="7273925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 dirty="0" smtClean="0">
                <a:solidFill>
                  <a:srgbClr val="FFFFFF"/>
                </a:solidFill>
                <a:hlinkClick r:id="rId3" action="ppaction://hlinkfile"/>
              </a:rPr>
              <a:t>Mecanismo</a:t>
            </a:r>
            <a:r>
              <a:rPr lang="pt-BR" b="1" dirty="0" smtClean="0">
                <a:solidFill>
                  <a:srgbClr val="FFFFFF"/>
                </a:solidFill>
              </a:rPr>
              <a:t> /*colocar na recapitulação*/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 dirty="0" smtClean="0">
                <a:solidFill>
                  <a:srgbClr val="FFFFFF"/>
                </a:solidFill>
                <a:hlinkClick r:id="rId3" action="ppaction://hlinkfile"/>
              </a:rPr>
              <a:t>Mecanismo</a:t>
            </a:r>
            <a:endParaRPr lang="pt-BR" b="1" dirty="0" smtClean="0">
              <a:solidFill>
                <a:srgbClr val="FFFFFF"/>
              </a:solidFill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340768"/>
            <a:ext cx="4418013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 dirty="0" smtClean="0">
                <a:solidFill>
                  <a:srgbClr val="FFFFFF"/>
                </a:solidFill>
                <a:hlinkClick r:id="rId3" action="ppaction://hlinkfile"/>
              </a:rPr>
              <a:t>Mecanismo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700807"/>
            <a:ext cx="4680520" cy="4608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 smtClean="0">
                <a:solidFill>
                  <a:srgbClr val="FFFFFF"/>
                </a:solidFill>
              </a:rPr>
              <a:t>Mecanismo</a:t>
            </a:r>
          </a:p>
        </p:txBody>
      </p:sp>
      <p:pic>
        <p:nvPicPr>
          <p:cNvPr id="24579" name="Imagem 5" descr="Aurora boreal 0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469" y="476672"/>
            <a:ext cx="435156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Imagem 6" descr="Aurora_Boreal_Alaska_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015400"/>
            <a:ext cx="4392488" cy="329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 smtClean="0">
                <a:solidFill>
                  <a:srgbClr val="FFFFFF"/>
                </a:solidFill>
              </a:rPr>
              <a:t>Mecanismo</a:t>
            </a:r>
          </a:p>
        </p:txBody>
      </p:sp>
      <p:pic>
        <p:nvPicPr>
          <p:cNvPr id="25603" name="Imagem 8" descr="aurora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14636"/>
            <a:ext cx="4680520" cy="341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Imagem 7" descr="aurora_boreal_nasa_200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4442" y="3140968"/>
            <a:ext cx="5154023" cy="340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 smtClean="0">
                <a:solidFill>
                  <a:srgbClr val="FFFFFF"/>
                </a:solidFill>
              </a:rPr>
              <a:t>Auroras artificiais</a:t>
            </a: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6659563" y="3500438"/>
            <a:ext cx="2233612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dirty="0"/>
              <a:t>	</a:t>
            </a:r>
            <a:r>
              <a:rPr lang="pt-BR" dirty="0" err="1"/>
              <a:t>StartFish</a:t>
            </a:r>
            <a:r>
              <a:rPr lang="pt-BR" dirty="0"/>
              <a:t> Prime, visível em grande parte do Oceano Pacífico em 9 de julho de 1962 como resultado de um teste nuclear estadunidense</a:t>
            </a:r>
          </a:p>
        </p:txBody>
      </p:sp>
      <p:pic>
        <p:nvPicPr>
          <p:cNvPr id="76802" name="Picture 2" descr="Ficheiro:Starfish Prime aurora from Honolulu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420938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4" descr="Ficheiro:Aurora borealis in a lab dsc045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476250"/>
            <a:ext cx="3498850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 smtClean="0">
                <a:solidFill>
                  <a:srgbClr val="FFFFFF"/>
                </a:solidFill>
              </a:rPr>
              <a:t>Outras Auroras</a:t>
            </a:r>
          </a:p>
        </p:txBody>
      </p:sp>
      <p:pic>
        <p:nvPicPr>
          <p:cNvPr id="80902" name="Picture 6" descr="This image of the northern polar region of Saturn shows both the aurora and underlying atmospher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476250"/>
            <a:ext cx="3546475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8" name="Picture 2" descr="Na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196975"/>
            <a:ext cx="45720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4" descr="File:Jupiter-auror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76675" y="3473450"/>
            <a:ext cx="52673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 dirty="0" smtClean="0">
                <a:solidFill>
                  <a:srgbClr val="FFFFFF"/>
                </a:solidFill>
              </a:rPr>
              <a:t>Recapitulando...</a:t>
            </a:r>
          </a:p>
        </p:txBody>
      </p:sp>
      <p:pic>
        <p:nvPicPr>
          <p:cNvPr id="71682" name="Picture 2" descr="http://upload.wikimedia.org/wikipedia/commons/1/12/Auror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340767"/>
            <a:ext cx="4962128" cy="3150951"/>
          </a:xfrm>
          <a:prstGeom prst="rect">
            <a:avLst/>
          </a:prstGeom>
          <a:noFill/>
        </p:spPr>
      </p:pic>
      <p:pic>
        <p:nvPicPr>
          <p:cNvPr id="71684" name="Picture 4" descr="Man-made aurora visto através de uma câmara de imagem intensificando. Nesta perspectiva, olhando para cima a partir do solo, a mancha vermelha da aurora só é visível quando o transmissor está ligado (crédito: Mike Kosch, Lancaster University)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809999"/>
            <a:ext cx="4191000" cy="3048001"/>
          </a:xfrm>
          <a:prstGeom prst="rect">
            <a:avLst/>
          </a:prstGeom>
          <a:noFill/>
        </p:spPr>
      </p:pic>
      <p:pic>
        <p:nvPicPr>
          <p:cNvPr id="71686" name="Picture 6" descr="Ficheiro:Saturn.Aurora.HST.UV-Vi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980728"/>
            <a:ext cx="3888431" cy="3921107"/>
          </a:xfrm>
          <a:prstGeom prst="rect">
            <a:avLst/>
          </a:prstGeom>
          <a:noFill/>
        </p:spPr>
      </p:pic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539552" y="1484784"/>
            <a:ext cx="518457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	O que são?</a:t>
            </a:r>
          </a:p>
          <a:p>
            <a:pPr algn="just"/>
            <a:r>
              <a:rPr lang="pt-BR" dirty="0"/>
              <a:t>	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/>
              <a:t>	</a:t>
            </a:r>
            <a:r>
              <a:rPr lang="pt-BR" dirty="0" smtClean="0">
                <a:hlinkClick r:id="rId7" action="ppaction://hlinkfile"/>
              </a:rPr>
              <a:t>Como ocorrem?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	Outras auroras...</a:t>
            </a:r>
          </a:p>
          <a:p>
            <a:pPr algn="just"/>
            <a:endParaRPr lang="pt-BR" dirty="0" smtClean="0">
              <a:hlinkClick r:id="rId8" action="ppaction://hlinkfile"/>
            </a:endParaRPr>
          </a:p>
          <a:p>
            <a:pPr algn="just"/>
            <a:endParaRPr lang="pt-BR" dirty="0" smtClean="0">
              <a:hlinkClick r:id="rId8" action="ppaction://hlinkfile"/>
            </a:endParaRPr>
          </a:p>
          <a:p>
            <a:pPr algn="just"/>
            <a:r>
              <a:rPr lang="pt-BR" dirty="0" smtClean="0">
                <a:hlinkClick r:id="rId8" action="ppaction://hlinkfile"/>
              </a:rPr>
              <a:t>	Fenômeno que causa grande fascínio na humanidade!</a:t>
            </a:r>
            <a:endParaRPr lang="pt-BR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m 4" descr="aurora_bore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5724128" y="548680"/>
            <a:ext cx="3015702" cy="2405881"/>
          </a:xfrm>
          <a:prstGeom prst="rect">
            <a:avLst/>
          </a:prstGeom>
          <a:noFill/>
        </p:spPr>
        <p:txBody>
          <a:bodyPr wrap="none">
            <a:prstTxWarp prst="textFadeUp">
              <a:avLst/>
            </a:prstTxWarp>
            <a:spAutoFit/>
            <a:scene3d>
              <a:camera prst="obliqueTopRigh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pt-BR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Fim</a:t>
            </a:r>
          </a:p>
        </p:txBody>
      </p:sp>
    </p:spTree>
  </p:cSld>
  <p:clrMapOvr>
    <a:masterClrMapping/>
  </p:clrMapOvr>
  <p:transition advTm="1024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0" y="458788"/>
            <a:ext cx="7918450" cy="692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9440" tIns="54720" rIns="109440" bIns="5472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FFFF00"/>
                </a:solidFill>
              </a:rPr>
              <a:t>Observatório do CDCC - USP/SC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280988" y="1135063"/>
            <a:ext cx="8577262" cy="4811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9440" tIns="54720" rIns="109440" bIns="54720" anchor="ctr">
            <a:spAutoFit/>
          </a:bodyPr>
          <a:lstStyle/>
          <a:p>
            <a:pPr algn="just" eaLnBrk="0" hangingPunct="0">
              <a:spcBef>
                <a:spcPts val="1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dirty="0">
                <a:solidFill>
                  <a:srgbClr val="FFFF00"/>
                </a:solidFill>
                <a:latin typeface="Calibri" pitchFamily="34" charset="0"/>
              </a:rPr>
              <a:t>Setor de Astronomia (OBSERVATÓRIO) </a:t>
            </a:r>
          </a:p>
          <a:p>
            <a:pPr algn="just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dirty="0">
                <a:solidFill>
                  <a:srgbClr val="FFFF00"/>
                </a:solidFill>
                <a:latin typeface="Calibri" pitchFamily="34" charset="0"/>
              </a:rPr>
              <a:t>(Centro de Divulgação da Astronomia - CDA)</a:t>
            </a:r>
          </a:p>
          <a:p>
            <a:pPr algn="just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dirty="0">
                <a:solidFill>
                  <a:srgbClr val="FFFF00"/>
                </a:solidFill>
                <a:latin typeface="Calibri" pitchFamily="34" charset="0"/>
              </a:rPr>
              <a:t>Centro de Divulgação Científica e Cultural - CDCC</a:t>
            </a:r>
          </a:p>
          <a:p>
            <a:pPr algn="just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dirty="0">
                <a:solidFill>
                  <a:srgbClr val="FFFF00"/>
                </a:solidFill>
                <a:latin typeface="Calibri" pitchFamily="34" charset="0"/>
              </a:rPr>
              <a:t>Universidade de São Paulo - USP</a:t>
            </a:r>
          </a:p>
          <a:p>
            <a:pPr algn="just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200" dirty="0">
              <a:solidFill>
                <a:srgbClr val="FFFF00"/>
              </a:solidFill>
              <a:latin typeface="Calibri" pitchFamily="34" charset="0"/>
            </a:endParaRPr>
          </a:p>
          <a:p>
            <a:pPr algn="just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dirty="0">
                <a:solidFill>
                  <a:srgbClr val="009999"/>
                </a:solidFill>
                <a:latin typeface="Calibri" pitchFamily="34" charset="0"/>
                <a:hlinkClick r:id="rId3"/>
              </a:rPr>
              <a:t>http://www.cdcc.sc.usp.br/cda</a:t>
            </a:r>
          </a:p>
          <a:p>
            <a:pPr algn="just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dirty="0">
                <a:solidFill>
                  <a:srgbClr val="FFFF00"/>
                </a:solidFill>
                <a:latin typeface="Calibri" pitchFamily="34" charset="0"/>
              </a:rPr>
              <a:t>Endereço: Av. Trabalhador São-Carlense, n.400</a:t>
            </a:r>
          </a:p>
          <a:p>
            <a:pPr algn="just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dirty="0">
                <a:solidFill>
                  <a:srgbClr val="FFFF00"/>
                </a:solidFill>
                <a:latin typeface="Calibri" pitchFamily="34" charset="0"/>
              </a:rPr>
              <a:t>São Carlos-SP</a:t>
            </a:r>
          </a:p>
          <a:p>
            <a:pPr algn="just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dirty="0" err="1">
                <a:solidFill>
                  <a:srgbClr val="FFFF00"/>
                </a:solidFill>
                <a:latin typeface="Calibri" pitchFamily="34" charset="0"/>
              </a:rPr>
              <a:t>Tel</a:t>
            </a:r>
            <a:r>
              <a:rPr lang="pt-BR" sz="2200" dirty="0">
                <a:solidFill>
                  <a:srgbClr val="FFFF00"/>
                </a:solidFill>
                <a:latin typeface="Calibri" pitchFamily="34" charset="0"/>
              </a:rPr>
              <a:t>: </a:t>
            </a:r>
            <a:r>
              <a:rPr lang="pt-BR" sz="2200" dirty="0" smtClean="0">
                <a:solidFill>
                  <a:srgbClr val="FFFF00"/>
                </a:solidFill>
                <a:latin typeface="Calibri" pitchFamily="34" charset="0"/>
              </a:rPr>
              <a:t>0-</a:t>
            </a:r>
            <a:r>
              <a:rPr lang="pt-BR" sz="2200" dirty="0" err="1" smtClean="0">
                <a:solidFill>
                  <a:srgbClr val="FFFF00"/>
                </a:solidFill>
                <a:latin typeface="Calibri" pitchFamily="34" charset="0"/>
              </a:rPr>
              <a:t>xx</a:t>
            </a:r>
            <a:r>
              <a:rPr lang="pt-BR" sz="2200" dirty="0" smtClean="0">
                <a:solidFill>
                  <a:srgbClr val="FFFF00"/>
                </a:solidFill>
                <a:latin typeface="Calibri" pitchFamily="34" charset="0"/>
              </a:rPr>
              <a:t>-16-3373-9191 </a:t>
            </a:r>
            <a:r>
              <a:rPr lang="pt-BR" sz="2200" dirty="0">
                <a:solidFill>
                  <a:srgbClr val="FFFF00"/>
                </a:solidFill>
                <a:latin typeface="Calibri" pitchFamily="34" charset="0"/>
              </a:rPr>
              <a:t>(Observatório)</a:t>
            </a:r>
          </a:p>
          <a:p>
            <a:pPr algn="just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dirty="0" err="1">
                <a:solidFill>
                  <a:srgbClr val="FFFF00"/>
                </a:solidFill>
                <a:latin typeface="Calibri" pitchFamily="34" charset="0"/>
              </a:rPr>
              <a:t>Tel</a:t>
            </a:r>
            <a:r>
              <a:rPr lang="pt-BR" sz="2200" dirty="0">
                <a:solidFill>
                  <a:srgbClr val="FFFF00"/>
                </a:solidFill>
                <a:latin typeface="Calibri" pitchFamily="34" charset="0"/>
              </a:rPr>
              <a:t>: </a:t>
            </a:r>
            <a:r>
              <a:rPr lang="pt-BR" sz="2200" dirty="0" smtClean="0">
                <a:solidFill>
                  <a:srgbClr val="FFFF00"/>
                </a:solidFill>
                <a:latin typeface="Calibri" pitchFamily="34" charset="0"/>
              </a:rPr>
              <a:t>0-</a:t>
            </a:r>
            <a:r>
              <a:rPr lang="pt-BR" sz="2200" dirty="0" err="1" smtClean="0">
                <a:solidFill>
                  <a:srgbClr val="FFFF00"/>
                </a:solidFill>
                <a:latin typeface="Calibri" pitchFamily="34" charset="0"/>
              </a:rPr>
              <a:t>xx</a:t>
            </a:r>
            <a:r>
              <a:rPr lang="pt-BR" sz="2200" smtClean="0">
                <a:solidFill>
                  <a:srgbClr val="FFFF00"/>
                </a:solidFill>
                <a:latin typeface="Calibri" pitchFamily="34" charset="0"/>
              </a:rPr>
              <a:t>-16-3373-9772 </a:t>
            </a:r>
            <a:r>
              <a:rPr lang="pt-BR" sz="2200" dirty="0">
                <a:solidFill>
                  <a:srgbClr val="FFFF00"/>
                </a:solidFill>
                <a:latin typeface="Calibri" pitchFamily="34" charset="0"/>
              </a:rPr>
              <a:t>(CDCC)</a:t>
            </a:r>
          </a:p>
          <a:p>
            <a:pPr algn="just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dirty="0">
                <a:solidFill>
                  <a:srgbClr val="FFFF00"/>
                </a:solidFill>
                <a:latin typeface="Calibri" pitchFamily="34" charset="0"/>
              </a:rPr>
              <a:t>e-mail: </a:t>
            </a:r>
            <a:r>
              <a:rPr lang="pt-BR" sz="2200" dirty="0">
                <a:solidFill>
                  <a:srgbClr val="009999"/>
                </a:solidFill>
                <a:latin typeface="Calibri" pitchFamily="34" charset="0"/>
                <a:hlinkClick r:id="rId4"/>
              </a:rPr>
              <a:t>cda@cdcc.sc.usp.br</a:t>
            </a:r>
          </a:p>
          <a:p>
            <a:pPr algn="just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dirty="0">
                <a:solidFill>
                  <a:srgbClr val="FFFF00"/>
                </a:solidFill>
                <a:latin typeface="Calibri" pitchFamily="34" charset="0"/>
              </a:rPr>
              <a:t>Localização:</a:t>
            </a:r>
            <a:br>
              <a:rPr lang="pt-BR" sz="2200" dirty="0">
                <a:solidFill>
                  <a:srgbClr val="FFFF00"/>
                </a:solidFill>
                <a:latin typeface="Calibri" pitchFamily="34" charset="0"/>
              </a:rPr>
            </a:br>
            <a:r>
              <a:rPr lang="pt-BR" sz="2200" dirty="0">
                <a:solidFill>
                  <a:srgbClr val="FFFF00"/>
                </a:solidFill>
                <a:latin typeface="Calibri" pitchFamily="34" charset="0"/>
              </a:rPr>
              <a:t>Latitude: 22° 00' 39,5"S  Longitude: 47° 53' 47,5"W</a:t>
            </a:r>
          </a:p>
          <a:p>
            <a:pPr algn="just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dirty="0">
                <a:solidFill>
                  <a:srgbClr val="FFFF00"/>
                </a:solidFill>
                <a:latin typeface="Calibri" pitchFamily="34" charset="0"/>
              </a:rPr>
              <a:t>Imagem: O Inicio do Observatório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7031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5123" name="Group 2"/>
          <p:cNvGrpSpPr>
            <a:grpSpLocks/>
          </p:cNvGrpSpPr>
          <p:nvPr/>
        </p:nvGrpSpPr>
        <p:grpSpPr bwMode="auto">
          <a:xfrm>
            <a:off x="508000" y="1441450"/>
            <a:ext cx="8124825" cy="3514725"/>
            <a:chOff x="320" y="908"/>
            <a:chExt cx="5118" cy="2214"/>
          </a:xfrm>
        </p:grpSpPr>
        <p:pic>
          <p:nvPicPr>
            <p:cNvPr id="512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0" y="908"/>
              <a:ext cx="5119" cy="22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125" name="Text Box 4"/>
            <p:cNvSpPr txBox="1">
              <a:spLocks noChangeArrowheads="1"/>
            </p:cNvSpPr>
            <p:nvPr/>
          </p:nvSpPr>
          <p:spPr bwMode="auto">
            <a:xfrm>
              <a:off x="320" y="908"/>
              <a:ext cx="5119" cy="22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0" y="204788"/>
            <a:ext cx="6375400" cy="569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9440" tIns="54720" rIns="109440" bIns="5472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900">
                <a:solidFill>
                  <a:srgbClr val="FFFF00"/>
                </a:solidFill>
              </a:rPr>
              <a:t>Sessão Astronomia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80988" y="1347788"/>
            <a:ext cx="8577262" cy="4454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9440" tIns="54720" rIns="109440" bIns="54720" anchor="ctr">
            <a:spAutoFit/>
          </a:bodyPr>
          <a:lstStyle/>
          <a:p>
            <a:pPr algn="just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900">
                <a:solidFill>
                  <a:srgbClr val="FFFF00"/>
                </a:solidFill>
                <a:latin typeface="Calibri" pitchFamily="34" charset="0"/>
              </a:rPr>
              <a:t>As Sessões Astronomia são palestras proferidas pela equipe do Setor de Astronomia todos os sábados às 21h00. Iniciadas em 1992, foram criadas com o objetivo de falar sobre Astronomia ao nosso público em uma linguagem simples e acessível a todas as faixas etárias. Estas palestras se tornaram uma opção de diversão e informação para a comunidade local e também para visitantes de nossa cidade. Os temas abordados são os mais variados possíveis.</a:t>
            </a:r>
          </a:p>
          <a:p>
            <a:pPr algn="just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900">
                <a:solidFill>
                  <a:srgbClr val="FFFF00"/>
                </a:solidFill>
                <a:latin typeface="Calibri" pitchFamily="34" charset="0"/>
              </a:rPr>
              <a:t>O material multimídia contido aqui consiste numa opção audiovisual complementar que o professor do Sistema de Ensino pode utilizar como auxílio às suas aulas. </a:t>
            </a:r>
          </a:p>
          <a:p>
            <a:pPr algn="just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900">
                <a:solidFill>
                  <a:srgbClr val="FFFF00"/>
                </a:solidFill>
                <a:latin typeface="Calibri" pitchFamily="34" charset="0"/>
              </a:rPr>
              <a:t>O conteúdo das Sessões Astronomia pode ser acessado no seguinte endereço:</a:t>
            </a:r>
          </a:p>
          <a:p>
            <a:pPr algn="just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900">
                <a:solidFill>
                  <a:srgbClr val="009999"/>
                </a:solidFill>
                <a:latin typeface="Calibri" pitchFamily="34" charset="0"/>
                <a:hlinkClick r:id="rId3"/>
              </a:rPr>
              <a:t>http://www.cdcc.sc.usp.br/cda/sessao-astronomia/</a:t>
            </a:r>
          </a:p>
          <a:p>
            <a:pPr algn="just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900">
                <a:solidFill>
                  <a:srgbClr val="FFFF00"/>
                </a:solidFill>
                <a:latin typeface="Calibri" pitchFamily="34" charset="0"/>
              </a:rPr>
              <a:t>Crédito do logo: Sessão Astronomia, CDCC-USP/SC, criado por Andre Fonseca da Silva</a:t>
            </a:r>
          </a:p>
          <a:p>
            <a:pPr algn="just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900" b="1">
                <a:solidFill>
                  <a:srgbClr val="FFCC99"/>
                </a:solidFill>
                <a:latin typeface="Calibri" pitchFamily="34" charset="0"/>
              </a:rPr>
              <a:t>Observaçã</a:t>
            </a:r>
            <a:r>
              <a:rPr lang="pt-BR" sz="1900" b="1">
                <a:solidFill>
                  <a:srgbClr val="FFCC99"/>
                </a:solidFill>
                <a:latin typeface="Calibri" pitchFamily="34" charset="0"/>
              </a:rPr>
              <a:t>o</a:t>
            </a:r>
            <a:r>
              <a:rPr lang="en-US" sz="1900" b="1">
                <a:solidFill>
                  <a:srgbClr val="FFCC99"/>
                </a:solidFill>
                <a:latin typeface="Calibri" pitchFamily="34" charset="0"/>
              </a:rPr>
              <a:t>: Padrão e resolução da apresentação: 800 x 600  pixel com imagens a  96 dpi ou 38 pixel por centímetro com dimensão de 8,35 polegadas x 6,26 polegadas ou 21,2 cm x 15,9 cm respectivamente. Editado normamente em Office 97, podendo haver incompatibilidade de execução no Office XP e vice-versa.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See Explanation.&#10;Moving the cursor over the image will bring up an annotated version.&#10;Clicking on the image will bring up the highest resolution version&#10;availabl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12576" y="-174443"/>
            <a:ext cx="10548664" cy="7032444"/>
          </a:xfrm>
          <a:prstGeom prst="rect">
            <a:avLst/>
          </a:prstGeom>
          <a:noFill/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29600" cy="1236663"/>
          </a:xfrm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19625"/>
          </a:xfrm>
        </p:spPr>
        <p:txBody>
          <a:bodyPr/>
          <a:lstStyle/>
          <a:p>
            <a:pPr eaLnBrk="1" hangingPunct="1"/>
            <a:endParaRPr lang="pt-BR" dirty="0" smtClean="0"/>
          </a:p>
        </p:txBody>
      </p:sp>
      <p:sp>
        <p:nvSpPr>
          <p:cNvPr id="9221" name="WordArt 4"/>
          <p:cNvSpPr>
            <a:spLocks noChangeArrowheads="1" noChangeShapeType="1" noTextEdit="1"/>
          </p:cNvSpPr>
          <p:nvPr/>
        </p:nvSpPr>
        <p:spPr bwMode="auto">
          <a:xfrm>
            <a:off x="6804025" y="5876925"/>
            <a:ext cx="20161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Andrea </a:t>
            </a:r>
            <a:r>
              <a:rPr lang="pt-BR" sz="3600" kern="10" dirty="0" err="1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Greff</a:t>
            </a:r>
            <a:endParaRPr lang="pt-BR" sz="3600" kern="10" dirty="0">
              <a:ln w="9360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  <a:p>
            <a:pPr algn="ctr"/>
            <a:r>
              <a:rPr lang="pt-BR" sz="3600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andrea.greff@usp.br</a:t>
            </a:r>
          </a:p>
        </p:txBody>
      </p:sp>
      <p:sp>
        <p:nvSpPr>
          <p:cNvPr id="8198" name="WordArt 5"/>
          <p:cNvSpPr>
            <a:spLocks noChangeArrowheads="1" noChangeShapeType="1" noTextEdit="1"/>
          </p:cNvSpPr>
          <p:nvPr/>
        </p:nvSpPr>
        <p:spPr bwMode="auto">
          <a:xfrm>
            <a:off x="611188" y="4005263"/>
            <a:ext cx="7991475" cy="1655762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56"/>
              </a:avLst>
            </a:prstTxWarp>
          </a:bodyPr>
          <a:lstStyle/>
          <a:p>
            <a:pPr algn="ctr"/>
            <a:r>
              <a:rPr lang="pt-BR" sz="3600" kern="10" dirty="0">
                <a:ln w="38160">
                  <a:solidFill>
                    <a:srgbClr val="FFFFFF"/>
                  </a:solidFill>
                  <a:miter lim="800000"/>
                  <a:headEnd/>
                  <a:tailEnd/>
                </a:ln>
                <a:noFill/>
                <a:latin typeface="Impact"/>
              </a:rPr>
              <a:t>Auroras Polares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82550"/>
            <a:ext cx="8229600" cy="1528763"/>
          </a:xfrm>
        </p:spPr>
        <p:txBody>
          <a:bodyPr/>
          <a:lstStyle/>
          <a:p>
            <a:pPr algn="l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 smtClean="0">
                <a:solidFill>
                  <a:srgbClr val="FFFFFF"/>
                </a:solidFill>
              </a:rPr>
              <a:t>AURORAS – sumário palestra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45038"/>
          </a:xfrm>
        </p:spPr>
        <p:txBody>
          <a:bodyPr/>
          <a:lstStyle/>
          <a:p>
            <a:pPr marL="341313" indent="-341313" eaLnBrk="1" hangingPunct="1">
              <a:spcBef>
                <a:spcPts val="55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200" dirty="0" smtClean="0">
                <a:solidFill>
                  <a:srgbClr val="FFFFFF"/>
                </a:solidFill>
              </a:rPr>
              <a:t>O que são? superficial</a:t>
            </a:r>
          </a:p>
          <a:p>
            <a:pPr marL="341313" indent="-341313" eaLnBrk="1" hangingPunct="1">
              <a:spcBef>
                <a:spcPts val="55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200" dirty="0" smtClean="0">
                <a:solidFill>
                  <a:srgbClr val="FFFFFF"/>
                </a:solidFill>
              </a:rPr>
              <a:t>O que outras culturas diziam que eram?</a:t>
            </a:r>
          </a:p>
          <a:p>
            <a:pPr marL="341313" indent="-341313" eaLnBrk="1" hangingPunct="1">
              <a:spcBef>
                <a:spcPts val="55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200" dirty="0" smtClean="0">
                <a:solidFill>
                  <a:srgbClr val="FFFFFF"/>
                </a:solidFill>
              </a:rPr>
              <a:t>O que são realmente?</a:t>
            </a:r>
          </a:p>
          <a:p>
            <a:pPr marL="341313" indent="-341313" eaLnBrk="1" hangingPunct="1">
              <a:spcBef>
                <a:spcPts val="55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200" dirty="0" smtClean="0">
                <a:solidFill>
                  <a:srgbClr val="FFFFFF"/>
                </a:solidFill>
              </a:rPr>
              <a:t>Distinções dos nomes</a:t>
            </a:r>
          </a:p>
          <a:p>
            <a:pPr marL="341313" indent="-341313" eaLnBrk="1" hangingPunct="1">
              <a:spcBef>
                <a:spcPts val="55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200" dirty="0" smtClean="0">
                <a:solidFill>
                  <a:srgbClr val="FFFFFF"/>
                </a:solidFill>
              </a:rPr>
              <a:t>Por que e como acontecem?</a:t>
            </a:r>
          </a:p>
          <a:p>
            <a:pPr marL="341313" indent="-341313" eaLnBrk="1" hangingPunct="1">
              <a:spcBef>
                <a:spcPts val="55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200" dirty="0" smtClean="0">
                <a:solidFill>
                  <a:srgbClr val="FFFFFF"/>
                </a:solidFill>
              </a:rPr>
              <a:t>Peculiaridades: cor de acordo com o gás ionizado e a altitude</a:t>
            </a:r>
          </a:p>
          <a:p>
            <a:pPr marL="341313" indent="-341313" eaLnBrk="1" hangingPunct="1">
              <a:spcBef>
                <a:spcPts val="55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200" dirty="0" smtClean="0">
                <a:solidFill>
                  <a:srgbClr val="FFFFFF"/>
                </a:solidFill>
              </a:rPr>
              <a:t>Onde ocorrem e quando ocorrem</a:t>
            </a:r>
          </a:p>
          <a:p>
            <a:pPr marL="341313" indent="-341313" eaLnBrk="1" hangingPunct="1">
              <a:spcBef>
                <a:spcPts val="55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200" dirty="0" smtClean="0">
                <a:solidFill>
                  <a:srgbClr val="FFFFFF"/>
                </a:solidFill>
              </a:rPr>
              <a:t>Auroras em outros planetas</a:t>
            </a:r>
          </a:p>
          <a:p>
            <a:pPr marL="341313" indent="-341313" eaLnBrk="1" hangingPunct="1">
              <a:spcBef>
                <a:spcPts val="55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200" dirty="0" smtClean="0">
                <a:solidFill>
                  <a:srgbClr val="FFFFFF"/>
                </a:solidFill>
              </a:rPr>
              <a:t>Auroras artificiais</a:t>
            </a:r>
          </a:p>
          <a:p>
            <a:pPr marL="341313" indent="-341313" eaLnBrk="1" hangingPunct="1">
              <a:spcBef>
                <a:spcPts val="55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200" dirty="0" smtClean="0">
                <a:solidFill>
                  <a:srgbClr val="FFFFFF"/>
                </a:solidFill>
              </a:rPr>
              <a:t>Esses fenômenos desde sempre encantam as pessoas, tanto que sempre aparecem na mídia...finalizar com propaganda da coca-cola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 smtClean="0">
                <a:solidFill>
                  <a:srgbClr val="FFFFFF"/>
                </a:solidFill>
              </a:rPr>
              <a:t>O que é?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3851275" cy="820738"/>
          </a:xfrm>
        </p:spPr>
        <p:txBody>
          <a:bodyPr/>
          <a:lstStyle/>
          <a:p>
            <a:pPr marL="341313" indent="-341313" algn="just" eaLnBrk="1" hangingPunct="1">
              <a:spcBef>
                <a:spcPts val="550"/>
              </a:spcBef>
              <a:buClr>
                <a:srgbClr val="FFFF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400" dirty="0" smtClean="0">
                <a:solidFill>
                  <a:schemeClr val="bg1"/>
                </a:solidFill>
              </a:rPr>
              <a:t>		</a:t>
            </a:r>
            <a:r>
              <a:rPr lang="pt-BR" sz="2200" dirty="0" smtClean="0">
                <a:solidFill>
                  <a:schemeClr val="bg1"/>
                </a:solidFill>
              </a:rPr>
              <a:t>A Aurora Polar é um fenômeno óptico e luminoso que ocorre nas proximidades das zonas polares através de partículas energizadas vindas do Sol, que pode ser em forma de mancha, ralo, arco, faixa ou véu e ainda diferentes cores, como verde, vermelho, violeta e azul. </a:t>
            </a:r>
          </a:p>
        </p:txBody>
      </p:sp>
      <p:pic>
        <p:nvPicPr>
          <p:cNvPr id="10" name="Espaço Reservado para Conteúdo 9" descr="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227763" y="404813"/>
            <a:ext cx="3324225" cy="2492375"/>
          </a:xfrm>
        </p:spPr>
      </p:pic>
      <p:pic>
        <p:nvPicPr>
          <p:cNvPr id="11" name="Imagem 10" descr="08012802_blog_uncovering_org_aurora-borea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3998913"/>
            <a:ext cx="4140200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11" descr="aurora_boreall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638" y="1916113"/>
            <a:ext cx="2465387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 smtClean="0">
                <a:solidFill>
                  <a:srgbClr val="FFFFFF"/>
                </a:solidFill>
              </a:rPr>
              <a:t>Mitologias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3779838" cy="820738"/>
          </a:xfrm>
        </p:spPr>
        <p:txBody>
          <a:bodyPr/>
          <a:lstStyle/>
          <a:p>
            <a:pPr marL="341313" indent="-341313" algn="just" eaLnBrk="1" hangingPunct="1">
              <a:spcBef>
                <a:spcPts val="55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000" smtClean="0">
                <a:solidFill>
                  <a:schemeClr val="bg1"/>
                </a:solidFill>
              </a:rPr>
              <a:t>Mitologia nórdica – Escandinávia e Islândia </a:t>
            </a:r>
          </a:p>
          <a:p>
            <a:pPr marL="741363" lvl="1" indent="-341313" algn="just" eaLnBrk="1" hangingPunct="1">
              <a:spcBef>
                <a:spcPts val="55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1400" smtClean="0">
                <a:solidFill>
                  <a:schemeClr val="bg1"/>
                </a:solidFill>
              </a:rPr>
              <a:t>“As Valquírias são virgens da guerra, montadas em cavalos e armadas com elmos e lanças. /.../ Quando elas cavalgam adiante em sua mensagem, suas armaduras derramam uma luz estranha que bruxuleia, que acende por cima dos céus do norte, fazendo o que os homens chamam "aurora borealis", ou "Luzes do Norte“” (Thomas Bulfinch, 1855)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4067175" y="4005263"/>
            <a:ext cx="4619625" cy="2120900"/>
          </a:xfrm>
        </p:spPr>
        <p:txBody>
          <a:bodyPr/>
          <a:lstStyle/>
          <a:p>
            <a:pPr marL="341313" indent="-341313" algn="just" eaLnBrk="1" hangingPunct="1">
              <a:lnSpc>
                <a:spcPct val="80000"/>
              </a:lnSpc>
              <a:spcBef>
                <a:spcPts val="55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200" dirty="0" err="1" smtClean="0">
                <a:solidFill>
                  <a:srgbClr val="FFFFFF"/>
                </a:solidFill>
              </a:rPr>
              <a:t>Konungs</a:t>
            </a:r>
            <a:r>
              <a:rPr lang="pt-BR" sz="2200" dirty="0" smtClean="0">
                <a:solidFill>
                  <a:srgbClr val="FFFFFF"/>
                </a:solidFill>
              </a:rPr>
              <a:t> </a:t>
            </a:r>
            <a:r>
              <a:rPr lang="pt-BR" sz="2200" dirty="0" err="1" smtClean="0">
                <a:solidFill>
                  <a:srgbClr val="FFFFFF"/>
                </a:solidFill>
              </a:rPr>
              <a:t>Skuggsjá</a:t>
            </a:r>
            <a:r>
              <a:rPr lang="pt-BR" sz="2200" dirty="0" smtClean="0">
                <a:solidFill>
                  <a:srgbClr val="FFFFFF"/>
                </a:solidFill>
              </a:rPr>
              <a:t> – 1250</a:t>
            </a:r>
          </a:p>
          <a:p>
            <a:pPr marL="741363" lvl="1" indent="-341313" algn="just" eaLnBrk="1" hangingPunct="1">
              <a:lnSpc>
                <a:spcPct val="80000"/>
              </a:lnSpc>
              <a:spcBef>
                <a:spcPts val="55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1600" dirty="0" smtClean="0">
                <a:solidFill>
                  <a:srgbClr val="FFFFFF"/>
                </a:solidFill>
              </a:rPr>
              <a:t>Os oceanos estavam rodeados de fogos vastos</a:t>
            </a:r>
          </a:p>
          <a:p>
            <a:pPr marL="741363" lvl="1" indent="-341313" algn="just" eaLnBrk="1" hangingPunct="1">
              <a:lnSpc>
                <a:spcPct val="80000"/>
              </a:lnSpc>
              <a:spcBef>
                <a:spcPts val="55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1600" dirty="0" smtClean="0">
                <a:solidFill>
                  <a:srgbClr val="FFFFFF"/>
                </a:solidFill>
              </a:rPr>
              <a:t>Os raios solares podiam atingir o “lado noturno” do mundo</a:t>
            </a:r>
          </a:p>
          <a:p>
            <a:pPr marL="741363" lvl="1" indent="-341313" algn="just" eaLnBrk="1" hangingPunct="1">
              <a:lnSpc>
                <a:spcPct val="80000"/>
              </a:lnSpc>
              <a:spcBef>
                <a:spcPts val="55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1600" dirty="0" smtClean="0">
                <a:solidFill>
                  <a:srgbClr val="FFFFFF"/>
                </a:solidFill>
              </a:rPr>
              <a:t>As geleiras podiam armazenar energia que de alguma forma podiam ficar eventualmente fluorescentes</a:t>
            </a:r>
          </a:p>
          <a:p>
            <a:pPr marL="341313" indent="-341313" algn="just" eaLnBrk="1" hangingPunct="1">
              <a:lnSpc>
                <a:spcPct val="80000"/>
              </a:lnSpc>
              <a:spcBef>
                <a:spcPts val="55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200" dirty="0" smtClean="0">
              <a:solidFill>
                <a:srgbClr val="FFFFFF"/>
              </a:solidFill>
            </a:endParaRPr>
          </a:p>
          <a:p>
            <a:pPr marL="341313" indent="-341313" algn="just" eaLnBrk="1" hangingPunct="1">
              <a:lnSpc>
                <a:spcPct val="80000"/>
              </a:lnSpc>
              <a:spcBef>
                <a:spcPts val="55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200" dirty="0" smtClean="0">
                <a:solidFill>
                  <a:srgbClr val="FFFFFF"/>
                </a:solidFill>
              </a:rPr>
              <a:t>Relâmpago de arenque</a:t>
            </a:r>
          </a:p>
        </p:txBody>
      </p:sp>
      <p:pic>
        <p:nvPicPr>
          <p:cNvPr id="12296" name="Picture 8" descr="http://www.klickeducacao.com.br/Klick_Portal/Enciclopedia/images/Va/9230/32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404813"/>
            <a:ext cx="4257675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0" descr="http://upload.wikimedia.org/wikipedia/commons/thumb/4/4d/Heringsschwarm.gif/225px-Heringsschwarm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4941888"/>
            <a:ext cx="2376488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2479</TotalTime>
  <Words>673</Words>
  <Application>Microsoft Office PowerPoint</Application>
  <PresentationFormat>Apresentação na tela (4:3)</PresentationFormat>
  <Paragraphs>130</Paragraphs>
  <Slides>26</Slides>
  <Notes>26</Notes>
  <HiddenSlides>5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AURORAS – sumário palestra</vt:lpstr>
      <vt:lpstr>O que é?</vt:lpstr>
      <vt:lpstr>Mitologias</vt:lpstr>
      <vt:lpstr>Mitologias</vt:lpstr>
      <vt:lpstr>Desvendando o mistério</vt:lpstr>
      <vt:lpstr>Desvendando o mistério</vt:lpstr>
      <vt:lpstr>Desvendando o mistério</vt:lpstr>
      <vt:lpstr>Desvendando o mistério</vt:lpstr>
      <vt:lpstr>Mecanismo</vt:lpstr>
      <vt:lpstr>Mecanismo</vt:lpstr>
      <vt:lpstr>Mecanismo</vt:lpstr>
      <vt:lpstr>Mecanismo /*colocar na recapitulação*/</vt:lpstr>
      <vt:lpstr>Mecanismo</vt:lpstr>
      <vt:lpstr>Mecanismo</vt:lpstr>
      <vt:lpstr>Mecanismo</vt:lpstr>
      <vt:lpstr>Mecanismo</vt:lpstr>
      <vt:lpstr>Auroras artificiais</vt:lpstr>
      <vt:lpstr>Outras Auroras</vt:lpstr>
      <vt:lpstr>Recapitulando...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CDATERRA</dc:creator>
  <cp:lastModifiedBy>Jorge</cp:lastModifiedBy>
  <cp:revision>86</cp:revision>
  <cp:lastPrinted>1601-01-01T00:00:00Z</cp:lastPrinted>
  <dcterms:created xsi:type="dcterms:W3CDTF">2010-01-04T12:37:37Z</dcterms:created>
  <dcterms:modified xsi:type="dcterms:W3CDTF">2013-03-19T11:59:13Z</dcterms:modified>
</cp:coreProperties>
</file>