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76" r:id="rId5"/>
    <p:sldId id="259" r:id="rId6"/>
    <p:sldId id="277" r:id="rId7"/>
    <p:sldId id="278" r:id="rId8"/>
    <p:sldId id="280" r:id="rId9"/>
    <p:sldId id="281" r:id="rId10"/>
    <p:sldId id="282" r:id="rId11"/>
    <p:sldId id="27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4" r:id="rId26"/>
    <p:sldId id="275" r:id="rId27"/>
    <p:sldId id="273" r:id="rId28"/>
    <p:sldId id="283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D1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69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7E811-E273-4B68-B3B8-D41B96AF108D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D3C70-85EB-4C12-940B-09EE13765E9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http://en.wikipedia.org/wiki/Nebra_sky_disk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http://www.bellatrixobservatory.org/cvaaI/37/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http://www.bellatrixobservatory.org/cvaaI/37/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http://www.bellatrixobservatory.org/cvaaI/37/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http://en.wikipedia.org/wiki/Christiaan_Huygens</a:t>
            </a:r>
          </a:p>
          <a:p>
            <a:r>
              <a:rPr lang="pt-BR" dirty="0" smtClean="0"/>
              <a:t>http://hua.umf.maine.edu/China/astronomy/tianpage/0009H_comets6563w.html</a:t>
            </a:r>
          </a:p>
          <a:p>
            <a:r>
              <a:rPr lang="pt-BR" dirty="0" smtClean="0"/>
              <a:t>http://faculty.humanities.uci.edu/bjbecker/ExploringtheCosmos/lecture1.html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http://cseligman.com/text/atlas.htm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http://www.wikipaintings.org/en/giorgione/globe-moon-sun-astronomy-1510</a:t>
            </a:r>
          </a:p>
          <a:p>
            <a:r>
              <a:rPr lang="pt-BR" dirty="0" smtClean="0"/>
              <a:t>http://www.huffingtonpost.com/mario-livio/astronomy-art_b_3748900.html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http://www.gavinrothery.com/my-blog/2012/1/25/chesley-bonestell.html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mtClean="0"/>
              <a:t>http://www.gavinrothery.com/my-blog/2012/1/25/chesley-bonestell.html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mtClean="0"/>
              <a:t>http://www.gavinrothery.com/my-blog/2012/1/25/chesley-bonestell.html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http://www.ibiblio.org/wm/paint/auth/gogh/</a:t>
            </a:r>
          </a:p>
          <a:p>
            <a:r>
              <a:rPr lang="pt-BR" dirty="0" smtClean="0"/>
              <a:t>http://en.wikipedia.org/wiki/Vincent_van_Gogh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D3C70-85EB-4C12-940B-09EE13765E97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grayscl/>
            <a:lum bright="-65000" contrast="-10000"/>
          </a:blip>
          <a:srcRect/>
          <a:stretch>
            <a:fillRect t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C3FF5-5DFA-4A79-B748-2E78E9D49130}" type="datetimeFigureOut">
              <a:rPr lang="pt-BR" smtClean="0"/>
              <a:pPr/>
              <a:t>22/02/2014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24D7F-BC71-4CDE-9790-E08553C713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gif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4\SA%20-%202014.02.22%20-%20Quando%20a%20Arte%20encontra%20a%20Astronomia\Don%20McLean%20-%20Vincent%20(%20Starry,%20Starry%20Night)%20With%20Lyrics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arry-night-tribute-1024x685.jpg"/>
          <p:cNvPicPr>
            <a:picLocks noChangeAspect="1"/>
          </p:cNvPicPr>
          <p:nvPr/>
        </p:nvPicPr>
        <p:blipFill>
          <a:blip r:embed="rId2" cstate="print"/>
          <a:srcRect l="6094" r="3538"/>
          <a:stretch>
            <a:fillRect/>
          </a:stretch>
        </p:blipFill>
        <p:spPr>
          <a:xfrm>
            <a:off x="0" y="0"/>
            <a:ext cx="9144000" cy="67688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1844824"/>
            <a:ext cx="792088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pPr algn="ctr"/>
            <a:r>
              <a:rPr lang="pt-BR" sz="6600" dirty="0" smtClean="0">
                <a:ln w="158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Quando a Arte encontra a Astronomia</a:t>
            </a:r>
            <a:endParaRPr lang="pt-BR" sz="6600" dirty="0">
              <a:ln w="15875">
                <a:solidFill>
                  <a:schemeClr val="bg1">
                    <a:lumMod val="9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38132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Bruna Donadel Weise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pt-BR" sz="1600" dirty="0" smtClean="0">
                <a:solidFill>
                  <a:schemeClr val="bg1">
                    <a:lumMod val="95000"/>
                  </a:schemeClr>
                </a:solidFill>
              </a:rPr>
              <a:t>bruna.weise@usp.br</a:t>
            </a:r>
            <a:endParaRPr lang="pt-BR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Chesley</a:t>
            </a:r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 </a:t>
            </a:r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Bonestell</a:t>
            </a:r>
            <a:endParaRPr lang="pt-BR" sz="36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Espaço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" name="Imagem 8" descr="5810930784_ed2801af49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1599" y="2071702"/>
            <a:ext cx="4385243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 descr="images (3).jpg"/>
          <p:cNvPicPr>
            <a:picLocks noChangeAspect="1"/>
          </p:cNvPicPr>
          <p:nvPr/>
        </p:nvPicPr>
        <p:blipFill>
          <a:blip r:embed="rId4" cstate="print"/>
          <a:srcRect l="13333" t="7739" b="3826"/>
          <a:stretch>
            <a:fillRect/>
          </a:stretch>
        </p:blipFill>
        <p:spPr>
          <a:xfrm>
            <a:off x="285720" y="4357694"/>
            <a:ext cx="400052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ku-xlar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428736"/>
            <a:ext cx="5951248" cy="297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ku-xlarge (3).jpg"/>
          <p:cNvPicPr>
            <a:picLocks noChangeAspect="1"/>
          </p:cNvPicPr>
          <p:nvPr/>
        </p:nvPicPr>
        <p:blipFill>
          <a:blip r:embed="rId2" cstate="print"/>
          <a:srcRect l="17969" r="16235"/>
          <a:stretch>
            <a:fillRect/>
          </a:stretch>
        </p:blipFill>
        <p:spPr>
          <a:xfrm>
            <a:off x="1285852" y="3929066"/>
            <a:ext cx="7454112" cy="2726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332656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Chesley</a:t>
            </a:r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 </a:t>
            </a:r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Bonestell</a:t>
            </a:r>
            <a:endParaRPr lang="pt-BR" sz="36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Superfície da Lua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" name="Imagem 8" descr="Bonestell_LunarBase_1961_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357298"/>
            <a:ext cx="4062090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ku-xlarge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1785926"/>
            <a:ext cx="5951248" cy="455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 descr="Destination-moon-Eart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2500306"/>
            <a:ext cx="4476750" cy="33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Remedios Varo</a:t>
            </a:r>
          </a:p>
          <a:p>
            <a:pPr algn="ctr"/>
            <a:r>
              <a:rPr lang="pt-BR" sz="32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1908-1963</a:t>
            </a:r>
            <a:endParaRPr lang="pt-BR" sz="32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Picture 4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461677"/>
            <a:ext cx="2945967" cy="419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9512" y="1484784"/>
            <a:ext cx="4824536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6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Surrealista;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6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Espanhola / Mexicana;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6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Academia de Belas Artes de Madrid;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6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Fugiu para Paris em 1936;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6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Fuga ao México 1941 – Frida Kahlo e Walter Kruen;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6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Morre de ataque cardiáco</a:t>
            </a:r>
          </a:p>
          <a:p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pt-BR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download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556792"/>
            <a:ext cx="3242468" cy="4213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Remedios Varo</a:t>
            </a:r>
          </a:p>
          <a:p>
            <a:pPr algn="ctr"/>
            <a:r>
              <a:rPr lang="pt-BR" sz="32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1908-1963</a:t>
            </a:r>
            <a:endParaRPr lang="pt-BR" sz="32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pt-BR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1700808"/>
            <a:ext cx="748883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Uso da ciência (cosmologia, geometria, alquimia, biologia) de uma maneira psicológica;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Surrealismo: </a:t>
            </a: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“Maneira de comunicar o incomunicável”</a:t>
            </a:r>
          </a:p>
        </p:txBody>
      </p:sp>
      <p:pic>
        <p:nvPicPr>
          <p:cNvPr id="13" name="Picture 12" descr="rv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429000"/>
            <a:ext cx="3995936" cy="3386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tou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97567"/>
            <a:ext cx="3960440" cy="34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remelu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548680"/>
            <a:ext cx="4219575" cy="602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Remedios Varo</a:t>
            </a:r>
          </a:p>
          <a:p>
            <a:pPr algn="ctr"/>
            <a:r>
              <a:rPr lang="pt-BR" sz="32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“Harmonia”</a:t>
            </a:r>
            <a:endParaRPr lang="pt-BR" sz="32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pt-BR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Remedios Varo-Armoní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4725144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183560" y="1772816"/>
            <a:ext cx="39604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Confinamento;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Criação da teoria do tudo;</a:t>
            </a:r>
          </a:p>
        </p:txBody>
      </p:sp>
      <p:pic>
        <p:nvPicPr>
          <p:cNvPr id="11" name="Picture 10" descr="Remedios Varo-Armonía.JPG"/>
          <p:cNvPicPr>
            <a:picLocks noChangeAspect="1"/>
          </p:cNvPicPr>
          <p:nvPr/>
        </p:nvPicPr>
        <p:blipFill>
          <a:blip r:embed="rId3" cstate="print"/>
          <a:srcRect l="14084" t="65070" r="48950" b="10101"/>
          <a:stretch>
            <a:fillRect/>
          </a:stretch>
        </p:blipFill>
        <p:spPr>
          <a:xfrm>
            <a:off x="323528" y="2564904"/>
            <a:ext cx="5805264" cy="389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Remedios Varo-Armonía.JPG"/>
          <p:cNvPicPr>
            <a:picLocks noChangeAspect="1"/>
          </p:cNvPicPr>
          <p:nvPr/>
        </p:nvPicPr>
        <p:blipFill>
          <a:blip r:embed="rId3" cstate="print"/>
          <a:srcRect t="44750" r="69950" b="31100"/>
          <a:stretch>
            <a:fillRect/>
          </a:stretch>
        </p:blipFill>
        <p:spPr>
          <a:xfrm>
            <a:off x="395536" y="1556792"/>
            <a:ext cx="5464450" cy="4391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Remedios Varo</a:t>
            </a:r>
          </a:p>
          <a:p>
            <a:pPr algn="ctr"/>
            <a:r>
              <a:rPr lang="pt-BR" sz="32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“Fenomeno da falta de gravidade”</a:t>
            </a:r>
            <a:endParaRPr lang="pt-BR" sz="32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pt-BR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3560" y="1772816"/>
            <a:ext cx="39604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Transformações de Lorentz</a:t>
            </a: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Einsten;</a:t>
            </a:r>
            <a:endParaRPr lang="pt-BR" sz="24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9" name="Picture 8" descr="12586a5e3ca51037f587aae4d397de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417972"/>
            <a:ext cx="4248472" cy="522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Remedios Varo</a:t>
            </a:r>
          </a:p>
          <a:p>
            <a:pPr algn="ctr"/>
            <a:r>
              <a:rPr lang="pt-BR" sz="32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“Papinha Estelar”</a:t>
            </a:r>
            <a:endParaRPr lang="pt-BR" sz="32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pt-BR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Varo - Papilla estel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340768"/>
            <a:ext cx="3665316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563888" y="1484784"/>
            <a:ext cx="53285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A Lua alimentada pela luz das estrelas;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Aprisionamento e responsábilidade: se fugir, quem fará a Lua brilhar?</a:t>
            </a:r>
          </a:p>
        </p:txBody>
      </p:sp>
      <p:pic>
        <p:nvPicPr>
          <p:cNvPr id="8" name="Picture 7" descr="Varo - Papilla estelar.jpg"/>
          <p:cNvPicPr>
            <a:picLocks noChangeAspect="1"/>
          </p:cNvPicPr>
          <p:nvPr/>
        </p:nvPicPr>
        <p:blipFill>
          <a:blip r:embed="rId2" cstate="print"/>
          <a:srcRect l="26397" t="31321" r="26191" b="42567"/>
          <a:stretch>
            <a:fillRect/>
          </a:stretch>
        </p:blipFill>
        <p:spPr>
          <a:xfrm>
            <a:off x="3347864" y="2276872"/>
            <a:ext cx="5400600" cy="441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Remedios Varo</a:t>
            </a: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“Premonição” e “Criação com raios estelares”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pt-BR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206084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A humanidade foi criada pelos astros;</a:t>
            </a:r>
          </a:p>
        </p:txBody>
      </p:sp>
      <p:pic>
        <p:nvPicPr>
          <p:cNvPr id="9" name="Picture 8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504" y="1678312"/>
            <a:ext cx="3144360" cy="499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Criação com raios estela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700808"/>
            <a:ext cx="3024336" cy="4887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Remedios Varo</a:t>
            </a: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“Natureza morta ressuscitando”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pt-BR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7984" y="177281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A aniquilação de corpos celestes gera vida novamente</a:t>
            </a:r>
          </a:p>
        </p:txBody>
      </p:sp>
      <p:pic>
        <p:nvPicPr>
          <p:cNvPr id="7" name="Picture 6" descr="34-NaturalezaMuertaResucitan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1340768"/>
            <a:ext cx="3816424" cy="5465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34-NaturalezaMuertaResucitando.jpg"/>
          <p:cNvPicPr>
            <a:picLocks noChangeAspect="1"/>
          </p:cNvPicPr>
          <p:nvPr/>
        </p:nvPicPr>
        <p:blipFill>
          <a:blip r:embed="rId2" cstate="print"/>
          <a:srcRect t="16800" b="44351"/>
          <a:stretch>
            <a:fillRect/>
          </a:stretch>
        </p:blipFill>
        <p:spPr>
          <a:xfrm>
            <a:off x="2267744" y="3068960"/>
            <a:ext cx="647093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Vincent Van Gogh</a:t>
            </a:r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1853-1890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pt-BR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1628800"/>
            <a:ext cx="489654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Pós-Impressionista;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Holandes;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Sem sucesso na vida social, intelectual e financeira;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Gostava de teologia, foi missionário;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Academia de Belas Artes de Antuerpia, 1886, Bélgica;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Foi para Paris, morar com o irmão. Conhece Monet e outros artistas;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pt-BR" sz="24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9" name="Picture 8" descr="Vincent_van_Gogh_18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484784"/>
            <a:ext cx="3306958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16000" contrast="15000"/>
          </a:blip>
          <a:srcRect/>
          <a:stretch>
            <a:fillRect l="-8000" t="-5000" r="-6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representação do que vemos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3265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A representação do observável</a:t>
            </a:r>
            <a:endParaRPr lang="pt-BR" sz="36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Picture 4" descr="faber_saturn.gif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67544" y="1340768"/>
            <a:ext cx="2088232" cy="116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2238"/>
          <a:stretch>
            <a:fillRect/>
          </a:stretch>
        </p:blipFill>
        <p:spPr>
          <a:xfrm>
            <a:off x="4067944" y="5877272"/>
            <a:ext cx="2232248" cy="82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download.jpg"/>
          <p:cNvPicPr>
            <a:picLocks noChangeAspect="1"/>
          </p:cNvPicPr>
          <p:nvPr/>
        </p:nvPicPr>
        <p:blipFill>
          <a:blip r:embed="rId6" cstate="print">
            <a:lum bright="20000"/>
          </a:blip>
          <a:stretch>
            <a:fillRect/>
          </a:stretch>
        </p:blipFill>
        <p:spPr>
          <a:xfrm>
            <a:off x="467544" y="2780928"/>
            <a:ext cx="2009775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idjupiter5.jp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444208" y="5877272"/>
            <a:ext cx="2232248" cy="813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3601-antique-print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980728"/>
            <a:ext cx="563675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2013-08-13-Bartolomeu_Velh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4" y="1628800"/>
            <a:ext cx="6704572" cy="4949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610px-Nebra_Scheib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35696" y="1052736"/>
            <a:ext cx="5609186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Vincent Van Gogh</a:t>
            </a:r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1853-1890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pt-BR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1628800"/>
            <a:ext cx="489654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Entusiasmado mudou-se para Arles. Apaixonado pelo local queria criar uma colonia de artistas;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Theo vende seu primeiro quadro (Vinhedo Vermelho)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Paul Gauguin vai morar com ele;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Ameaça Gauguin com uma faca e, arrependido, corta sua orelha;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Paranoico, é internado;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pt-BR" sz="24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7" name="Picture 6" descr="200px-Self-portrait_with_Felt_Hat_by_Vincent_van_Go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2132856"/>
            <a:ext cx="2635731" cy="3189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gogh.chambre-ar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8646" y="2204864"/>
            <a:ext cx="3935353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Paul_Gauguin_189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556792"/>
            <a:ext cx="3537541" cy="4516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Red_vineyard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429000"/>
            <a:ext cx="4067944" cy="323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Gogh-vincent-van-c-face-hal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1916832"/>
            <a:ext cx="4114800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Vincent Van Gogh</a:t>
            </a:r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1853-1890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  <a:cs typeface="Arial" pitchFamily="34" charset="0"/>
            </a:endParaRPr>
          </a:p>
          <a:p>
            <a:endParaRPr lang="pt-BR" sz="28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1628800"/>
            <a:ext cx="489654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Pediu para ser internado em Saint-Remy, em 1889;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No ano seguinte muda-se para Auvers-sur-Oise, perto de Paris;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Lá produz mais de 80 quadros;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Dá um tiro no peito, morrendo aos braços de Theo;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pt-BR" sz="24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24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0" name="Picture 9" descr="220px-Van_Gogh_Self-Portrait_with_Straw_Hat_1887-Metropolit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412776"/>
            <a:ext cx="3442072" cy="434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176464" y="5991671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“A tristeza durará para sempre”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Vincent Van Gogh</a:t>
            </a:r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“Estrada com cipreste e estrela”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1412776"/>
            <a:ext cx="48965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1890, Saint-Remy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24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8" name="Picture 7" descr="Van_Gogh_-_Country_road_in_Provence_by_n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132856"/>
            <a:ext cx="3514617" cy="4509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995936" y="1916832"/>
            <a:ext cx="48965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Lua, astro muito brilhante;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Pelas cartas enviados à Theo foi pintado em abril-maio;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30992" t="19313" r="40229" b="44125"/>
          <a:stretch>
            <a:fillRect/>
          </a:stretch>
        </p:blipFill>
        <p:spPr bwMode="auto">
          <a:xfrm>
            <a:off x="4572000" y="3429000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067944" y="6135687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20 de abril 1890, ao entardecer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Vincent Van Gogh</a:t>
            </a:r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“Terraço do café à noite”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1412776"/>
            <a:ext cx="48965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1888, Arles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24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5936" y="1916832"/>
            <a:ext cx="511256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Menciona a obra em uma carta para Theo no dia 28 de setembro;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O ângulo de observação aponta o Norte;</a:t>
            </a:r>
          </a:p>
        </p:txBody>
      </p:sp>
      <p:pic>
        <p:nvPicPr>
          <p:cNvPr id="10" name="Picture 9" descr="Café Terrace at Night by Vincent van Gog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88840"/>
            <a:ext cx="3624402" cy="434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5807" t="25219" r="37189" b="-31"/>
          <a:stretch>
            <a:fillRect/>
          </a:stretch>
        </p:blipFill>
        <p:spPr bwMode="auto">
          <a:xfrm>
            <a:off x="4355976" y="3573016"/>
            <a:ext cx="4452017" cy="32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Café Terrace at Night by Vincent van Gogh.jpg"/>
          <p:cNvPicPr>
            <a:picLocks noChangeAspect="1"/>
          </p:cNvPicPr>
          <p:nvPr/>
        </p:nvPicPr>
        <p:blipFill>
          <a:blip r:embed="rId5" cstate="print"/>
          <a:srcRect l="29000" r="13251" b="66041"/>
          <a:stretch>
            <a:fillRect/>
          </a:stretch>
        </p:blipFill>
        <p:spPr>
          <a:xfrm rot="18625267">
            <a:off x="-302179" y="3173276"/>
            <a:ext cx="4896544" cy="345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Vincent Van Gogh</a:t>
            </a:r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“Noite estrelada sobre o Ródano”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1291987"/>
            <a:ext cx="48965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1888, Arles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24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1772816"/>
            <a:ext cx="45365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3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Envia um rascunho da pintura por carta no início de outubro e a menciona para Theo em 28 de setembro</a:t>
            </a:r>
          </a:p>
        </p:txBody>
      </p:sp>
      <p:pic>
        <p:nvPicPr>
          <p:cNvPr id="10" name="Picture 9" descr="starry-night-over-rh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20" y="1772816"/>
            <a:ext cx="465360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800px-France_Arles_Reattu_LaCroix_2008.jpg"/>
          <p:cNvPicPr>
            <a:picLocks noChangeAspect="1"/>
          </p:cNvPicPr>
          <p:nvPr/>
        </p:nvPicPr>
        <p:blipFill>
          <a:blip r:embed="rId4" cstate="print"/>
          <a:srcRect l="13786" b="11172"/>
          <a:stretch>
            <a:fillRect/>
          </a:stretch>
        </p:blipFill>
        <p:spPr>
          <a:xfrm>
            <a:off x="251520" y="5358175"/>
            <a:ext cx="4427984" cy="149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Left Arrow 14"/>
          <p:cNvSpPr/>
          <p:nvPr/>
        </p:nvSpPr>
        <p:spPr>
          <a:xfrm>
            <a:off x="4644008" y="6093296"/>
            <a:ext cx="504056" cy="28803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15"/>
          <p:cNvSpPr txBox="1"/>
          <p:nvPr/>
        </p:nvSpPr>
        <p:spPr>
          <a:xfrm>
            <a:off x="5004048" y="5910371"/>
            <a:ext cx="377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Aponta do Leste para Sudeste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1660" t="20297" r="14218"/>
          <a:stretch>
            <a:fillRect/>
          </a:stretch>
        </p:blipFill>
        <p:spPr bwMode="auto">
          <a:xfrm>
            <a:off x="3857839" y="3205398"/>
            <a:ext cx="5286161" cy="281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Vincent Van Gogh</a:t>
            </a:r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“A casa branca à noite”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9832" y="1363995"/>
            <a:ext cx="48965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1890, Auvers-sur-Oise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24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7984" y="1844824"/>
            <a:ext cx="475252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Pintado pouco antes de sua morte.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Fala em uma carta para Theo, em 17 de julho, de uma casa branca com uma estrela ao lado;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Poderia ser Capela, Vênus, Júpiter ou Marte... Mas a visão é para o Norte;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O tempo foi chuvoso antes de 17 de julho, menos no dia 16;</a:t>
            </a:r>
          </a:p>
        </p:txBody>
      </p:sp>
      <p:pic>
        <p:nvPicPr>
          <p:cNvPr id="12" name="Picture 11" descr="image028.gif"/>
          <p:cNvPicPr>
            <a:picLocks noChangeAspect="1"/>
          </p:cNvPicPr>
          <p:nvPr/>
        </p:nvPicPr>
        <p:blipFill>
          <a:blip r:embed="rId3" cstate="print"/>
          <a:srcRect b="6277"/>
          <a:stretch>
            <a:fillRect/>
          </a:stretch>
        </p:blipFill>
        <p:spPr>
          <a:xfrm>
            <a:off x="323528" y="1772816"/>
            <a:ext cx="4128203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image030.gif"/>
          <p:cNvPicPr>
            <a:picLocks noChangeAspect="1"/>
          </p:cNvPicPr>
          <p:nvPr/>
        </p:nvPicPr>
        <p:blipFill>
          <a:blip r:embed="rId4" cstate="print"/>
          <a:srcRect b="22681"/>
          <a:stretch>
            <a:fillRect/>
          </a:stretch>
        </p:blipFill>
        <p:spPr>
          <a:xfrm>
            <a:off x="539552" y="4509121"/>
            <a:ext cx="361736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40673" t="56719" r="29722"/>
          <a:stretch>
            <a:fillRect/>
          </a:stretch>
        </p:blipFill>
        <p:spPr bwMode="auto">
          <a:xfrm>
            <a:off x="5580112" y="4509120"/>
            <a:ext cx="2803372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Vincent Van Gogh</a:t>
            </a:r>
            <a:endParaRPr lang="pt-BR" sz="28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“Noite estrelada”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9832" y="1363995"/>
            <a:ext cx="48965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1889, Saint-Remy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24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2015549"/>
            <a:ext cx="403244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Em uma carta à Theo, 19 de junho, diz ter terminado a “Noite estrelada”;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2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Tons claros no horizonte dão uma dica de ser no alvorecer;</a:t>
            </a:r>
          </a:p>
        </p:txBody>
      </p:sp>
      <p:pic>
        <p:nvPicPr>
          <p:cNvPr id="5" name="Picture 4" descr="The-Starry-Night-by-Vincent-van-Gogh-1889-fine-art-31674050-2560-2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44824"/>
            <a:ext cx="4876311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6011" t="19313" r="16985" b="6250"/>
          <a:stretch>
            <a:fillRect/>
          </a:stretch>
        </p:blipFill>
        <p:spPr bwMode="auto">
          <a:xfrm>
            <a:off x="205337" y="3284984"/>
            <a:ext cx="4866729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111552" y="5589240"/>
            <a:ext cx="4032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2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Madrugada do dia 18 para 19, Lua, Vênus, Áries e a </a:t>
            </a:r>
            <a:r>
              <a:rPr lang="pt-BR" sz="2200" dirty="0" err="1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Via-Láctea</a:t>
            </a:r>
            <a:r>
              <a:rPr lang="pt-BR" sz="22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 (Galáxia?);</a:t>
            </a:r>
          </a:p>
        </p:txBody>
      </p:sp>
      <p:pic>
        <p:nvPicPr>
          <p:cNvPr id="10" name="Imagem 9" descr="M51Sketch.jpg"/>
          <p:cNvPicPr>
            <a:picLocks noChangeAspect="1"/>
          </p:cNvPicPr>
          <p:nvPr/>
        </p:nvPicPr>
        <p:blipFill>
          <a:blip r:embed="rId5" cstate="print"/>
          <a:srcRect l="2750" t="6310" r="3875" b="6310"/>
          <a:stretch>
            <a:fillRect/>
          </a:stretch>
        </p:blipFill>
        <p:spPr>
          <a:xfrm>
            <a:off x="6858016" y="4143380"/>
            <a:ext cx="1852923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764704"/>
            <a:ext cx="839244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“No azul profundo as estrelas eram cintilantemente esverdeadas, amarelas, brancas, cor-de-rosa, de um brilhante mais vítreo do que em casa...” </a:t>
            </a:r>
          </a:p>
          <a:p>
            <a:endParaRPr lang="pt-BR" sz="2200" i="1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  <a:p>
            <a:r>
              <a:rPr lang="pt-BR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“Certas estrelas são amarelo-limão, outras têm um rubor rosa, ou um verde ou azul ou um brilho que não se esquece. E sem querer alargar-me neste assunto torna-se suficientemente claro que colocar pequenos pontos brancos numa superfície azul-preta não basta.”</a:t>
            </a:r>
          </a:p>
          <a:p>
            <a:endParaRPr lang="pt-BR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pt-BR" dirty="0" smtClean="0">
                <a:solidFill>
                  <a:schemeClr val="bg2">
                    <a:lumMod val="90000"/>
                  </a:schemeClr>
                </a:solidFill>
              </a:rPr>
              <a:t>Carta para Theo, julho de 1888.</a:t>
            </a:r>
          </a:p>
          <a:p>
            <a:endParaRPr lang="pt-BR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pt-BR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pt-BR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pt-BR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pt-BR" dirty="0" smtClean="0">
              <a:solidFill>
                <a:schemeClr val="bg2">
                  <a:lumMod val="90000"/>
                </a:schemeClr>
              </a:solidFill>
            </a:endParaRPr>
          </a:p>
          <a:p>
            <a:pPr algn="r"/>
            <a:r>
              <a:rPr lang="pt-BR" sz="4400" dirty="0" smtClean="0">
                <a:solidFill>
                  <a:schemeClr val="bg2">
                    <a:lumMod val="90000"/>
                  </a:schemeClr>
                </a:solidFill>
              </a:rPr>
              <a:t>Perguntas?</a:t>
            </a:r>
            <a:endParaRPr lang="pt-BR" sz="44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179512" y="33265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Starry</a:t>
            </a:r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 </a:t>
            </a:r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Night</a:t>
            </a:r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 – Don </a:t>
            </a:r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McLean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Don McLean - Vincent ( Starry, Starry Night) With Lyric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5856" y="1844824"/>
            <a:ext cx="2520280" cy="189021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591272" y="4057233"/>
            <a:ext cx="65527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“For they could not love you </a:t>
            </a:r>
            <a:b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</a:br>
            <a: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But still your love was true </a:t>
            </a:r>
            <a:b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</a:br>
            <a: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And when no hope was left insight </a:t>
            </a:r>
            <a:b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</a:br>
            <a: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On that starry, starry night </a:t>
            </a:r>
            <a:b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</a:br>
            <a: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You took your life as lovers often do </a:t>
            </a:r>
            <a:b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</a:br>
            <a: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But I could have told you Vincent </a:t>
            </a:r>
            <a:b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</a:br>
            <a: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This world was never meant for one as </a:t>
            </a:r>
            <a:b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</a:br>
            <a:r>
              <a:rPr lang="en-US" sz="2200" i="1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beautiful as you ”</a:t>
            </a:r>
            <a:endParaRPr lang="pt-BR" sz="2200" i="1" dirty="0">
              <a:solidFill>
                <a:schemeClr val="bg2">
                  <a:lumMod val="90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Registro científico e histórico</a:t>
            </a:r>
            <a:endParaRPr lang="pt-BR" sz="36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Picture 6" descr="_49048900_51242293 bayex sec 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34560"/>
            <a:ext cx="4392488" cy="269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300px-Dunhuang_star_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3861048"/>
            <a:ext cx="2771689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omets_silk.jpg"/>
          <p:cNvPicPr>
            <a:picLocks noChangeAspect="1"/>
          </p:cNvPicPr>
          <p:nvPr/>
        </p:nvPicPr>
        <p:blipFill>
          <a:blip r:embed="rId5" cstate="print"/>
          <a:srcRect r="14139" b="50000"/>
          <a:stretch>
            <a:fillRect/>
          </a:stretch>
        </p:blipFill>
        <p:spPr>
          <a:xfrm>
            <a:off x="539552" y="4005064"/>
            <a:ext cx="4464496" cy="2622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Montezum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980728"/>
            <a:ext cx="3956667" cy="281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huygens_phases2-t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75656" y="3356992"/>
            <a:ext cx="6710486" cy="2541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Mapas celestes</a:t>
            </a:r>
            <a:endParaRPr lang="pt-BR" sz="36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Imagem 4" descr="Planisphæri_cœle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000108"/>
            <a:ext cx="8466987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040002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142984"/>
            <a:ext cx="3833832" cy="2910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 descr="images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071942"/>
            <a:ext cx="3500462" cy="2565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 descr="OrionBay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142984"/>
            <a:ext cx="3763760" cy="4857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 descr="Ar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6182" y="3000372"/>
            <a:ext cx="5177223" cy="3686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 descr="images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1670" y="1571612"/>
            <a:ext cx="3962420" cy="423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Os astros como inspiração</a:t>
            </a:r>
            <a:endParaRPr lang="pt-BR" sz="36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Picture 4" descr="33fcec47a25fdefcfb517e1091b6c3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708920"/>
            <a:ext cx="5677765" cy="3988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globe-moon-sun-astronomy-1510.jpg!Bl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340768"/>
            <a:ext cx="39624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2013-08-13-Adoration_of_the_Mag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1052736"/>
            <a:ext cx="5396168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2013-08-13-Les_Trs_Riches_Heur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980728"/>
            <a:ext cx="3756333" cy="5812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2013-08-13-Battle_of_Issus.jpg"/>
          <p:cNvPicPr>
            <a:picLocks noChangeAspect="1"/>
          </p:cNvPicPr>
          <p:nvPr/>
        </p:nvPicPr>
        <p:blipFill>
          <a:blip r:embed="rId7" cstate="print"/>
          <a:srcRect b="13860"/>
          <a:stretch>
            <a:fillRect/>
          </a:stretch>
        </p:blipFill>
        <p:spPr>
          <a:xfrm>
            <a:off x="4067944" y="1124744"/>
            <a:ext cx="4568586" cy="5538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Chesley</a:t>
            </a:r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 </a:t>
            </a:r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Bonestell</a:t>
            </a:r>
            <a:endParaRPr lang="pt-BR" sz="36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1888-1986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Imagem 4" descr="250px-Chesleybonest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714488"/>
            <a:ext cx="3550298" cy="4544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000496" y="1571612"/>
            <a:ext cx="51435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</a:rPr>
              <a:t>Americano</a:t>
            </a: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Fez seu primeiro desenho astronômico aos 7 anos, após ver Saturno;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Estudou e trabalhou com arquitetura;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Trabalhou com efeitos especiais em 1940;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Ilustrador de revistas de ciência;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2">
                    <a:lumMod val="90000"/>
                  </a:schemeClr>
                </a:solidFill>
                <a:latin typeface="Arial Rounded MT Bold" pitchFamily="34" charset="0"/>
                <a:cs typeface="Arial" pitchFamily="34" charset="0"/>
              </a:rPr>
              <a:t>“Pai da arte espacial moderna”;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pt-BR" sz="2400" dirty="0" smtClean="0">
              <a:solidFill>
                <a:schemeClr val="bg2">
                  <a:lumMod val="90000"/>
                </a:schemeClr>
              </a:solidFill>
              <a:latin typeface="Arial Rounded MT Bold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Chesley</a:t>
            </a:r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 </a:t>
            </a:r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Bonestell</a:t>
            </a:r>
            <a:endParaRPr lang="pt-BR" sz="36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Pôster de filmes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Imagem 5" descr="08_conquest_bonestell_thesh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1" y="2643182"/>
            <a:ext cx="4374804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2071678"/>
            <a:ext cx="3267092" cy="4455125"/>
          </a:xfrm>
          <a:prstGeom prst="rect">
            <a:avLst/>
          </a:prstGeom>
        </p:spPr>
      </p:pic>
      <p:pic>
        <p:nvPicPr>
          <p:cNvPr id="8" name="Imagem 7" descr="Film_poster_The_War_of_the_Worlds_1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1357298"/>
            <a:ext cx="3420604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Chesley</a:t>
            </a:r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 </a:t>
            </a:r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Bonestell</a:t>
            </a:r>
            <a:endParaRPr lang="pt-BR" sz="36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Marte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" name="Imagem 9" descr="bonestell-marsorb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0827" y="1357298"/>
            <a:ext cx="6683173" cy="3662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3231196233_3b6d458faa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286124"/>
            <a:ext cx="7362736" cy="306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download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071546"/>
            <a:ext cx="3514743" cy="452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 descr="5033307_f5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2428868"/>
            <a:ext cx="4953000" cy="416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Chesley</a:t>
            </a:r>
            <a:r>
              <a:rPr lang="pt-B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 </a:t>
            </a:r>
            <a:r>
              <a:rPr lang="pt-BR" sz="3600" dirty="0" err="1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Bonestell</a:t>
            </a:r>
            <a:endParaRPr lang="pt-BR" sz="3600" dirty="0" smtClean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Saturno</a:t>
            </a:r>
            <a:endParaRPr lang="pt-BR" sz="2800" dirty="0">
              <a:solidFill>
                <a:schemeClr val="bg2">
                  <a:lumMod val="9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Imagem 6" descr="BONESTSATUR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500306"/>
            <a:ext cx="5443562" cy="3989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homage_to_chesley_bonestell_by_steve_burg-d2ubm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1285860"/>
            <a:ext cx="6667515" cy="500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 descr="saturn-moon_Boneste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28" y="2071678"/>
            <a:ext cx="5951248" cy="454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799</Words>
  <Application>Microsoft Office PowerPoint</Application>
  <PresentationFormat>Apresentação na tela (4:3)</PresentationFormat>
  <Paragraphs>146</Paragraphs>
  <Slides>28</Slides>
  <Notes>12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A representação do que vemos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Piti</dc:creator>
  <cp:lastModifiedBy>Observatório</cp:lastModifiedBy>
  <cp:revision>103</cp:revision>
  <dcterms:created xsi:type="dcterms:W3CDTF">2014-02-15T18:08:44Z</dcterms:created>
  <dcterms:modified xsi:type="dcterms:W3CDTF">2014-02-22T23:21:18Z</dcterms:modified>
</cp:coreProperties>
</file>