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63" r:id="rId6"/>
    <p:sldId id="258" r:id="rId7"/>
    <p:sldId id="260" r:id="rId8"/>
    <p:sldId id="261" r:id="rId9"/>
    <p:sldId id="267" r:id="rId10"/>
    <p:sldId id="287" r:id="rId11"/>
    <p:sldId id="288" r:id="rId12"/>
    <p:sldId id="265" r:id="rId13"/>
    <p:sldId id="285" r:id="rId14"/>
    <p:sldId id="271" r:id="rId15"/>
    <p:sldId id="286" r:id="rId16"/>
    <p:sldId id="268" r:id="rId17"/>
    <p:sldId id="274" r:id="rId18"/>
    <p:sldId id="277" r:id="rId19"/>
    <p:sldId id="280" r:id="rId20"/>
    <p:sldId id="281" r:id="rId21"/>
    <p:sldId id="284" r:id="rId22"/>
    <p:sldId id="269" r:id="rId23"/>
    <p:sldId id="289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9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B559B-8A4C-4FB4-82F7-98FA5F3429F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B52942-8C34-4198-B178-ED620C57E2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QUASAR01\quasar01-transferencia\SA%20-%202014.05.31-%20Merc&#250;rio-pequeno%20peso%20pesado%20do%20nosso%20sistema%20solar%20-Karin\Mercury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QUASAR01\quasar01-transferencia\SA%20-%202014.05.31-%20Merc&#250;rio-pequeno%20peso%20pesado%20do%20nosso%20sistema%20solar%20-Karin\Meu%20Filme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alinks.com/mercury.html" TargetMode="External"/><Relationship Id="rId2" Type="http://schemas.openxmlformats.org/officeDocument/2006/relationships/hyperlink" Target="http://www.explicatorium.com/quimica/Planeta_Mercurio_Exploracao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r.jsc.nasa.gov/seh/mercury.html" TargetMode="External"/><Relationship Id="rId4" Type="http://schemas.openxmlformats.org/officeDocument/2006/relationships/hyperlink" Target="http://www.apolo11.com/spacenews.php?posic=dat_20130227-110508.in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ssenger-mercurio.jpg"/>
          <p:cNvPicPr>
            <a:picLocks noChangeAspect="1"/>
          </p:cNvPicPr>
          <p:nvPr/>
        </p:nvPicPr>
        <p:blipFill>
          <a:blip r:embed="rId2" cstate="print">
            <a:grayscl/>
            <a:lum bright="45000" contrast="-56000"/>
          </a:blip>
          <a:stretch>
            <a:fillRect/>
          </a:stretch>
        </p:blipFill>
        <p:spPr>
          <a:xfrm>
            <a:off x="0" y="0"/>
            <a:ext cx="9144000" cy="69951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1115617" y="1700808"/>
            <a:ext cx="66720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221947"/>
                </a:solidFill>
              </a:rPr>
              <a:t>Mercúrio: O pequeno</a:t>
            </a:r>
          </a:p>
          <a:p>
            <a:pPr algn="ctr"/>
            <a:r>
              <a:rPr lang="pt-BR" sz="5400" b="1" dirty="0" smtClean="0">
                <a:solidFill>
                  <a:srgbClr val="221947"/>
                </a:solidFill>
              </a:rPr>
              <a:t> peso pesado do nosso</a:t>
            </a:r>
          </a:p>
          <a:p>
            <a:pPr algn="ctr"/>
            <a:r>
              <a:rPr lang="pt-BR" sz="5400" b="1" dirty="0" smtClean="0">
                <a:solidFill>
                  <a:srgbClr val="221947"/>
                </a:solidFill>
              </a:rPr>
              <a:t> sistema solar.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ço Reservado para Conteúdo 3" descr="mercuryvolcano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568" y="74043"/>
            <a:ext cx="9198568" cy="67839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Mariner</a:t>
            </a:r>
            <a:r>
              <a:rPr lang="pt-BR" dirty="0" smtClean="0"/>
              <a:t> 10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09160"/>
          </a:xfrm>
        </p:spPr>
        <p:txBody>
          <a:bodyPr/>
          <a:lstStyle/>
          <a:p>
            <a:r>
              <a:rPr lang="pt-BR" dirty="0" smtClean="0"/>
              <a:t>Lançada em 1973</a:t>
            </a:r>
          </a:p>
          <a:p>
            <a:r>
              <a:rPr lang="pt-BR" dirty="0" smtClean="0"/>
              <a:t>Sobrevoou dois planetas distintos</a:t>
            </a:r>
          </a:p>
          <a:p>
            <a:r>
              <a:rPr lang="pt-BR" dirty="0" smtClean="0"/>
              <a:t>Três sobrevoos em Mercúrio, um deles passando a apenas 300 km;</a:t>
            </a:r>
          </a:p>
          <a:p>
            <a:r>
              <a:rPr lang="pt-BR" dirty="0" smtClean="0"/>
              <a:t>2800 imagens: 40% da superfície</a:t>
            </a:r>
          </a:p>
          <a:p>
            <a:r>
              <a:rPr lang="pt-BR" dirty="0" smtClean="0"/>
              <a:t>Atmosfera e campo magnético</a:t>
            </a:r>
          </a:p>
          <a:p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31824"/>
            <a:ext cx="4968552" cy="285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Messenger: </a:t>
            </a:r>
            <a:r>
              <a:rPr lang="en-US" dirty="0" err="1" smtClean="0"/>
              <a:t>MErcury</a:t>
            </a:r>
            <a:r>
              <a:rPr lang="en-US" dirty="0" smtClean="0"/>
              <a:t> Surface, Space </a:t>
            </a:r>
            <a:r>
              <a:rPr lang="en-US" dirty="0" err="1" smtClean="0"/>
              <a:t>ENvironment</a:t>
            </a:r>
            <a:r>
              <a:rPr lang="en-US" dirty="0" smtClean="0"/>
              <a:t>, </a:t>
            </a:r>
            <a:r>
              <a:rPr lang="en-US" dirty="0" err="1" smtClean="0"/>
              <a:t>GEochemistry</a:t>
            </a:r>
            <a:r>
              <a:rPr lang="en-US" dirty="0" smtClean="0"/>
              <a:t>, and Ranging</a:t>
            </a:r>
            <a:endParaRPr lang="en-US" dirty="0"/>
          </a:p>
        </p:txBody>
      </p:sp>
      <p:pic>
        <p:nvPicPr>
          <p:cNvPr id="4" name="Espaço Reservado para Conteúdo 3" descr="mercury_messen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2032843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video</a:t>
            </a:r>
            <a:endParaRPr lang="pt-BR" dirty="0"/>
          </a:p>
        </p:txBody>
      </p:sp>
      <p:pic>
        <p:nvPicPr>
          <p:cNvPr id="4" name="Mercur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914400" y="-685800"/>
            <a:ext cx="109728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 descr="398px-MESSENGER_04pd1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8680"/>
            <a:ext cx="2565437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800px-MESSENGER_-_installation_of_solar_pan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789040"/>
            <a:ext cx="4099520" cy="272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ERCURY_PROBE_2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4363963" cy="406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627970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itchFamily="34" charset="0"/>
              </a:rPr>
              <a:t>1100 Kg, 600kg só de combustivel</a:t>
            </a:r>
            <a:endParaRPr lang="pt-BR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eu Film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340768" y="-1179512"/>
            <a:ext cx="13716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Messenger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6096" y="1412776"/>
            <a:ext cx="3456384" cy="489658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Lançada em 8 de março de 2004 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Um sobrevoo na Terra, dois em Vênus e três em Mercúrio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“direta”: 92 milhões km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percorrida: 8 bilhões de km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Desacelerou  11km/s</a:t>
            </a:r>
          </a:p>
          <a:p>
            <a:endParaRPr lang="en-US" dirty="0"/>
          </a:p>
        </p:txBody>
      </p:sp>
      <p:pic>
        <p:nvPicPr>
          <p:cNvPr id="4" name="Picture 7" descr="traj_helioecl_earth2moi2_1029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04074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Por que Mercúrio?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Por que é Tão denso?</a:t>
            </a:r>
          </a:p>
          <a:p>
            <a:pPr>
              <a:buNone/>
            </a:pPr>
            <a:r>
              <a:rPr lang="pt-BR" dirty="0" smtClean="0"/>
              <a:t> 	</a:t>
            </a:r>
            <a:r>
              <a:rPr lang="pt-BR" sz="2400" dirty="0" smtClean="0"/>
              <a:t>      </a:t>
            </a:r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Mais ferro nas proximidades do Sol;</a:t>
            </a:r>
          </a:p>
          <a:p>
            <a:pPr>
              <a:buNone/>
            </a:pPr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           Silicatos leves se soltaram, evaporaram;</a:t>
            </a:r>
          </a:p>
          <a:p>
            <a:pPr>
              <a:buNone/>
            </a:pPr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           Colisão teria “arrancado” pedaços da crosta.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Qual a história geológica?</a:t>
            </a:r>
          </a:p>
          <a:p>
            <a:pPr>
              <a:buNone/>
            </a:pPr>
            <a:r>
              <a:rPr lang="pt-BR" sz="2400" dirty="0" smtClean="0"/>
              <a:t>           Não é morto como se  pensava( derramamento de lava)</a:t>
            </a:r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0" name="Picture 9" descr="mercury-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203848" cy="250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W0228110230G_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41334"/>
            <a:ext cx="2592371" cy="261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76672"/>
            <a:ext cx="658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+mn-lt"/>
              </a:rPr>
              <a:t>O que são os materiais estranhos nos pólos?</a:t>
            </a: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+mn-lt"/>
            </a:endParaRPr>
          </a:p>
        </p:txBody>
      </p:sp>
      <p:pic>
        <p:nvPicPr>
          <p:cNvPr id="7" name="Picture 6" descr="PIA16549_modest.jpg"/>
          <p:cNvPicPr>
            <a:picLocks noChangeAspect="1"/>
          </p:cNvPicPr>
          <p:nvPr/>
        </p:nvPicPr>
        <p:blipFill>
          <a:blip r:embed="rId2" cstate="print"/>
          <a:srcRect l="20926" r="23629"/>
          <a:stretch>
            <a:fillRect/>
          </a:stretch>
        </p:blipFill>
        <p:spPr>
          <a:xfrm>
            <a:off x="395536" y="1196752"/>
            <a:ext cx="3312368" cy="336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erc_fig2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519438"/>
            <a:ext cx="3274884" cy="3338562"/>
          </a:xfrm>
          <a:prstGeom prst="rect">
            <a:avLst/>
          </a:prstGeom>
        </p:spPr>
      </p:pic>
      <p:pic>
        <p:nvPicPr>
          <p:cNvPr id="10" name="Picture 9" descr="WaterIceMercury_m_1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50" y="980728"/>
            <a:ext cx="5048250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3680" y="422108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n-lt"/>
              </a:rPr>
              <a:t>Água congelada e material orgânico</a:t>
            </a: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 que não sabemos?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+mn-lt"/>
              </a:rPr>
              <a:t>O que são os elementos brilhantes na superfície?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+mn-lt"/>
            </a:endParaRPr>
          </a:p>
        </p:txBody>
      </p:sp>
      <p:pic>
        <p:nvPicPr>
          <p:cNvPr id="7" name="Picture 6" descr="EW0211111727G.3band.mapped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23528" y="2420888"/>
            <a:ext cx="28962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W1017384139G.3band.mapp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843808" y="2492896"/>
            <a:ext cx="238125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EW1012743931G.3band.mapp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5076056" y="2564904"/>
            <a:ext cx="3117228" cy="292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en-US" dirty="0"/>
          </a:p>
        </p:txBody>
      </p:sp>
      <p:pic>
        <p:nvPicPr>
          <p:cNvPr id="4" name="Espaço Reservado para Conteúdo 3" descr="galileooldastronom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2420888"/>
            <a:ext cx="6002684" cy="4464496"/>
          </a:xfrm>
        </p:spPr>
      </p:pic>
      <p:sp>
        <p:nvSpPr>
          <p:cNvPr id="5" name="CaixaDeTexto 4"/>
          <p:cNvSpPr txBox="1"/>
          <p:nvPr/>
        </p:nvSpPr>
        <p:spPr>
          <a:xfrm>
            <a:off x="5868144" y="1124744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Séc</a:t>
            </a:r>
            <a:r>
              <a:rPr lang="pt-BR" sz="2000" b="1" dirty="0" smtClean="0"/>
              <a:t> XVII – Galileu</a:t>
            </a:r>
          </a:p>
          <a:p>
            <a:endParaRPr lang="pt-BR" sz="2000" b="1" dirty="0"/>
          </a:p>
          <a:p>
            <a:r>
              <a:rPr lang="pt-BR" sz="2000" b="1" dirty="0" smtClean="0"/>
              <a:t>1631 </a:t>
            </a:r>
            <a:r>
              <a:rPr lang="pt-BR" sz="2000" b="1" dirty="0"/>
              <a:t>Pierre </a:t>
            </a:r>
            <a:r>
              <a:rPr lang="pt-BR" sz="2000" b="1" dirty="0" err="1" smtClean="0"/>
              <a:t>Gassendi</a:t>
            </a:r>
            <a:endParaRPr lang="pt-BR" sz="2000" b="1" dirty="0" smtClean="0"/>
          </a:p>
          <a:p>
            <a:r>
              <a:rPr lang="pt-BR" sz="2000" b="1" dirty="0"/>
              <a:t> </a:t>
            </a:r>
            <a:r>
              <a:rPr lang="pt-BR" sz="2000" b="1" dirty="0" smtClean="0"/>
              <a:t>        Trânsito de </a:t>
            </a:r>
            <a:r>
              <a:rPr lang="pt-BR" sz="2000" b="1" dirty="0" err="1" smtClean="0"/>
              <a:t>Mercurio</a:t>
            </a:r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/>
              <a:t>1639 Giovanni </a:t>
            </a:r>
            <a:r>
              <a:rPr lang="pt-BR" sz="2000" b="1" dirty="0" err="1" smtClean="0"/>
              <a:t>Zupi</a:t>
            </a:r>
            <a:endParaRPr lang="pt-BR" sz="2000" b="1" dirty="0"/>
          </a:p>
          <a:p>
            <a:r>
              <a:rPr lang="pt-BR" sz="2000" b="1" dirty="0" smtClean="0"/>
              <a:t>         Orbita em torno do Sol</a:t>
            </a:r>
          </a:p>
          <a:p>
            <a:endParaRPr lang="pt-BR" sz="2000" b="1" dirty="0"/>
          </a:p>
          <a:p>
            <a:r>
              <a:rPr lang="pt-BR" sz="2000" b="1" dirty="0" smtClean="0"/>
              <a:t>1737 John </a:t>
            </a:r>
            <a:r>
              <a:rPr lang="pt-BR" sz="2000" b="1" dirty="0" err="1"/>
              <a:t>Bevis</a:t>
            </a:r>
            <a:r>
              <a:rPr lang="pt-BR" sz="2000" b="1" dirty="0"/>
              <a:t> </a:t>
            </a:r>
            <a:endParaRPr lang="pt-BR" sz="2000" b="1" dirty="0" smtClean="0"/>
          </a:p>
          <a:p>
            <a:r>
              <a:rPr lang="pt-BR" sz="2000" b="1" dirty="0" smtClean="0"/>
              <a:t>         Ocultação em Vênus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 que não sabemos?</a:t>
            </a:r>
            <a:b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+mn-lt"/>
              </a:rPr>
              <a:t>o que é o material escuro?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+mn-lt"/>
            </a:endParaRPr>
          </a:p>
        </p:txBody>
      </p:sp>
      <p:pic>
        <p:nvPicPr>
          <p:cNvPr id="10" name="Picture 9" descr="EW0217863927G.3band.mapp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3417927" cy="3502797"/>
          </a:xfrm>
          <a:prstGeom prst="rect">
            <a:avLst/>
          </a:prstGeom>
        </p:spPr>
      </p:pic>
      <p:pic>
        <p:nvPicPr>
          <p:cNvPr id="11" name="Picture 10" descr="EW0222190044G.3band.mapped.cub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196752"/>
            <a:ext cx="3913954" cy="314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EN0239746616M.nomap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573016"/>
            <a:ext cx="329786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piColombo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01008"/>
            <a:ext cx="2121024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BepiColombo</a:t>
            </a:r>
            <a:b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pt-B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2015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868631"/>
            <a:ext cx="7956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+mn-lt"/>
              </a:rPr>
              <a:t>Agencia Espacial Europeia (ESA) juntamente com a Agencia de Exploração Espacial Japonesa (JAXA)</a:t>
            </a:r>
          </a:p>
          <a:p>
            <a:endParaRPr lang="pt-BR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+mn-lt"/>
              </a:rPr>
              <a:t>Deverá chegar em Mercúrio em 2022</a:t>
            </a:r>
          </a:p>
          <a:p>
            <a:endParaRPr lang="pt-BR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+mn-lt"/>
              </a:rPr>
              <a:t>Missão inicial: 1 ano</a:t>
            </a:r>
          </a:p>
          <a:p>
            <a:endParaRPr lang="pt-BR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+mn-lt"/>
              </a:rPr>
              <a:t>Homenagem a Giuseppe Colombo</a:t>
            </a:r>
          </a:p>
          <a:p>
            <a:endParaRPr lang="pt-BR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+mn-lt"/>
              </a:rPr>
              <a:t>Verificar a precisão da correção</a:t>
            </a:r>
          </a:p>
          <a:p>
            <a:r>
              <a:rPr lang="pt-BR" sz="2400" dirty="0" smtClean="0">
                <a:latin typeface="+mn-lt"/>
              </a:rPr>
              <a:t>da gravitação pela relatividade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175" y="0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pt-BR" dirty="0" smtClean="0"/>
              <a:t>Mitologia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1340768"/>
            <a:ext cx="5148064" cy="5040560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Babilonicos</a:t>
            </a:r>
            <a:r>
              <a:rPr lang="pt-BR" dirty="0" smtClean="0"/>
              <a:t> chamavam de </a:t>
            </a:r>
            <a:r>
              <a:rPr lang="pt-BR" dirty="0" err="1" smtClean="0"/>
              <a:t>Nabu</a:t>
            </a:r>
            <a:endParaRPr lang="pt-BR" dirty="0" smtClean="0"/>
          </a:p>
          <a:p>
            <a:r>
              <a:rPr lang="pt-BR" dirty="0" smtClean="0"/>
              <a:t>Na China antiga: Chen Xing “Estrela da Hora”</a:t>
            </a:r>
          </a:p>
          <a:p>
            <a:r>
              <a:rPr lang="pt-BR" dirty="0" smtClean="0"/>
              <a:t>Na mitologia </a:t>
            </a:r>
            <a:r>
              <a:rPr lang="pt-BR" dirty="0" err="1" smtClean="0"/>
              <a:t>Hindo</a:t>
            </a:r>
            <a:r>
              <a:rPr lang="pt-BR" dirty="0" smtClean="0"/>
              <a:t> Buda</a:t>
            </a:r>
          </a:p>
          <a:p>
            <a:r>
              <a:rPr lang="pt-BR" dirty="0" smtClean="0"/>
              <a:t>Na Mitologia </a:t>
            </a:r>
            <a:r>
              <a:rPr lang="pt-BR" dirty="0" err="1" smtClean="0"/>
              <a:t>Germanica</a:t>
            </a:r>
            <a:r>
              <a:rPr lang="pt-BR" dirty="0" smtClean="0"/>
              <a:t> </a:t>
            </a:r>
            <a:r>
              <a:rPr lang="pt-BR" dirty="0" err="1" smtClean="0"/>
              <a:t>Odin</a:t>
            </a:r>
            <a:endParaRPr lang="pt-BR" dirty="0" smtClean="0"/>
          </a:p>
          <a:p>
            <a:r>
              <a:rPr lang="pt-BR" dirty="0" smtClean="0"/>
              <a:t>Na mitologia </a:t>
            </a:r>
            <a:r>
              <a:rPr lang="pt-BR" dirty="0" err="1" smtClean="0"/>
              <a:t>Maya</a:t>
            </a:r>
            <a:r>
              <a:rPr lang="pt-BR" dirty="0" smtClean="0"/>
              <a:t> foi representado por uma coruja</a:t>
            </a:r>
          </a:p>
          <a:p>
            <a:r>
              <a:rPr lang="pt-BR" dirty="0" smtClean="0"/>
              <a:t>Na mitologia Grega por Hermes (deus mensageiro)</a:t>
            </a:r>
          </a:p>
          <a:p>
            <a:r>
              <a:rPr lang="pt-BR" dirty="0" smtClean="0"/>
              <a:t>Na Mitologia Romana por Mercúrio </a:t>
            </a:r>
          </a:p>
        </p:txBody>
      </p:sp>
      <p:pic>
        <p:nvPicPr>
          <p:cNvPr id="4" name="Imagem 3" descr="hermescaduc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677164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Curiosidade: Mercúrio na alquimia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7864" y="1412776"/>
            <a:ext cx="5338936" cy="489658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Primeira matéria que forma todos os metais</a:t>
            </a:r>
          </a:p>
          <a:p>
            <a:r>
              <a:rPr lang="pt-BR" dirty="0" smtClean="0"/>
              <a:t>Modificando a quantidade de enxofre         outro elemento</a:t>
            </a:r>
          </a:p>
          <a:p>
            <a:r>
              <a:rPr lang="pt-BR" dirty="0" smtClean="0"/>
              <a:t>Ouro posição 79  - Mercúrio 80 : Tabela Periódica</a:t>
            </a:r>
          </a:p>
          <a:p>
            <a:r>
              <a:rPr lang="pt-BR" dirty="0" smtClean="0"/>
              <a:t>Elemento químico baseado no deus Romano conhecido por sua mobilidade e velocidade</a:t>
            </a:r>
          </a:p>
          <a:p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7164288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mercury_symbol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643437" cy="48192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http://www.explicatorium.com/quimica/Planeta_Mercurio_Exploracao.php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http://www.crystalinks.com/mercury.html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http://www.apolo11.com/spacenews.php?posic=dat_20130227-110508.inc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http://er.jsc.nasa.gov/seh/mercury.html</a:t>
            </a:r>
            <a:endParaRPr lang="en-US" dirty="0" smtClean="0"/>
          </a:p>
          <a:p>
            <a:r>
              <a:rPr lang="en-US" smtClean="0"/>
              <a:t>http://messenger.jhuapl.edu/faq/index.html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Solar</a:t>
            </a:r>
            <a:endParaRPr lang="en-US" dirty="0"/>
          </a:p>
        </p:txBody>
      </p:sp>
      <p:pic>
        <p:nvPicPr>
          <p:cNvPr id="4" name="Espaço Reservado para Conteúdo 3" descr="imagem_nova_definicao_planetas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481" y="1179875"/>
            <a:ext cx="8671999" cy="5352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ercurio_max_elongacao_grafico_20130330-10253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27" y="548680"/>
            <a:ext cx="8974469" cy="568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Stellarium</a:t>
            </a:r>
            <a:br>
              <a:rPr lang="pt-BR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951" y="908720"/>
            <a:ext cx="920095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Características</a:t>
            </a:r>
            <a:endParaRPr lang="en-US" dirty="0"/>
          </a:p>
        </p:txBody>
      </p:sp>
      <p:pic>
        <p:nvPicPr>
          <p:cNvPr id="4" name="Espaço Reservado para Conteúdo 3" descr="mercurio_false_color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789358" cy="4708525"/>
          </a:xfrm>
        </p:spPr>
      </p:pic>
      <p:sp>
        <p:nvSpPr>
          <p:cNvPr id="5" name="CaixaDeTexto 4"/>
          <p:cNvSpPr txBox="1"/>
          <p:nvPr/>
        </p:nvSpPr>
        <p:spPr>
          <a:xfrm>
            <a:off x="5508104" y="1340768"/>
            <a:ext cx="34198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0" indent="-14400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smtClean="0"/>
              <a:t> Raio: </a:t>
            </a:r>
            <a:r>
              <a:rPr lang="pt-BR" sz="2400" b="1" dirty="0" smtClean="0"/>
              <a:t>2439,5 </a:t>
            </a:r>
            <a:r>
              <a:rPr lang="pt-BR" sz="2400" b="1" dirty="0" smtClean="0"/>
              <a:t>km</a:t>
            </a:r>
          </a:p>
          <a:p>
            <a:pPr marL="1440000" indent="-14400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 smtClean="0"/>
              <a:t>Raio da terra: </a:t>
            </a:r>
            <a:r>
              <a:rPr lang="pt-BR" dirty="0" smtClean="0"/>
              <a:t>6.371 km</a:t>
            </a:r>
            <a:endParaRPr lang="pt-BR" b="1" dirty="0" smtClean="0"/>
          </a:p>
          <a:p>
            <a:pPr marL="1440000" indent="-14400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smtClean="0"/>
              <a:t>Rotação</a:t>
            </a:r>
            <a:r>
              <a:rPr lang="pt-BR" sz="2400" b="1" smtClean="0"/>
              <a:t>: </a:t>
            </a:r>
            <a:r>
              <a:rPr lang="pt-BR" sz="2400" b="1" smtClean="0"/>
              <a:t>58,65 </a:t>
            </a:r>
            <a:r>
              <a:rPr lang="pt-BR" sz="2400" b="1" dirty="0" smtClean="0"/>
              <a:t>dias</a:t>
            </a:r>
          </a:p>
          <a:p>
            <a:pPr marL="1440000" indent="-14400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smtClean="0"/>
              <a:t>Translação: </a:t>
            </a:r>
            <a:r>
              <a:rPr lang="pt-BR" sz="2400" b="1" dirty="0" smtClean="0"/>
              <a:t>88 dias</a:t>
            </a:r>
            <a:endParaRPr lang="pt-BR" sz="2400" b="1" dirty="0" smtClean="0"/>
          </a:p>
          <a:p>
            <a:pPr marL="1440000" indent="-14400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 smtClean="0"/>
              <a:t>Temperatura: -173ºC</a:t>
            </a:r>
          </a:p>
          <a:p>
            <a:pPr marL="576000" indent="-7560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                            427ºC</a:t>
            </a:r>
          </a:p>
          <a:p>
            <a:pPr marL="576000" indent="-7560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Densidade:</a:t>
            </a:r>
            <a:r>
              <a:rPr lang="en-US" sz="2400" b="1" dirty="0"/>
              <a:t> 5,43 </a:t>
            </a:r>
            <a:r>
              <a:rPr lang="en-US" sz="2400" b="1" dirty="0" smtClean="0"/>
              <a:t>g/cm³</a:t>
            </a:r>
          </a:p>
          <a:p>
            <a:pPr marL="576000" indent="-75600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576000" indent="-75600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Densidade da Terra: 5,52 </a:t>
            </a:r>
            <a:r>
              <a:rPr lang="en-US" b="1" dirty="0" smtClean="0"/>
              <a:t>g/cm³</a:t>
            </a:r>
            <a:endParaRPr lang="pt-BR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ercuryc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5760640" cy="5793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ercury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6640"/>
            <a:ext cx="6480720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lo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5328592" cy="4048077"/>
          </a:xfrm>
        </p:spPr>
      </p:pic>
      <p:sp>
        <p:nvSpPr>
          <p:cNvPr id="5" name="CaixaDeTexto 4"/>
          <p:cNvSpPr txBox="1"/>
          <p:nvPr/>
        </p:nvSpPr>
        <p:spPr>
          <a:xfrm>
            <a:off x="539552" y="47667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Por possuir quase nenhuma atmosfera impactos são comuns no planeta, como por exemplo a Bacia </a:t>
            </a:r>
            <a:r>
              <a:rPr lang="pt-BR" sz="2800" dirty="0" err="1" smtClean="0"/>
              <a:t>Caloris</a:t>
            </a:r>
            <a:endParaRPr lang="en-US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34888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Diâmetro 1550 km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Impacto com um objeto de 100 km de diâmetro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385</Words>
  <Application>Microsoft Office PowerPoint</Application>
  <PresentationFormat>Apresentação na tela (4:3)</PresentationFormat>
  <Paragraphs>93</Paragraphs>
  <Slides>24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Ápice</vt:lpstr>
      <vt:lpstr>Slide 1</vt:lpstr>
      <vt:lpstr>História</vt:lpstr>
      <vt:lpstr>Sistema Solar</vt:lpstr>
      <vt:lpstr>Slide 4</vt:lpstr>
      <vt:lpstr>Stellarium </vt:lpstr>
      <vt:lpstr>Características</vt:lpstr>
      <vt:lpstr>Slide 7</vt:lpstr>
      <vt:lpstr>Slide 8</vt:lpstr>
      <vt:lpstr>Slide 9</vt:lpstr>
      <vt:lpstr>Slide 10</vt:lpstr>
      <vt:lpstr>Mariner 10 </vt:lpstr>
      <vt:lpstr>Messenger: MErcury Surface, Space ENvironment, GEochemistry, and Ranging</vt:lpstr>
      <vt:lpstr>Slide 13</vt:lpstr>
      <vt:lpstr>Slide 14</vt:lpstr>
      <vt:lpstr>Slide 15</vt:lpstr>
      <vt:lpstr>Messenger</vt:lpstr>
      <vt:lpstr>Slide 17</vt:lpstr>
      <vt:lpstr>Slide 18</vt:lpstr>
      <vt:lpstr>O que não sabemos?</vt:lpstr>
      <vt:lpstr>O que não sabemos? </vt:lpstr>
      <vt:lpstr>BepiColombo 2015</vt:lpstr>
      <vt:lpstr>Mitologia</vt:lpstr>
      <vt:lpstr>Curiosidade: Mercúrio na alquimia</vt:lpstr>
      <vt:lpstr>referencias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Mercúrio: O pequeno peso pesado do nosso sistema solar.</dc:title>
  <dc:creator>owner</dc:creator>
  <cp:lastModifiedBy>Jorge</cp:lastModifiedBy>
  <cp:revision>38</cp:revision>
  <dcterms:created xsi:type="dcterms:W3CDTF">2014-05-30T18:11:54Z</dcterms:created>
  <dcterms:modified xsi:type="dcterms:W3CDTF">2015-10-14T17:48:56Z</dcterms:modified>
</cp:coreProperties>
</file>