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63" r:id="rId6"/>
    <p:sldId id="264" r:id="rId7"/>
    <p:sldId id="273" r:id="rId8"/>
    <p:sldId id="27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9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45" d="100"/>
          <a:sy n="45" d="100"/>
        </p:scale>
        <p:origin x="-81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2FC6-88A6-4738-9A0E-9835A08FB967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4A1-10A8-4F57-9108-B49E438649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311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2FC6-88A6-4738-9A0E-9835A08FB967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4A1-10A8-4F57-9108-B49E438649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3962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2FC6-88A6-4738-9A0E-9835A08FB967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4A1-10A8-4F57-9108-B49E438649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7078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2FC6-88A6-4738-9A0E-9835A08FB967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4A1-10A8-4F57-9108-B49E438649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3802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2FC6-88A6-4738-9A0E-9835A08FB967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4A1-10A8-4F57-9108-B49E438649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0179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2FC6-88A6-4738-9A0E-9835A08FB967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4A1-10A8-4F57-9108-B49E438649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1845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2FC6-88A6-4738-9A0E-9835A08FB967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4A1-10A8-4F57-9108-B49E438649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6070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2FC6-88A6-4738-9A0E-9835A08FB967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4A1-10A8-4F57-9108-B49E438649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3658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2FC6-88A6-4738-9A0E-9835A08FB967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4A1-10A8-4F57-9108-B49E438649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7645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2FC6-88A6-4738-9A0E-9835A08FB967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4A1-10A8-4F57-9108-B49E438649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1946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2FC6-88A6-4738-9A0E-9835A08FB967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4A1-10A8-4F57-9108-B49E438649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4687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02FC6-88A6-4738-9A0E-9835A08FB967}" type="datetimeFigureOut">
              <a:rPr lang="pt-BR" smtClean="0"/>
              <a:pPr/>
              <a:t>05/05/2014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DE4A1-10A8-4F57-9108-B49E438649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7291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2060"/>
            </a:gs>
            <a:gs pos="53000">
              <a:srgbClr val="002060"/>
            </a:gs>
            <a:gs pos="0">
              <a:schemeClr val="tx1"/>
            </a:gs>
            <a:gs pos="50000">
              <a:srgbClr val="002060"/>
            </a:gs>
            <a:gs pos="52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7715" y="-381299"/>
            <a:ext cx="21249079" cy="834785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311442" y="-96252"/>
            <a:ext cx="9721515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6600" b="1" cap="none" spc="0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lgerian" panose="04020705040A02060702" pitchFamily="82" charset="0"/>
              </a:rPr>
              <a:t>SATURNO</a:t>
            </a:r>
            <a:endParaRPr lang="pt-BR" sz="16600" b="1" cap="none" spc="0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73030" y="4657168"/>
            <a:ext cx="6617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Observatório Dietrich </a:t>
            </a:r>
            <a:r>
              <a:rPr lang="pt-BR" sz="2400" b="1" dirty="0" err="1" smtClean="0">
                <a:ln w="3175">
                  <a:solidFill>
                    <a:schemeClr val="bg1"/>
                  </a:solidFill>
                </a:ln>
              </a:rPr>
              <a:t>Schiel</a:t>
            </a:r>
            <a:endParaRPr lang="pt-BR" sz="2400" b="1" dirty="0" smtClean="0">
              <a:ln w="3175">
                <a:solidFill>
                  <a:schemeClr val="bg1"/>
                </a:solidFill>
              </a:ln>
            </a:endParaRPr>
          </a:p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Centro de Divulgação da Astronomia</a:t>
            </a:r>
          </a:p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Régis Santos Dias – regis.dias@usp.br</a:t>
            </a:r>
            <a:endParaRPr lang="pt-BR" sz="2400" b="1" dirty="0">
              <a:ln w="3175"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55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2060"/>
            </a:gs>
            <a:gs pos="53000">
              <a:srgbClr val="002060"/>
            </a:gs>
            <a:gs pos="0">
              <a:schemeClr val="tx1"/>
            </a:gs>
            <a:gs pos="50000">
              <a:srgbClr val="002060"/>
            </a:gs>
            <a:gs pos="52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atsyst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12192" y="-1320800"/>
            <a:ext cx="13824892" cy="11520743"/>
          </a:xfrm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822152" y="3611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Algerian" panose="04020705040A02060702" pitchFamily="82" charset="0"/>
              </a:rPr>
              <a:t>Luas de saturno</a:t>
            </a:r>
            <a:endParaRPr lang="pt-BR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892704" y="4439571"/>
            <a:ext cx="3445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62 luas já catalogadas</a:t>
            </a:r>
            <a:endParaRPr lang="pt-BR" sz="2400" b="1" dirty="0">
              <a:ln w="3175"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13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2060"/>
            </a:gs>
            <a:gs pos="53000">
              <a:srgbClr val="002060"/>
            </a:gs>
            <a:gs pos="0">
              <a:schemeClr val="tx1"/>
            </a:gs>
            <a:gs pos="50000">
              <a:srgbClr val="002060"/>
            </a:gs>
            <a:gs pos="52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3806"/>
            <a:ext cx="12547600" cy="12547600"/>
          </a:xfrm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822152" y="3611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epimetheus</a:t>
            </a:r>
            <a:endParaRPr lang="pt-BR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72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-545306"/>
            <a:ext cx="8394700" cy="8394700"/>
          </a:xfrm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822152" y="3611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Algerian" panose="04020705040A02060702" pitchFamily="82" charset="0"/>
              </a:rPr>
              <a:t>mimas</a:t>
            </a:r>
            <a:endParaRPr lang="pt-BR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56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0248" y="-1033608"/>
            <a:ext cx="6279407" cy="9068841"/>
          </a:xfrm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822152" y="3611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enceladus</a:t>
            </a:r>
            <a:endParaRPr lang="pt-BR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85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3" y="1686672"/>
            <a:ext cx="11500778" cy="3838384"/>
          </a:xfrm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822152" y="3611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Algerian" panose="04020705040A02060702" pitchFamily="82" charset="0"/>
              </a:rPr>
              <a:t>titã</a:t>
            </a:r>
            <a:endParaRPr lang="pt-BR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790413" y="5153554"/>
            <a:ext cx="3445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Sonda Huygens</a:t>
            </a:r>
            <a:endParaRPr lang="pt-BR" sz="2400" b="1" dirty="0">
              <a:ln w="3175"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61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2060"/>
            </a:gs>
            <a:gs pos="53000">
              <a:srgbClr val="002060"/>
            </a:gs>
            <a:gs pos="0">
              <a:schemeClr val="tx1"/>
            </a:gs>
            <a:gs pos="50000">
              <a:srgbClr val="002060"/>
            </a:gs>
            <a:gs pos="52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0" y="-1046164"/>
            <a:ext cx="13215620" cy="8259763"/>
          </a:xfrm>
          <a:prstGeom prst="rect">
            <a:avLst/>
          </a:prstGeom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822152" y="3611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>
                <a:solidFill>
                  <a:schemeClr val="bg1"/>
                </a:solidFill>
                <a:latin typeface="Algerian" panose="04020705040A02060702" pitchFamily="82" charset="0"/>
              </a:rPr>
              <a:t>                                           Oposição</a:t>
            </a:r>
            <a:endParaRPr lang="pt-BR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5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2060"/>
            </a:gs>
            <a:gs pos="53000">
              <a:srgbClr val="002060"/>
            </a:gs>
            <a:gs pos="0">
              <a:schemeClr val="tx1"/>
            </a:gs>
            <a:gs pos="50000">
              <a:srgbClr val="002060"/>
            </a:gs>
            <a:gs pos="52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aturnopposi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51200" y="209797"/>
            <a:ext cx="5628842" cy="6461771"/>
          </a:xfrm>
        </p:spPr>
      </p:pic>
    </p:spTree>
    <p:extLst>
      <p:ext uri="{BB962C8B-B14F-4D97-AF65-F5344CB8AC3E}">
        <p14:creationId xmlns="" xmlns:p14="http://schemas.microsoft.com/office/powerpoint/2010/main" val="28198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2060"/>
            </a:gs>
            <a:gs pos="53000">
              <a:srgbClr val="002060"/>
            </a:gs>
            <a:gs pos="0">
              <a:schemeClr val="tx1"/>
            </a:gs>
            <a:gs pos="50000">
              <a:srgbClr val="002060"/>
            </a:gs>
            <a:gs pos="52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646"/>
            <a:ext cx="12192000" cy="8115302"/>
          </a:xfrm>
          <a:prstGeom prst="rect">
            <a:avLst/>
          </a:prstGeom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822152" y="3611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Algerian" panose="04020705040A02060702" pitchFamily="82" charset="0"/>
              </a:rPr>
              <a:t>Como encontrar Saturno no céu?</a:t>
            </a:r>
            <a:endParaRPr lang="pt-BR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88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2060"/>
            </a:gs>
            <a:gs pos="53000">
              <a:srgbClr val="002060"/>
            </a:gs>
            <a:gs pos="0">
              <a:schemeClr val="tx1"/>
            </a:gs>
            <a:gs pos="50000">
              <a:srgbClr val="002060"/>
            </a:gs>
            <a:gs pos="52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213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2060"/>
            </a:gs>
            <a:gs pos="53000">
              <a:srgbClr val="002060"/>
            </a:gs>
            <a:gs pos="0">
              <a:schemeClr val="tx1"/>
            </a:gs>
            <a:gs pos="50000">
              <a:srgbClr val="002060"/>
            </a:gs>
            <a:gs pos="52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3"/>
            <a:ext cx="12194981" cy="6856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23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2060"/>
            </a:gs>
            <a:gs pos="53000">
              <a:srgbClr val="002060"/>
            </a:gs>
            <a:gs pos="0">
              <a:schemeClr val="tx1"/>
            </a:gs>
            <a:gs pos="50000">
              <a:srgbClr val="002060"/>
            </a:gs>
            <a:gs pos="52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Algerian" panose="04020705040A02060702" pitchFamily="82" charset="0"/>
              </a:rPr>
              <a:t>Mitologia</a:t>
            </a:r>
            <a:endParaRPr lang="pt-BR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51" y="1916629"/>
            <a:ext cx="4489116" cy="415731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204" y="1916629"/>
            <a:ext cx="3695389" cy="415731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459" y="1452731"/>
            <a:ext cx="3030457" cy="50851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43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2060"/>
            </a:gs>
            <a:gs pos="53000">
              <a:srgbClr val="002060"/>
            </a:gs>
            <a:gs pos="0">
              <a:schemeClr val="tx1"/>
            </a:gs>
            <a:gs pos="50000">
              <a:srgbClr val="002060"/>
            </a:gs>
            <a:gs pos="52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>
          <a:xfrm>
            <a:off x="822152" y="3611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Algerian" panose="04020705040A02060702" pitchFamily="82" charset="0"/>
              </a:rPr>
              <a:t>Perguntas?</a:t>
            </a:r>
            <a:endParaRPr lang="pt-BR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73030" y="5346485"/>
            <a:ext cx="11042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Observatório Dietrich </a:t>
            </a:r>
            <a:r>
              <a:rPr lang="pt-BR" sz="2400" b="1" dirty="0" err="1" smtClean="0">
                <a:ln w="3175">
                  <a:solidFill>
                    <a:schemeClr val="bg1"/>
                  </a:solidFill>
                </a:ln>
              </a:rPr>
              <a:t>Schiel</a:t>
            </a:r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 - Centro de Divulgação da Astronomia</a:t>
            </a:r>
          </a:p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Régis Santos Dias – regis.dias@usp.br</a:t>
            </a:r>
            <a:endParaRPr lang="pt-BR" sz="2400" b="1" dirty="0">
              <a:ln w="3175"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79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2060"/>
            </a:gs>
            <a:gs pos="53000">
              <a:srgbClr val="002060"/>
            </a:gs>
            <a:gs pos="0">
              <a:schemeClr val="tx1"/>
            </a:gs>
            <a:gs pos="50000">
              <a:srgbClr val="002060"/>
            </a:gs>
            <a:gs pos="52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93" y="724"/>
            <a:ext cx="12423838" cy="698693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034494" y="5076967"/>
            <a:ext cx="247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12.742 km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246960" y="2374713"/>
            <a:ext cx="2934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116.464 km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181229" y="1776488"/>
            <a:ext cx="2934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smtClean="0"/>
              <a:t>~360.000 </a:t>
            </a:r>
            <a:r>
              <a:rPr lang="pt-BR" sz="2400" dirty="0" smtClean="0"/>
              <a:t>km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30627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2060"/>
            </a:gs>
            <a:gs pos="53000">
              <a:srgbClr val="002060"/>
            </a:gs>
            <a:gs pos="0">
              <a:schemeClr val="tx1"/>
            </a:gs>
            <a:gs pos="50000">
              <a:srgbClr val="002060"/>
            </a:gs>
            <a:gs pos="52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833" y="-1727647"/>
            <a:ext cx="16667176" cy="9094027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 flipH="1" flipV="1">
            <a:off x="3111690" y="1078173"/>
            <a:ext cx="1719618" cy="167867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2811437" y="859809"/>
            <a:ext cx="641445" cy="3684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>
            <a:off x="2265528" y="477672"/>
            <a:ext cx="1392072" cy="27295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2504364" y="43302"/>
            <a:ext cx="3104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 UA = 150 000 000 km</a:t>
            </a:r>
            <a:endParaRPr lang="pt-BR" sz="2400" dirty="0"/>
          </a:p>
        </p:txBody>
      </p:sp>
      <p:sp>
        <p:nvSpPr>
          <p:cNvPr id="21" name="CaixaDeTexto 20"/>
          <p:cNvSpPr txBox="1"/>
          <p:nvPr/>
        </p:nvSpPr>
        <p:spPr>
          <a:xfrm rot="2593521">
            <a:off x="3212888" y="2129236"/>
            <a:ext cx="2934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8,5 UA</a:t>
            </a:r>
            <a:endParaRPr lang="pt-BR" sz="24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2504364" y="43302"/>
            <a:ext cx="2934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 UA</a:t>
            </a:r>
            <a:endParaRPr lang="pt-BR" sz="24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303549" y="1615070"/>
            <a:ext cx="2934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= 1 270 000 000 km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4256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2060"/>
            </a:gs>
            <a:gs pos="53000">
              <a:srgbClr val="002060"/>
            </a:gs>
            <a:gs pos="0">
              <a:schemeClr val="tx1"/>
            </a:gs>
            <a:gs pos="50000">
              <a:srgbClr val="002060"/>
            </a:gs>
            <a:gs pos="52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010" y="229257"/>
            <a:ext cx="13513924" cy="7601582"/>
          </a:xfrm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822152" y="3611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Algerian" panose="04020705040A02060702" pitchFamily="82" charset="0"/>
              </a:rPr>
              <a:t>Características</a:t>
            </a:r>
            <a:endParaRPr lang="pt-BR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13869" y="2897262"/>
            <a:ext cx="591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Massa = 95 (Terra = 1)</a:t>
            </a:r>
          </a:p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Volume = 763,59 (Terra = 1)</a:t>
            </a:r>
          </a:p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Densidade = 0,687 g/cm³ (Água = 1,0 g/cm³)</a:t>
            </a:r>
          </a:p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Rotação = 10,66 horas</a:t>
            </a:r>
          </a:p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Translação = 29,46 anos terrestres</a:t>
            </a:r>
          </a:p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Gravidade =  1,07 (Terra = 1)</a:t>
            </a:r>
          </a:p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Temperatura superficial = -140°C</a:t>
            </a:r>
          </a:p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Preenchimento:</a:t>
            </a:r>
            <a:endParaRPr lang="pt-BR" sz="2400" b="1" dirty="0">
              <a:ln w="3175">
                <a:solidFill>
                  <a:schemeClr val="bg1"/>
                </a:solidFill>
              </a:ln>
            </a:endParaRPr>
          </a:p>
        </p:txBody>
      </p:sp>
      <p:sp>
        <p:nvSpPr>
          <p:cNvPr id="3" name="Cubo 2"/>
          <p:cNvSpPr/>
          <p:nvPr/>
        </p:nvSpPr>
        <p:spPr>
          <a:xfrm>
            <a:off x="713870" y="5963224"/>
            <a:ext cx="10273154" cy="500206"/>
          </a:xfrm>
          <a:prstGeom prst="cube">
            <a:avLst/>
          </a:prstGeom>
          <a:solidFill>
            <a:srgbClr val="FF9797">
              <a:alpha val="70000"/>
            </a:srgbClr>
          </a:solidFill>
          <a:ln>
            <a:solidFill>
              <a:srgbClr val="FF9797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ubo 7"/>
          <p:cNvSpPr/>
          <p:nvPr/>
        </p:nvSpPr>
        <p:spPr>
          <a:xfrm>
            <a:off x="10961971" y="5963224"/>
            <a:ext cx="350729" cy="500206"/>
          </a:xfrm>
          <a:prstGeom prst="cube">
            <a:avLst>
              <a:gd name="adj" fmla="val 35345"/>
            </a:avLst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solidFill>
              <a:schemeClr val="accent4">
                <a:lumMod val="20000"/>
                <a:lumOff val="8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6200384" y="5461348"/>
            <a:ext cx="0" cy="801666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6200384" y="5400516"/>
            <a:ext cx="267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Hidrogênio (96,3%)</a:t>
            </a:r>
            <a:endParaRPr lang="pt-BR" sz="2400" b="1" dirty="0">
              <a:ln w="3175">
                <a:solidFill>
                  <a:schemeClr val="bg1"/>
                </a:solidFill>
              </a:ln>
            </a:endParaRP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11051397" y="5459000"/>
            <a:ext cx="0" cy="801666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glow rad="508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9739944" y="4420756"/>
            <a:ext cx="1311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Hélio</a:t>
            </a:r>
          </a:p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Metano</a:t>
            </a:r>
          </a:p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Amônia</a:t>
            </a:r>
          </a:p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Etano</a:t>
            </a:r>
            <a:endParaRPr lang="pt-BR" sz="2400" b="1" dirty="0">
              <a:ln w="3175">
                <a:solidFill>
                  <a:schemeClr val="bg1"/>
                </a:solidFill>
              </a:ln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0969841" y="5022004"/>
            <a:ext cx="131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n w="3175">
                  <a:solidFill>
                    <a:schemeClr val="bg1"/>
                  </a:solidFill>
                </a:ln>
              </a:rPr>
              <a:t>(</a:t>
            </a:r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3,7%)</a:t>
            </a:r>
            <a:endParaRPr lang="pt-BR" sz="2400" b="1" dirty="0">
              <a:ln w="3175"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698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2060"/>
            </a:gs>
            <a:gs pos="53000">
              <a:srgbClr val="002060"/>
            </a:gs>
            <a:gs pos="0">
              <a:schemeClr val="tx1"/>
            </a:gs>
            <a:gs pos="50000">
              <a:srgbClr val="002060"/>
            </a:gs>
            <a:gs pos="52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506" y="-3181794"/>
            <a:ext cx="25167915" cy="9887394"/>
          </a:xfrm>
          <a:prstGeom prst="rect">
            <a:avLst/>
          </a:prstGeom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822152" y="3611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Algerian" panose="04020705040A02060702" pitchFamily="82" charset="0"/>
              </a:rPr>
              <a:t>Anéis</a:t>
            </a:r>
            <a:endParaRPr lang="pt-BR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cxnSp>
        <p:nvCxnSpPr>
          <p:cNvPr id="33" name="Conector de seta reta 32"/>
          <p:cNvCxnSpPr/>
          <p:nvPr/>
        </p:nvCxnSpPr>
        <p:spPr>
          <a:xfrm flipV="1">
            <a:off x="1447800" y="2959100"/>
            <a:ext cx="4584700" cy="10287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 rot="20810900">
            <a:off x="2500223" y="3091906"/>
            <a:ext cx="2059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~ 65 000 km</a:t>
            </a:r>
            <a:endParaRPr lang="pt-BR" sz="2400" b="1" dirty="0">
              <a:ln w="3175">
                <a:solidFill>
                  <a:schemeClr val="bg1"/>
                </a:solidFill>
              </a:ln>
            </a:endParaRPr>
          </a:p>
        </p:txBody>
      </p:sp>
      <p:cxnSp>
        <p:nvCxnSpPr>
          <p:cNvPr id="40" name="Conector de seta reta 39"/>
          <p:cNvCxnSpPr/>
          <p:nvPr/>
        </p:nvCxnSpPr>
        <p:spPr>
          <a:xfrm>
            <a:off x="3615858" y="4406900"/>
            <a:ext cx="3642" cy="416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 flipV="1">
            <a:off x="3615858" y="4971911"/>
            <a:ext cx="0" cy="425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3605123" y="4704806"/>
            <a:ext cx="2059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~ 1,5 km</a:t>
            </a:r>
            <a:endParaRPr lang="pt-BR" sz="2400" b="1" dirty="0">
              <a:ln w="3175"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2060"/>
            </a:gs>
            <a:gs pos="53000">
              <a:srgbClr val="002060"/>
            </a:gs>
            <a:gs pos="0">
              <a:schemeClr val="tx1"/>
            </a:gs>
            <a:gs pos="50000">
              <a:srgbClr val="002060"/>
            </a:gs>
            <a:gs pos="52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506" y="-3181794"/>
            <a:ext cx="25167915" cy="9887394"/>
          </a:xfrm>
          <a:prstGeom prst="rect">
            <a:avLst/>
          </a:prstGeom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822152" y="3611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Algerian" panose="04020705040A02060702" pitchFamily="82" charset="0"/>
              </a:rPr>
              <a:t>Anéis</a:t>
            </a:r>
            <a:endParaRPr lang="pt-BR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 flipH="1">
            <a:off x="1308100" y="3822700"/>
            <a:ext cx="12700" cy="176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H="1">
            <a:off x="2578100" y="3619500"/>
            <a:ext cx="25400" cy="1968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H="1">
            <a:off x="2844800" y="3594100"/>
            <a:ext cx="38100" cy="199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5956300" y="3086100"/>
            <a:ext cx="1270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>
            <a:off x="4851400" y="3276600"/>
            <a:ext cx="38100" cy="231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308100" y="5588000"/>
            <a:ext cx="127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2844800" y="5588000"/>
            <a:ext cx="200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4851400" y="5588000"/>
            <a:ext cx="1257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H="1">
            <a:off x="6096000" y="3035300"/>
            <a:ext cx="25400" cy="256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1723847" y="5557542"/>
            <a:ext cx="37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A</a:t>
            </a:r>
            <a:endParaRPr lang="pt-BR" sz="2400" b="1" dirty="0">
              <a:ln w="3175">
                <a:solidFill>
                  <a:schemeClr val="bg1"/>
                </a:solidFill>
              </a:ln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578047" y="5595642"/>
            <a:ext cx="37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B</a:t>
            </a:r>
            <a:endParaRPr lang="pt-BR" sz="2400" b="1" dirty="0">
              <a:ln w="3175">
                <a:solidFill>
                  <a:schemeClr val="bg1"/>
                </a:solidFill>
              </a:ln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254447" y="5595642"/>
            <a:ext cx="37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C</a:t>
            </a:r>
            <a:endParaRPr lang="pt-BR" sz="2400" b="1" dirty="0">
              <a:ln w="3175">
                <a:solidFill>
                  <a:schemeClr val="bg1"/>
                </a:solidFill>
              </a:ln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5851347" y="5595642"/>
            <a:ext cx="37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D</a:t>
            </a:r>
            <a:endParaRPr lang="pt-BR" sz="2400" b="1" dirty="0">
              <a:ln w="3175"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6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2060"/>
            </a:gs>
            <a:gs pos="53000">
              <a:srgbClr val="002060"/>
            </a:gs>
            <a:gs pos="0">
              <a:schemeClr val="tx1"/>
            </a:gs>
            <a:gs pos="50000">
              <a:srgbClr val="002060"/>
            </a:gs>
            <a:gs pos="52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506" y="-3181794"/>
            <a:ext cx="25167915" cy="9887394"/>
          </a:xfrm>
          <a:prstGeom prst="rect">
            <a:avLst/>
          </a:prstGeom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822152" y="3611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Algerian" panose="04020705040A02060702" pitchFamily="82" charset="0"/>
              </a:rPr>
              <a:t>Anéis</a:t>
            </a:r>
            <a:endParaRPr lang="pt-BR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751173" y="3970042"/>
            <a:ext cx="1506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Divisão de </a:t>
            </a:r>
            <a:r>
              <a:rPr lang="pt-BR" sz="2400" b="1" dirty="0" err="1" smtClean="0">
                <a:ln w="3175">
                  <a:solidFill>
                    <a:schemeClr val="bg1"/>
                  </a:solidFill>
                </a:ln>
              </a:rPr>
              <a:t>Cassini</a:t>
            </a:r>
            <a:endParaRPr lang="pt-BR" sz="2400" b="1" dirty="0">
              <a:ln w="3175">
                <a:solidFill>
                  <a:schemeClr val="bg1"/>
                </a:solidFill>
              </a:ln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911052" y="2511709"/>
            <a:ext cx="1336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n w="3175">
                  <a:solidFill>
                    <a:schemeClr val="bg1"/>
                  </a:solidFill>
                </a:ln>
              </a:rPr>
              <a:t>Divisão de </a:t>
            </a:r>
            <a:r>
              <a:rPr lang="pt-BR" sz="2400" b="1" dirty="0" err="1" smtClean="0">
                <a:ln w="3175">
                  <a:solidFill>
                    <a:schemeClr val="bg1"/>
                  </a:solidFill>
                </a:ln>
              </a:rPr>
              <a:t>Encke</a:t>
            </a:r>
            <a:endParaRPr lang="pt-BR" sz="2400" b="1" dirty="0">
              <a:ln w="3175"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7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2060"/>
            </a:gs>
            <a:gs pos="53000">
              <a:srgbClr val="002060"/>
            </a:gs>
            <a:gs pos="0">
              <a:schemeClr val="tx1"/>
            </a:gs>
            <a:gs pos="50000">
              <a:srgbClr val="002060"/>
            </a:gs>
            <a:gs pos="52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6725_1610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08444" y="-254000"/>
            <a:ext cx="16395791" cy="7460085"/>
          </a:xfrm>
          <a:prstGeom prst="rect">
            <a:avLst/>
          </a:prstGeom>
        </p:spPr>
      </p:pic>
      <p:sp>
        <p:nvSpPr>
          <p:cNvPr id="6" name="Título 3"/>
          <p:cNvSpPr txBox="1">
            <a:spLocks/>
          </p:cNvSpPr>
          <p:nvPr/>
        </p:nvSpPr>
        <p:spPr>
          <a:xfrm>
            <a:off x="822152" y="3611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Algerian" panose="04020705040A02060702" pitchFamily="82" charset="0"/>
              </a:rPr>
              <a:t>Composição e formação </a:t>
            </a:r>
            <a:r>
              <a:rPr lang="pt-BR" smtClean="0">
                <a:solidFill>
                  <a:schemeClr val="bg1"/>
                </a:solidFill>
                <a:latin typeface="Algerian" panose="04020705040A02060702" pitchFamily="82" charset="0"/>
              </a:rPr>
              <a:t>dos anéis</a:t>
            </a:r>
            <a:endParaRPr lang="pt-BR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71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163</Words>
  <Application>Microsoft Office PowerPoint</Application>
  <PresentationFormat>Personalizar</PresentationFormat>
  <Paragraphs>51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Slide 1</vt:lpstr>
      <vt:lpstr>Mitologia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Régis .</dc:creator>
  <cp:lastModifiedBy>Observatório</cp:lastModifiedBy>
  <cp:revision>28</cp:revision>
  <dcterms:created xsi:type="dcterms:W3CDTF">2014-04-28T17:10:11Z</dcterms:created>
  <dcterms:modified xsi:type="dcterms:W3CDTF">2014-05-05T13:04:52Z</dcterms:modified>
</cp:coreProperties>
</file>