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8" r:id="rId3"/>
    <p:sldId id="259" r:id="rId4"/>
    <p:sldId id="257" r:id="rId5"/>
    <p:sldId id="260" r:id="rId6"/>
    <p:sldId id="261" r:id="rId7"/>
    <p:sldId id="262" r:id="rId8"/>
    <p:sldId id="263" r:id="rId9"/>
    <p:sldId id="265" r:id="rId10"/>
    <p:sldId id="264" r:id="rId11"/>
    <p:sldId id="269" r:id="rId12"/>
    <p:sldId id="266" r:id="rId13"/>
    <p:sldId id="267" r:id="rId14"/>
    <p:sldId id="270" r:id="rId15"/>
    <p:sldId id="271" r:id="rId16"/>
    <p:sldId id="276" r:id="rId17"/>
    <p:sldId id="277" r:id="rId18"/>
    <p:sldId id="278" r:id="rId19"/>
    <p:sldId id="280" r:id="rId20"/>
    <p:sldId id="279" r:id="rId21"/>
    <p:sldId id="268" r:id="rId22"/>
    <p:sldId id="272" r:id="rId23"/>
    <p:sldId id="273" r:id="rId24"/>
    <p:sldId id="282" r:id="rId25"/>
    <p:sldId id="281" r:id="rId26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-619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42B32D-BBB0-4120-8AD7-C5851B28030F}" type="datetimeFigureOut">
              <a:rPr lang="pt-BR" smtClean="0"/>
              <a:pPr/>
              <a:t>06/10/2014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62330E-3013-4C6B-971C-81760DECED0C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40706525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62330E-3013-4C6B-971C-81760DECED0C}" type="slidenum">
              <a:rPr lang="pt-BR" smtClean="0"/>
              <a:pPr/>
              <a:t>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9308094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F770E-A523-4775-A498-D1D399033641}" type="datetimeFigureOut">
              <a:rPr lang="pt-BR" smtClean="0"/>
              <a:pPr/>
              <a:t>06/10/2014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88571-C088-4C92-901D-3E6E17E4F820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804399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F770E-A523-4775-A498-D1D399033641}" type="datetimeFigureOut">
              <a:rPr lang="pt-BR" smtClean="0"/>
              <a:pPr/>
              <a:t>06/10/2014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88571-C088-4C92-901D-3E6E17E4F820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389087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F770E-A523-4775-A498-D1D399033641}" type="datetimeFigureOut">
              <a:rPr lang="pt-BR" smtClean="0"/>
              <a:pPr/>
              <a:t>06/10/2014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88571-C088-4C92-901D-3E6E17E4F820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237826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F770E-A523-4775-A498-D1D399033641}" type="datetimeFigureOut">
              <a:rPr lang="pt-BR" smtClean="0"/>
              <a:pPr/>
              <a:t>06/10/2014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88571-C088-4C92-901D-3E6E17E4F820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633343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F770E-A523-4775-A498-D1D399033641}" type="datetimeFigureOut">
              <a:rPr lang="pt-BR" smtClean="0"/>
              <a:pPr/>
              <a:t>06/10/2014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88571-C088-4C92-901D-3E6E17E4F820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635928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F770E-A523-4775-A498-D1D399033641}" type="datetimeFigureOut">
              <a:rPr lang="pt-BR" smtClean="0"/>
              <a:pPr/>
              <a:t>06/10/2014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88571-C088-4C92-901D-3E6E17E4F820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191879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F770E-A523-4775-A498-D1D399033641}" type="datetimeFigureOut">
              <a:rPr lang="pt-BR" smtClean="0"/>
              <a:pPr/>
              <a:t>06/10/2014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88571-C088-4C92-901D-3E6E17E4F820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531598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F770E-A523-4775-A498-D1D399033641}" type="datetimeFigureOut">
              <a:rPr lang="pt-BR" smtClean="0"/>
              <a:pPr/>
              <a:t>06/10/2014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88571-C088-4C92-901D-3E6E17E4F820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612514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F770E-A523-4775-A498-D1D399033641}" type="datetimeFigureOut">
              <a:rPr lang="pt-BR" smtClean="0"/>
              <a:pPr/>
              <a:t>06/10/2014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88571-C088-4C92-901D-3E6E17E4F820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5555746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F770E-A523-4775-A498-D1D399033641}" type="datetimeFigureOut">
              <a:rPr lang="pt-BR" smtClean="0"/>
              <a:pPr/>
              <a:t>06/10/2014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88571-C088-4C92-901D-3E6E17E4F820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4923487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F770E-A523-4775-A498-D1D399033641}" type="datetimeFigureOut">
              <a:rPr lang="pt-BR" smtClean="0"/>
              <a:pPr/>
              <a:t>06/10/2014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88571-C088-4C92-901D-3E6E17E4F820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407023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2F770E-A523-4775-A498-D1D399033641}" type="datetimeFigureOut">
              <a:rPr lang="pt-BR" smtClean="0"/>
              <a:pPr/>
              <a:t>06/10/2014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88571-C088-4C92-901D-3E6E17E4F820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772833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2.tvcultura.com.br/aloescola/ciencias/olhandoparaoceu/opceu6.htm" TargetMode="External"/><Relationship Id="rId7" Type="http://schemas.openxmlformats.org/officeDocument/2006/relationships/hyperlink" Target="http://www.brasilescola.com/historia/sputnik.htm" TargetMode="External"/><Relationship Id="rId2" Type="http://schemas.openxmlformats.org/officeDocument/2006/relationships/hyperlink" Target="http://www.apolo11.com/homem_na_lua.php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nasa.gov/mission_pages/explorer/sputnik-20071002_prt.htm" TargetMode="External"/><Relationship Id="rId5" Type="http://schemas.openxmlformats.org/officeDocument/2006/relationships/hyperlink" Target="http://nasasearch.nasa.gov/search?utf8=%E2%9C%93&amp;affiliate=nasa&amp;query=sputnik&amp;commit=Search" TargetMode="External"/><Relationship Id="rId4" Type="http://schemas.openxmlformats.org/officeDocument/2006/relationships/hyperlink" Target="http://pt.wikipedia.org/wiki/Sputnik_I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1669798" y="1268760"/>
            <a:ext cx="57606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dirty="0" smtClean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Sputnik</a:t>
            </a:r>
            <a:endParaRPr lang="pt-BR" sz="4400" dirty="0">
              <a:solidFill>
                <a:schemeClr val="bg1">
                  <a:lumMod val="8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t-BR" sz="3600" dirty="0" smtClean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Um pioneiro no espaço</a:t>
            </a:r>
            <a:endParaRPr lang="pt-BR" sz="3600" dirty="0">
              <a:solidFill>
                <a:schemeClr val="bg1">
                  <a:lumMod val="8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682954" y="6309320"/>
            <a:ext cx="777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Palestrante: Jéssica Cristina Ramos           –               E-mail: jessica.ramos@usp.br</a:t>
            </a:r>
            <a:endParaRPr lang="pt-BR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40522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188640"/>
            <a:ext cx="3960440" cy="6477355"/>
          </a:xfr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2728323"/>
            <a:ext cx="4392488" cy="3941037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4520627" y="50095"/>
            <a:ext cx="3275320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Altura: 4 metros</a:t>
            </a:r>
          </a:p>
          <a:p>
            <a:r>
              <a:rPr lang="pt-BR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Base maior: 2 metros</a:t>
            </a:r>
          </a:p>
          <a:p>
            <a:endParaRPr lang="pt-BR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Peso do Satélite: 500 kg</a:t>
            </a:r>
          </a:p>
          <a:p>
            <a:r>
              <a:rPr lang="pt-BR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Peso Total: 7,7 toneladas</a:t>
            </a:r>
          </a:p>
          <a:p>
            <a:r>
              <a:rPr lang="pt-BR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Retornou em 14 de Abril de 1958</a:t>
            </a:r>
          </a:p>
          <a:p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Caindo sobre o Caribe</a:t>
            </a:r>
            <a:endParaRPr lang="pt-BR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0" y="6611779"/>
            <a:ext cx="415530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http://en.wikipedia.org/wiki/Sputnik_2#mediaviewer/File:Sputnik2_vsm.jpg</a:t>
            </a:r>
            <a:endParaRPr lang="pt-BR" sz="1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5024690" y="6611779"/>
            <a:ext cx="347402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http://www.karl.benz.nom.br/hce/satelite/sputnik/sput2_2.asp</a:t>
            </a:r>
            <a:endParaRPr lang="pt-BR" sz="1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04334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de Fevereiro de 1958</a:t>
            </a:r>
            <a:endParaRPr lang="pt-BR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Estados Unidos lançam seu primeiro satélite denominado “ Explorador 1”</a:t>
            </a:r>
            <a:endParaRPr lang="pt-BR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14" y="2852937"/>
            <a:ext cx="5282929" cy="3384376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5288043" y="3284984"/>
            <a:ext cx="388843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Peso:</a:t>
            </a:r>
            <a:r>
              <a:rPr lang="pt-BR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13,97 kg</a:t>
            </a:r>
          </a:p>
          <a:p>
            <a:pPr algn="ctr"/>
            <a:r>
              <a:rPr lang="pt-BR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Transmitiu dados por quase 4 meses, até suas baterias se esgotarem.</a:t>
            </a:r>
          </a:p>
          <a:p>
            <a:pPr algn="ctr"/>
            <a:r>
              <a:rPr lang="pt-BR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Permaneceu em órbita até 1970 </a:t>
            </a:r>
          </a:p>
        </p:txBody>
      </p:sp>
    </p:spTree>
    <p:extLst>
      <p:ext uri="{BB962C8B-B14F-4D97-AF65-F5344CB8AC3E}">
        <p14:creationId xmlns:p14="http://schemas.microsoft.com/office/powerpoint/2010/main" xmlns="" val="133937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 de Abril de 1958</a:t>
            </a:r>
            <a:endParaRPr lang="pt-BR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Esta seria a data de lançamento do terceiro satélite do programa Sputnik. Porém uma falha no motor do foguete fez com que a mesma fosse adiada.</a:t>
            </a:r>
          </a:p>
          <a:p>
            <a:pPr marL="0" indent="0" algn="ctr">
              <a:buNone/>
            </a:pPr>
            <a:endParaRPr lang="pt-BR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pt-B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foguete subiu cerca de 12-15 km e o satélite caiu separadamente. </a:t>
            </a:r>
          </a:p>
        </p:txBody>
      </p:sp>
    </p:spTree>
    <p:extLst>
      <p:ext uri="{BB962C8B-B14F-4D97-AF65-F5344CB8AC3E}">
        <p14:creationId xmlns:p14="http://schemas.microsoft.com/office/powerpoint/2010/main" xmlns="" val="3565771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-965890" y="1893222"/>
            <a:ext cx="5748916" cy="3779912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de Maio de 1958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798525" y="1748656"/>
            <a:ext cx="4877931" cy="4069044"/>
          </a:xfrm>
        </p:spPr>
        <p:txBody>
          <a:bodyPr/>
          <a:lstStyle/>
          <a:p>
            <a:pPr marL="0" indent="0">
              <a:buNone/>
            </a:pPr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Formato Cônico </a:t>
            </a:r>
          </a:p>
          <a:p>
            <a:pPr marL="0" indent="0">
              <a:buNone/>
            </a:pPr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Comprimento: 3,57metros</a:t>
            </a:r>
          </a:p>
          <a:p>
            <a:pPr marL="0" indent="0">
              <a:buNone/>
            </a:pPr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Largura: 1,73 metros</a:t>
            </a:r>
          </a:p>
          <a:p>
            <a:pPr marL="0" indent="0">
              <a:buNone/>
            </a:pPr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Peso: 1,46 toneladas</a:t>
            </a:r>
          </a:p>
          <a:p>
            <a:pPr marL="0" indent="0">
              <a:buNone/>
            </a:pPr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Permaneceu em órbita até 6 de abril de 1960</a:t>
            </a:r>
          </a:p>
          <a:p>
            <a:pPr marL="0" indent="0">
              <a:buNone/>
            </a:pPr>
            <a:endParaRPr lang="pt-BR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t-BR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t-BR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48959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Programa Vostok</a:t>
            </a:r>
            <a:endParaRPr lang="pt-BR"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2132856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Sucessor do Programa Sputnik, tinha como objetivo o projeto de colocar os primeiros cidadãos soviéticos em baixa órbita.</a:t>
            </a:r>
          </a:p>
          <a:p>
            <a:pPr marL="0" indent="0" algn="ctr">
              <a:buNone/>
            </a:pPr>
            <a:r>
              <a:rPr lang="pt-BR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Feito já alcançado pelos Estados Unidos</a:t>
            </a:r>
          </a:p>
          <a:p>
            <a:pPr marL="0" indent="0">
              <a:buNone/>
            </a:pPr>
            <a:endParaRPr lang="pt-BR" sz="2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84254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Como Sequencia tivemos:</a:t>
            </a:r>
            <a:endParaRPr lang="pt-BR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Korabl</a:t>
            </a:r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-Sputnik </a:t>
            </a:r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1 -  em 15 de </a:t>
            </a:r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Maio </a:t>
            </a:r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1960 (levava a bordo um manequim com sensores) </a:t>
            </a:r>
            <a:endParaRPr lang="pt-BR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BR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Korabl</a:t>
            </a:r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-Sputnik 2 </a:t>
            </a:r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em </a:t>
            </a:r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 de Agosto de </a:t>
            </a:r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1960</a:t>
            </a:r>
          </a:p>
          <a:p>
            <a:pPr marL="0" indent="0">
              <a:buNone/>
            </a:pPr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(levava a bordo 40 camundongos, 2 cachorros, dois ratos e diversas plantas)</a:t>
            </a:r>
            <a:endParaRPr lang="pt-BR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BR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Korabl</a:t>
            </a:r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-Sputnik </a:t>
            </a:r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3 - em 1 de Dezembro de 1960</a:t>
            </a:r>
          </a:p>
          <a:p>
            <a:pPr marL="0" indent="0">
              <a:buNone/>
            </a:pPr>
            <a:r>
              <a:rPr lang="pt-BR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Korabl</a:t>
            </a:r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-Sputnik </a:t>
            </a:r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4 -  em 9 de Março de 1961</a:t>
            </a:r>
          </a:p>
          <a:p>
            <a:pPr marL="0" indent="0">
              <a:buNone/>
            </a:pPr>
            <a:r>
              <a:rPr lang="pt-BR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Korabl</a:t>
            </a:r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-Sputnik </a:t>
            </a:r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5 -  em 25 de Março de 1961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395354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de Abril de 1961</a:t>
            </a:r>
            <a:endParaRPr lang="pt-BR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262" y="1628800"/>
            <a:ext cx="5400600" cy="4783389"/>
          </a:xfrm>
        </p:spPr>
      </p:pic>
      <p:sp>
        <p:nvSpPr>
          <p:cNvPr id="5" name="CaixaDeTexto 4"/>
          <p:cNvSpPr txBox="1"/>
          <p:nvPr/>
        </p:nvSpPr>
        <p:spPr>
          <a:xfrm>
            <a:off x="926196" y="6495147"/>
            <a:ext cx="378982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http://blogs.band.com.br/miltonparron/files/2012/01/yuri-gagarin1.jpg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5652120" y="3140968"/>
            <a:ext cx="322998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“A Terra é azul”</a:t>
            </a:r>
          </a:p>
          <a:p>
            <a:endParaRPr lang="pt-BR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http://www.svengrahn.pp.se/sounds/Gagarin.mp3</a:t>
            </a:r>
            <a:endParaRPr lang="pt-BR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74049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Vostok 1</a:t>
            </a:r>
            <a:endParaRPr lang="pt-BR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Primeira missão tripulada ao espaço da história</a:t>
            </a:r>
          </a:p>
          <a:p>
            <a:pPr marL="0" indent="0" algn="ctr">
              <a:buNone/>
            </a:pPr>
            <a:endParaRPr lang="pt-BR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retorno para Terra, a 7.000 metros o Piloto Yuri Gargarin é ejetado e desce separadamente da Vostok de paraquedas.</a:t>
            </a:r>
            <a:endParaRPr lang="pt-BR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106200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 de Julho de 1969</a:t>
            </a:r>
            <a:endParaRPr lang="pt-BR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Missão: Apollo XI </a:t>
            </a:r>
          </a:p>
          <a:p>
            <a:pPr marL="0" indent="0" algn="ctr">
              <a:buNone/>
            </a:pPr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Foguete: Saturno V</a:t>
            </a:r>
          </a:p>
          <a:p>
            <a:pPr marL="0" indent="0">
              <a:buNone/>
            </a:pPr>
            <a:endParaRPr lang="pt-BR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de Julho de 1969: O homem conquista a Lua</a:t>
            </a:r>
          </a:p>
        </p:txBody>
      </p:sp>
    </p:spTree>
    <p:extLst>
      <p:ext uri="{BB962C8B-B14F-4D97-AF65-F5344CB8AC3E}">
        <p14:creationId xmlns:p14="http://schemas.microsoft.com/office/powerpoint/2010/main" xmlns="" val="32880938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179512" y="116632"/>
            <a:ext cx="46796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 esquerda para Direita:</a:t>
            </a:r>
          </a:p>
          <a:p>
            <a:pPr algn="ctr"/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Neil Armstrong, Michael Collins  e  Buzz Aldrin</a:t>
            </a:r>
            <a:endParaRPr lang="pt-BR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60544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6000" b="-4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256309"/>
            <a:ext cx="9144000" cy="7370618"/>
          </a:xfrm>
          <a:prstGeom prst="rect">
            <a:avLst/>
          </a:prstGeom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4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Vamos Fazer uma Viagem à </a:t>
            </a:r>
          </a:p>
          <a:p>
            <a:pPr marL="0" indent="0" algn="ctr">
              <a:buNone/>
            </a:pPr>
            <a:r>
              <a:rPr lang="pt-BR" sz="4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de Outubro de 1957</a:t>
            </a:r>
            <a:endParaRPr lang="pt-BR" sz="4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4995107" y="6731048"/>
            <a:ext cx="414889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http://meioambiente.culturamix.com/noticias/historia-das-missoes-espaciais</a:t>
            </a:r>
            <a:endParaRPr lang="pt-BR" sz="1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7029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907703" y="5013176"/>
            <a:ext cx="5491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http://www.youtube.com/watch?v=7ckUOz4QjL8#t=404</a:t>
            </a:r>
          </a:p>
        </p:txBody>
      </p:sp>
    </p:spTree>
    <p:extLst>
      <p:ext uri="{BB962C8B-B14F-4D97-AF65-F5344CB8AC3E}">
        <p14:creationId xmlns:p14="http://schemas.microsoft.com/office/powerpoint/2010/main" xmlns="" val="34938242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962387" y="-1323155"/>
            <a:ext cx="6857999" cy="9504309"/>
          </a:xfrm>
          <a:prstGeom prst="rect">
            <a:avLst/>
          </a:prstGeom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Sputnik provou duas coisas importantes. Em primeiro lugar que era possível colocar em órbita um artefato humano, e em segundo lugar, e mais importante, que era possível colocar seres vivos no espaço, inclusive humanos</a:t>
            </a:r>
          </a:p>
        </p:txBody>
      </p:sp>
    </p:spTree>
    <p:extLst>
      <p:ext uri="{BB962C8B-B14F-4D97-AF65-F5344CB8AC3E}">
        <p14:creationId xmlns:p14="http://schemas.microsoft.com/office/powerpoint/2010/main" xmlns="" val="3073492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juntamente </a:t>
            </a:r>
            <a:r>
              <a:rPr lang="pt-B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 o vôo de </a:t>
            </a:r>
            <a:r>
              <a:rPr lang="pt-BR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Yuri Gargarin</a:t>
            </a:r>
            <a:r>
              <a:rPr lang="pt-B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no </a:t>
            </a:r>
            <a:r>
              <a:rPr lang="pt-BR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Vostok, </a:t>
            </a:r>
            <a:r>
              <a:rPr lang="pt-B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teve um impacto profundo na história </a:t>
            </a:r>
            <a:r>
              <a:rPr lang="pt-BR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</a:t>
            </a:r>
            <a:r>
              <a:rPr lang="pt-B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exploração espacial.</a:t>
            </a:r>
          </a:p>
          <a:p>
            <a:pPr marL="0" indent="0" algn="ctr">
              <a:buNone/>
            </a:pPr>
            <a:endParaRPr lang="pt-BR" sz="2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pt-BR" sz="2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pt-BR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Tais </a:t>
            </a:r>
            <a:r>
              <a:rPr lang="pt-B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eventos </a:t>
            </a:r>
            <a:r>
              <a:rPr lang="pt-BR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desafiaram </a:t>
            </a:r>
            <a:r>
              <a:rPr lang="pt-B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 </a:t>
            </a:r>
            <a:r>
              <a:rPr lang="pt-BR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estadunidenses</a:t>
            </a:r>
            <a:r>
              <a:rPr lang="pt-B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e foram a </a:t>
            </a:r>
            <a:r>
              <a:rPr lang="pt-BR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“gota d'água” </a:t>
            </a:r>
            <a:r>
              <a:rPr lang="pt-B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 o lançamento do programa espacial dos </a:t>
            </a:r>
            <a:r>
              <a:rPr lang="pt-BR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Estados Unidos objetivando </a:t>
            </a:r>
            <a:r>
              <a:rPr lang="pt-B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alcançar a </a:t>
            </a:r>
            <a:r>
              <a:rPr lang="pt-BR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Lua.</a:t>
            </a:r>
          </a:p>
          <a:p>
            <a:pPr marL="0" indent="0">
              <a:buNone/>
            </a:pPr>
            <a:endParaRPr lang="pt-BR" sz="2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8743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2332037"/>
            <a:ext cx="8229600" cy="4525963"/>
          </a:xfrm>
        </p:spPr>
        <p:txBody>
          <a:bodyPr>
            <a:normAutofit/>
          </a:bodyPr>
          <a:lstStyle/>
          <a:p>
            <a:r>
              <a:rPr lang="pt-B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http://www.youtube.com/watch?v=WYzMQJkYt4I</a:t>
            </a:r>
          </a:p>
        </p:txBody>
      </p:sp>
    </p:spTree>
    <p:extLst>
      <p:ext uri="{BB962C8B-B14F-4D97-AF65-F5344CB8AC3E}">
        <p14:creationId xmlns:p14="http://schemas.microsoft.com/office/powerpoint/2010/main" xmlns="" val="1550056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7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Obrigada!</a:t>
            </a:r>
            <a:endParaRPr lang="pt-BR" sz="7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292924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323528" y="1340768"/>
            <a:ext cx="8748998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Referências:</a:t>
            </a:r>
          </a:p>
          <a:p>
            <a:pPr algn="ctr"/>
            <a:endParaRPr lang="pt-BR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</a:t>
            </a:r>
            <a:r>
              <a:rPr lang="pt-BR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www.apolo11.com/homem_na_lua.php</a:t>
            </a:r>
            <a:endParaRPr lang="pt-BR" sz="16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</a:t>
            </a:r>
            <a:r>
              <a:rPr lang="pt-BR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www2.tvcultura.com.br/aloescola/ciencias/olhandoparaoceu/opceu6.htm</a:t>
            </a:r>
            <a:endParaRPr lang="pt-BR" sz="16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http://</a:t>
            </a:r>
            <a:r>
              <a:rPr lang="pt-BR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pt.wikipedia.org/wiki/Sputnik_I</a:t>
            </a:r>
            <a:endParaRPr lang="pt-BR" sz="16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http://nasasearch.nasa.gov/search?utf8=%</a:t>
            </a:r>
            <a:r>
              <a:rPr lang="pt-BR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E2%9C%93&amp;affiliate=nasa&amp;query=sputnik&amp;commit=Search</a:t>
            </a:r>
            <a:endParaRPr lang="pt-BR" sz="16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http://</a:t>
            </a:r>
            <a:r>
              <a:rPr lang="pt-BR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www.nasa.gov/mission_pages/explorer/sputnik-20071002_prt.htm</a:t>
            </a:r>
            <a:endParaRPr lang="pt-BR" sz="16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http://</a:t>
            </a:r>
            <a:r>
              <a:rPr lang="pt-BR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www.brasilescola.com/historia/sputnik.htm</a:t>
            </a:r>
            <a:endParaRPr lang="pt-BR" sz="16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01659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meio a Guerra Fria</a:t>
            </a:r>
            <a:endParaRPr lang="pt-BR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pt-BR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Duas superpotências disputam o pioneirismo na exploração do espaço.</a:t>
            </a:r>
          </a:p>
          <a:p>
            <a:pPr marL="0" indent="0" algn="ctr">
              <a:buNone/>
            </a:pPr>
            <a:endParaRPr lang="pt-BR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pt-BR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União Soviética e Estados Unidos dão inicio ao que conhecemos como Corrida Espacial</a:t>
            </a:r>
            <a:endParaRPr lang="pt-BR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28687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type="subTitle" idx="1"/>
          </p:nvPr>
        </p:nvSpPr>
        <p:spPr>
          <a:xfrm>
            <a:off x="22595" y="188640"/>
            <a:ext cx="8640960" cy="6336704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pt-BR" sz="3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pt-BR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r>
              <a:rPr lang="pt-BR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nome Sputnik vem do Russo e que dizer “Companheiro de Viagem”</a:t>
            </a:r>
          </a:p>
          <a:p>
            <a:pPr marL="457200" lvl="1" indent="0">
              <a:buNone/>
            </a:pPr>
            <a:endParaRPr lang="pt-BR" sz="3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pt-BR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 algn="just">
              <a:buNone/>
            </a:pPr>
            <a:r>
              <a:rPr lang="pt-BR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Foi o primeiro programa de satélites da União soviética, lançado em 4 de Outubro de 1957 em Comemoração ao “Ano Geofísico Internacional”</a:t>
            </a:r>
          </a:p>
          <a:p>
            <a:pPr marL="457200" lvl="1" indent="0">
              <a:buNone/>
            </a:pPr>
            <a:endParaRPr lang="pt-BR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pt-BR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pt-BR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0017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9592" y="0"/>
            <a:ext cx="7664585" cy="6275379"/>
          </a:xfrm>
        </p:spPr>
      </p:pic>
      <p:sp>
        <p:nvSpPr>
          <p:cNvPr id="5" name="CaixaDeTexto 4"/>
          <p:cNvSpPr txBox="1"/>
          <p:nvPr/>
        </p:nvSpPr>
        <p:spPr>
          <a:xfrm>
            <a:off x="5508104" y="6593459"/>
            <a:ext cx="46085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http://nssdc.gsfc.nasa.gov/nmc/masterCatalog.do?sc=1957-001B</a:t>
            </a:r>
            <a:endParaRPr lang="pt-BR" sz="1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539552" y="4070975"/>
            <a:ext cx="41764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 aproximadamente 58,5</a:t>
            </a:r>
            <a:r>
              <a:rPr lang="pt-BR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cm </a:t>
            </a:r>
            <a:r>
              <a:rPr lang="pt-BR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diâmetro e </a:t>
            </a:r>
            <a:r>
              <a:rPr lang="pt-BR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pesando 83,6 kg</a:t>
            </a:r>
          </a:p>
        </p:txBody>
      </p:sp>
    </p:spTree>
    <p:extLst>
      <p:ext uri="{BB962C8B-B14F-4D97-AF65-F5344CB8AC3E}">
        <p14:creationId xmlns:p14="http://schemas.microsoft.com/office/powerpoint/2010/main" xmlns="" val="3285112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bg1"/>
                </a:solidFill>
              </a:rPr>
              <a:t>O satélite</a:t>
            </a:r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6" name="Espaço Reservado para Conteúdo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495" y="1844825"/>
            <a:ext cx="9086251" cy="5009473"/>
          </a:xfrm>
        </p:spPr>
      </p:pic>
      <p:sp>
        <p:nvSpPr>
          <p:cNvPr id="7" name="CaixaDeTexto 6"/>
          <p:cNvSpPr txBox="1"/>
          <p:nvPr/>
        </p:nvSpPr>
        <p:spPr>
          <a:xfrm>
            <a:off x="5646587" y="6608077"/>
            <a:ext cx="35283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http://www.karl.benz.nom.br/hce/satelite/sputnik/sput1_2.asp</a:t>
            </a:r>
            <a:endParaRPr lang="pt-BR" sz="1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6074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496" y="1268760"/>
            <a:ext cx="3888432" cy="5175150"/>
          </a:xfrm>
        </p:spPr>
      </p:pic>
      <p:sp>
        <p:nvSpPr>
          <p:cNvPr id="5" name="CaixaDeTexto 4"/>
          <p:cNvSpPr txBox="1"/>
          <p:nvPr/>
        </p:nvSpPr>
        <p:spPr>
          <a:xfrm>
            <a:off x="0" y="6488668"/>
            <a:ext cx="51845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http://pt.wikipedia.org/wiki/Sputnik#mediaviewer/File:Lancio_sputnik.jpg</a:t>
            </a:r>
            <a:endParaRPr lang="pt-BR" sz="1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Imagem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86084" y="1268759"/>
            <a:ext cx="4860260" cy="5184577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4021389" y="6488668"/>
            <a:ext cx="5094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http://danielmarin.naukas.com/2014/02/11/un-paseo-por-la-rampa-de-gagarin-el-lugar-donde-comenzo-la-era-espacial/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251520" y="404664"/>
            <a:ext cx="8496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Foguete Sputnik I e Cosmódromo </a:t>
            </a:r>
            <a:r>
              <a:rPr lang="pt-B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Baikonur</a:t>
            </a: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43274" y="1268760"/>
            <a:ext cx="1171146" cy="2209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37661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301646" y="404664"/>
            <a:ext cx="84249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satélite retornou a Terra em 4 de Janeiro de 1958, após 22 dias de transmissão ininterruptas e 3 meses orbitando nosso planeta</a:t>
            </a:r>
            <a:endParaRPr lang="pt-BR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546492" y="3197843"/>
            <a:ext cx="39352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http://www.youtube.com/watch?v=qvPzUAeWZZY</a:t>
            </a:r>
            <a:endParaRPr lang="pt-BR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377886" y="4089407"/>
            <a:ext cx="83486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http://upload.wikimedia.org/wikipedia/commons/a/a5/Possible_PDM_signal_labeled_as_Sputnik_by_NASA.ogg</a:t>
            </a:r>
            <a:endParaRPr lang="pt-BR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07387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de Novembro de 1957</a:t>
            </a:r>
            <a:endParaRPr lang="pt-BR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Após o sucesso do primeiro satélite, o programa deu sequencia com o envio do Sputnik II e sua Passageira, a cadela </a:t>
            </a:r>
            <a:r>
              <a:rPr lang="pt-B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Kudriavka ("</a:t>
            </a:r>
            <a:r>
              <a:rPr lang="pt-BR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Crespinha”)</a:t>
            </a:r>
          </a:p>
          <a:p>
            <a:pPr marL="0" indent="0" algn="ctr">
              <a:buNone/>
            </a:pPr>
            <a:endParaRPr lang="pt-BR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55021" y="3035178"/>
            <a:ext cx="4765251" cy="3778198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2627784" y="6596390"/>
            <a:ext cx="361349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http://www.karl.benz.nom.br/hce/satelite/sputnik/sputnik.asp</a:t>
            </a:r>
            <a:endParaRPr lang="pt-BR" sz="11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33488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622</TotalTime>
  <Words>596</Words>
  <Application>Microsoft Office PowerPoint</Application>
  <PresentationFormat>Apresentação na tela (4:3)</PresentationFormat>
  <Paragraphs>101</Paragraphs>
  <Slides>25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25</vt:i4>
      </vt:variant>
    </vt:vector>
  </HeadingPairs>
  <TitlesOfParts>
    <vt:vector size="26" baseType="lpstr">
      <vt:lpstr>Tema do Office</vt:lpstr>
      <vt:lpstr>Slide 1</vt:lpstr>
      <vt:lpstr>Slide 2</vt:lpstr>
      <vt:lpstr>Em meio a Guerra Fria</vt:lpstr>
      <vt:lpstr>Slide 4</vt:lpstr>
      <vt:lpstr>Slide 5</vt:lpstr>
      <vt:lpstr>O satélite</vt:lpstr>
      <vt:lpstr>Slide 7</vt:lpstr>
      <vt:lpstr>Slide 8</vt:lpstr>
      <vt:lpstr>3 de Novembro de 1957</vt:lpstr>
      <vt:lpstr>Slide 10</vt:lpstr>
      <vt:lpstr>1 de Fevereiro de 1958</vt:lpstr>
      <vt:lpstr>27 de Abril de 1958</vt:lpstr>
      <vt:lpstr>15 de Maio de 1958</vt:lpstr>
      <vt:lpstr>Programa Vostok</vt:lpstr>
      <vt:lpstr>Como Sequencia tivemos:</vt:lpstr>
      <vt:lpstr>12 de Abril de 1961</vt:lpstr>
      <vt:lpstr>Vostok 1</vt:lpstr>
      <vt:lpstr>16 de Julho de 1969</vt:lpstr>
      <vt:lpstr>Slide 19</vt:lpstr>
      <vt:lpstr>Slide 20</vt:lpstr>
      <vt:lpstr>Slide 21</vt:lpstr>
      <vt:lpstr>Slide 22</vt:lpstr>
      <vt:lpstr>Slide 23</vt:lpstr>
      <vt:lpstr>Slide 24</vt:lpstr>
      <vt:lpstr>Slide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Jessica Ramos</dc:creator>
  <cp:lastModifiedBy>Observatório</cp:lastModifiedBy>
  <cp:revision>49</cp:revision>
  <dcterms:created xsi:type="dcterms:W3CDTF">2014-10-01T23:53:51Z</dcterms:created>
  <dcterms:modified xsi:type="dcterms:W3CDTF">2014-10-06T13:24:48Z</dcterms:modified>
</cp:coreProperties>
</file>