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0" r:id="rId4"/>
    <p:sldId id="266" r:id="rId5"/>
    <p:sldId id="262" r:id="rId6"/>
    <p:sldId id="267" r:id="rId7"/>
    <p:sldId id="261" r:id="rId8"/>
    <p:sldId id="264" r:id="rId9"/>
    <p:sldId id="265" r:id="rId10"/>
    <p:sldId id="269" r:id="rId11"/>
    <p:sldId id="268" r:id="rId12"/>
    <p:sldId id="272" r:id="rId13"/>
    <p:sldId id="270" r:id="rId14"/>
    <p:sldId id="271" r:id="rId15"/>
    <p:sldId id="284" r:id="rId16"/>
    <p:sldId id="263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2A"/>
    <a:srgbClr val="00001A"/>
    <a:srgbClr val="256475"/>
    <a:srgbClr val="00001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1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43D46-01BE-41D2-A2E7-66126CA85F1E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0490A-9742-48C3-88B1-C41D98D38FE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http://aura.gsfc.nasa.gov/scinst/index.html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490A-9742-48C3-88B1-C41D98D38FEC}" type="slidenum">
              <a:rPr lang="pt-BR" smtClean="0"/>
              <a:pPr/>
              <a:t>6</a:t>
            </a:fld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inverno do hemisfério Sul fortes ventos começam a agir na estratosfera, não permitindo que novos gases entrem. Esse vento contém gases com cloro. Como não há luz, eles não reagem com o ozônio.Com o frio, compostos condensam e formam uma nuvem polar estratosférica. No fim do inverno, os ventos diminuem e a luz volta, então o ozônio é destruído, formando o buraco, que permanece assim até que os ventos cessem, ao final da primavera.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490A-9742-48C3-88B1-C41D98D38FEC}" type="slidenum">
              <a:rPr lang="pt-BR" smtClean="0"/>
              <a:pPr/>
              <a:t>13</a:t>
            </a:fld>
            <a:endParaRPr 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http://earthobservatory.nasa.gov/IOTD/view.php?id=79198&amp;eocn=image&amp;eoci=related_image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490A-9742-48C3-88B1-C41D98D38FEC}" type="slidenum">
              <a:rPr lang="pt-BR" smtClean="0"/>
              <a:pPr/>
              <a:t>14</a:t>
            </a:fld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http://earthobservatory.nasa.gov/IOTD/view.php?id=79198&amp;eocn=image&amp;eoci=related_image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490A-9742-48C3-88B1-C41D98D38FEC}" type="slidenum">
              <a:rPr lang="pt-BR" smtClean="0"/>
              <a:pPr/>
              <a:t>15</a:t>
            </a:fld>
            <a:endParaRPr lang="pt-B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As alterações no clima se devem</a:t>
            </a:r>
            <a:r>
              <a:rPr lang="pt-BR" baseline="0" dirty="0" smtClean="0"/>
              <a:t> à complicadas interações, que começam a ser mais bem compreendidas. Os gases aerossóis, do efeito estufa e nuvens, participam nessas mudanças, podendo resfriar ou aquecer a Terra. O efeito estufa mantém o calor dentro da Terra, enquanto a camada de ozônio e outros gases refletem boa parte da luz que chega à Terra. As nuvens (naturais ou poluentes) podem aquecer a Terra, pois mantém o calor irradiado pela Terra preso. Mas podem também esfriá-la pois refletem a luz. Tudo depende de onde elas estão e como se movem.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490A-9742-48C3-88B1-C41D98D38FEC}" type="slidenum">
              <a:rPr lang="pt-BR" smtClean="0"/>
              <a:pPr/>
              <a:t>24</a:t>
            </a:fld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490A-9742-48C3-88B1-C41D98D38FEC}" type="slidenum">
              <a:rPr lang="pt-BR" smtClean="0"/>
              <a:pPr/>
              <a:t>27</a:t>
            </a:fld>
            <a:endParaRPr 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0490A-9742-48C3-88B1-C41D98D38FEC}" type="slidenum">
              <a:rPr lang="pt-BR" smtClean="0"/>
              <a:pPr/>
              <a:t>28</a:t>
            </a:fld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-5000" contrast="10000"/>
          </a:blip>
          <a:srcRect/>
          <a:stretch>
            <a:fillRect l="-38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7B9E0-080C-4655-9737-F532548E8269}" type="datetimeFigureOut">
              <a:rPr lang="pt-BR" smtClean="0"/>
              <a:pPr/>
              <a:t>26/07/2014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C6088-6948-4874-857B-E9CB8038B22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observatory.nasa.gov/Features/?eocn=topnav&amp;eoci=featur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dcc.usp.br/cda/aura/AuraBrochure2010opt2.pdf" TargetMode="External"/><Relationship Id="rId5" Type="http://schemas.openxmlformats.org/officeDocument/2006/relationships/hyperlink" Target="http://www.nasa.gov/mission_pages/aura/main/" TargetMode="External"/><Relationship Id="rId4" Type="http://schemas.openxmlformats.org/officeDocument/2006/relationships/hyperlink" Target="http://aura.gsfc.nasa.gov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ura_satellite.jpg"/>
          <p:cNvPicPr>
            <a:picLocks noChangeAspect="1"/>
          </p:cNvPicPr>
          <p:nvPr/>
        </p:nvPicPr>
        <p:blipFill>
          <a:blip r:embed="rId2" cstate="print">
            <a:lum bright="-4000" contrast="8000"/>
          </a:blip>
          <a:srcRect l="6581" r="5518" b="5572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69056" y="267027"/>
            <a:ext cx="8523424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"/>
            </a:scene3d>
            <a:sp3d extrusionH="95250" contourW="31750">
              <a:bevelT w="165100" h="114300"/>
              <a:extrusionClr>
                <a:schemeClr val="tx2">
                  <a:lumMod val="50000"/>
                </a:schemeClr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pt-BR" sz="7200" b="1" dirty="0" smtClean="0">
                <a:ln w="4445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400" dist="50800" dir="14400000" algn="br" rotWithShape="0">
                    <a:srgbClr val="00001A">
                      <a:alpha val="88000"/>
                    </a:srgbClr>
                  </a:outerShdw>
                </a:effectLst>
                <a:latin typeface="Cooper Black" pitchFamily="18" charset="0"/>
              </a:rPr>
              <a:t>Aura</a:t>
            </a:r>
          </a:p>
          <a:p>
            <a:pPr algn="ctr"/>
            <a:endParaRPr lang="pt-BR" sz="5400" b="1" dirty="0">
              <a:ln w="44450"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25400" dist="50800" dir="14400000" algn="br" rotWithShape="0">
                  <a:srgbClr val="00001A">
                    <a:alpha val="88000"/>
                  </a:srgbClr>
                </a:outerShdw>
              </a:effectLst>
              <a:latin typeface="Cooper Black" pitchFamily="18" charset="0"/>
            </a:endParaRPr>
          </a:p>
          <a:p>
            <a:pPr algn="ctr"/>
            <a:endParaRPr lang="pt-BR" sz="5400" b="1" dirty="0" smtClean="0">
              <a:ln w="44450"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25400" dist="50800" dir="14400000" algn="br" rotWithShape="0">
                  <a:srgbClr val="00001A">
                    <a:alpha val="88000"/>
                  </a:srgbClr>
                </a:outerShdw>
              </a:effectLst>
              <a:latin typeface="Cooper Black" pitchFamily="18" charset="0"/>
            </a:endParaRPr>
          </a:p>
          <a:p>
            <a:pPr algn="ctr"/>
            <a:endParaRPr lang="pt-BR" sz="5400" b="1" dirty="0">
              <a:ln w="44450"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25400" dist="50800" dir="14400000" algn="br" rotWithShape="0">
                  <a:srgbClr val="00001A">
                    <a:alpha val="88000"/>
                  </a:srgbClr>
                </a:outerShdw>
              </a:effectLst>
              <a:latin typeface="Cooper Black" pitchFamily="18" charset="0"/>
            </a:endParaRPr>
          </a:p>
          <a:p>
            <a:pPr algn="ctr"/>
            <a:endParaRPr lang="pt-BR" sz="5400" b="1" dirty="0" smtClean="0">
              <a:ln w="44450"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25400" dist="50800" dir="14400000" algn="br" rotWithShape="0">
                  <a:srgbClr val="00001A">
                    <a:alpha val="88000"/>
                  </a:srgbClr>
                </a:outerShdw>
              </a:effectLst>
              <a:latin typeface="Cooper Black" pitchFamily="18" charset="0"/>
            </a:endParaRPr>
          </a:p>
          <a:p>
            <a:pPr algn="ctr"/>
            <a:endParaRPr lang="pt-BR" sz="5400" b="1" dirty="0" smtClean="0">
              <a:ln w="44450"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25400" dist="50800" dir="14400000" algn="br" rotWithShape="0">
                  <a:srgbClr val="00001A">
                    <a:alpha val="88000"/>
                  </a:srgbClr>
                </a:outerShdw>
              </a:effectLst>
              <a:latin typeface="Cooper Black" pitchFamily="18" charset="0"/>
            </a:endParaRPr>
          </a:p>
          <a:p>
            <a:pPr algn="ctr"/>
            <a:r>
              <a:rPr lang="pt-BR" sz="5400" b="1" dirty="0" smtClean="0">
                <a:ln w="4445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400" dist="50800" dir="14400000" algn="br" rotWithShape="0">
                    <a:srgbClr val="00001A">
                      <a:alpha val="88000"/>
                    </a:srgbClr>
                  </a:outerShdw>
                </a:effectLst>
                <a:latin typeface="Cooper Black" pitchFamily="18" charset="0"/>
              </a:rPr>
              <a:t>O monitor da atmosfera</a:t>
            </a:r>
            <a:endParaRPr lang="pt-BR" sz="5400" b="1" dirty="0">
              <a:ln w="44450">
                <a:solidFill>
                  <a:schemeClr val="tx1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25400" dist="50800" dir="14400000" algn="br" rotWithShape="0">
                  <a:srgbClr val="00001A">
                    <a:alpha val="88000"/>
                  </a:srgbClr>
                </a:outerShdw>
              </a:effectLst>
              <a:latin typeface="Cooper Black" pitchFamily="18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-180528" y="6423719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>
                <a:solidFill>
                  <a:srgbClr val="00002A"/>
                </a:solidFill>
                <a:latin typeface="Arial Rounded MT Bold" pitchFamily="34" charset="0"/>
              </a:rPr>
              <a:t>	Bruna Donadel Weise                         bruna.weise@usp.br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Ozônio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6288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Ozônio bom: Camada de ozônio</a:t>
            </a:r>
            <a:endParaRPr lang="pt-BR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7" name="Imagem 6" descr="1368218980203.jpg"/>
          <p:cNvPicPr>
            <a:picLocks noChangeAspect="1"/>
          </p:cNvPicPr>
          <p:nvPr/>
        </p:nvPicPr>
        <p:blipFill>
          <a:blip r:embed="rId2" cstate="print"/>
          <a:srcRect r="1883"/>
          <a:stretch>
            <a:fillRect/>
          </a:stretch>
        </p:blipFill>
        <p:spPr>
          <a:xfrm>
            <a:off x="1043608" y="2492896"/>
            <a:ext cx="6552728" cy="386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Ozônio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628800"/>
            <a:ext cx="9144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Ozônio ruim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Troposfera;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Prejudicial;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Forma-se com poluentes: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Oxido nítrico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Hidrocarbonetos;</a:t>
            </a:r>
          </a:p>
          <a:p>
            <a:pPr lvl="1">
              <a:lnSpc>
                <a:spcPct val="150000"/>
              </a:lnSpc>
            </a:pPr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2295" t="37031" r="16159" b="28516"/>
          <a:stretch>
            <a:fillRect/>
          </a:stretch>
        </p:blipFill>
        <p:spPr bwMode="auto">
          <a:xfrm>
            <a:off x="4139952" y="2132856"/>
            <a:ext cx="480807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CFC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628800"/>
            <a:ext cx="91440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Clorofluorcarbonetos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600" dirty="0" smtClean="0">
                <a:solidFill>
                  <a:schemeClr val="bg1">
                    <a:lumMod val="95000"/>
                  </a:schemeClr>
                </a:solidFill>
                <a:latin typeface="Arial Rounded MT Bold" pitchFamily="34" charset="0"/>
              </a:rPr>
              <a:t>Refrigeração e aerossóis;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600" dirty="0" smtClean="0">
                <a:solidFill>
                  <a:schemeClr val="bg1">
                    <a:lumMod val="95000"/>
                  </a:schemeClr>
                </a:solidFill>
                <a:latin typeface="Arial Rounded MT Bold" pitchFamily="34" charset="0"/>
              </a:rPr>
              <a:t>Compostos de cloro, flúor e carbono;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600" dirty="0" smtClean="0">
                <a:solidFill>
                  <a:schemeClr val="bg1">
                    <a:lumMod val="95000"/>
                  </a:schemeClr>
                </a:solidFill>
                <a:latin typeface="Arial Rounded MT Bold" pitchFamily="34" charset="0"/>
              </a:rPr>
              <a:t>Protocolo de Montreal;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2600" dirty="0" smtClean="0">
              <a:solidFill>
                <a:schemeClr val="bg1">
                  <a:lumMod val="95000"/>
                </a:schemeClr>
              </a:solidFill>
              <a:latin typeface="Arial Rounded MT Bold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600" dirty="0" smtClean="0">
                <a:solidFill>
                  <a:schemeClr val="bg1">
                    <a:lumMod val="95000"/>
                  </a:schemeClr>
                </a:solidFill>
                <a:latin typeface="Arial Rounded MT Bold" pitchFamily="34" charset="0"/>
              </a:rPr>
              <a:t>CFC e compostos com cloreto</a:t>
            </a:r>
          </a:p>
          <a:p>
            <a:pPr>
              <a:lnSpc>
                <a:spcPct val="150000"/>
              </a:lnSpc>
            </a:pPr>
            <a:r>
              <a:rPr lang="pt-BR" sz="2600" dirty="0" smtClean="0">
                <a:solidFill>
                  <a:schemeClr val="bg1">
                    <a:lumMod val="95000"/>
                  </a:schemeClr>
                </a:solidFill>
                <a:latin typeface="Arial Rounded MT Bold" pitchFamily="34" charset="0"/>
              </a:rPr>
              <a:t>Vem diminuindo lentamente;</a:t>
            </a:r>
          </a:p>
          <a:p>
            <a:pPr lvl="1">
              <a:lnSpc>
                <a:spcPct val="150000"/>
              </a:lnSpc>
            </a:pPr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Imagem 5" descr="Chlorofluorocarbons_(space-filling_representation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1556792"/>
            <a:ext cx="2433960" cy="243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6761" t="36047" r="17819" b="13751"/>
          <a:stretch>
            <a:fillRect/>
          </a:stretch>
        </p:blipFill>
        <p:spPr bwMode="auto">
          <a:xfrm>
            <a:off x="5364088" y="4005064"/>
            <a:ext cx="358015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Ozônio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628800"/>
            <a:ext cx="65162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Buraco na camada de ozônio</a:t>
            </a:r>
          </a:p>
          <a:p>
            <a:endParaRPr lang="pt-BR" sz="2800" u="sng" dirty="0" smtClean="0">
              <a:solidFill>
                <a:schemeClr val="tx2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Vortex polar: Fortes ventos na estratosfera no inverno polar;</a:t>
            </a:r>
          </a:p>
          <a:p>
            <a:endParaRPr lang="pt-BR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Não há luz solar... Até o início da primavera;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Ventos diminuem ao final da primavera;</a:t>
            </a:r>
          </a:p>
          <a:p>
            <a:pPr lvl="1">
              <a:lnSpc>
                <a:spcPct val="150000"/>
              </a:lnSpc>
            </a:pPr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0788" t="24235" r="70395" b="48203"/>
          <a:stretch>
            <a:fillRect/>
          </a:stretch>
        </p:blipFill>
        <p:spPr bwMode="auto">
          <a:xfrm>
            <a:off x="6084168" y="1700808"/>
            <a:ext cx="2843808" cy="2341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Ozônio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628800"/>
            <a:ext cx="6516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Buraco na camada de ozônio</a:t>
            </a:r>
          </a:p>
          <a:p>
            <a:pPr lvl="1">
              <a:lnSpc>
                <a:spcPct val="150000"/>
              </a:lnSpc>
            </a:pPr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Imagem 5" descr="ozone_1979-2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204864"/>
            <a:ext cx="4320480" cy="3996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aixaDeTexto 7"/>
          <p:cNvSpPr txBox="1"/>
          <p:nvPr/>
        </p:nvSpPr>
        <p:spPr>
          <a:xfrm>
            <a:off x="4499992" y="2514376"/>
            <a:ext cx="46440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Em 2006 o buraco foi o mais já visto, com 30 milhões de quilômetros quadrados;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Concluímos que a camada de ozônio se recupera mais lentamente que o esperado;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Pode desaparecer em 2050;</a:t>
            </a: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Ozônio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2925" t="34078" r="18373" b="21225"/>
          <a:stretch>
            <a:fillRect/>
          </a:stretch>
        </p:blipFill>
        <p:spPr bwMode="auto">
          <a:xfrm>
            <a:off x="683568" y="1556792"/>
            <a:ext cx="7954586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Compostos com hidroxila (OH)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735068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Água oxigenada, acetona...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Comprovada sua formação na alta atmosfera;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Primeiras medidas concretas obtidas;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Destroem ozônio ;</a:t>
            </a: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4032" t="35063" r="18926" b="25563"/>
          <a:stretch>
            <a:fillRect/>
          </a:stretch>
        </p:blipFill>
        <p:spPr bwMode="auto">
          <a:xfrm>
            <a:off x="2123728" y="4581128"/>
            <a:ext cx="4176464" cy="1965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Qualidade do ar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73506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World Health Organization: 2,4 milhões de mortes atribuídas à poluição;</a:t>
            </a:r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3440" t="33093" r="24460" b="13751"/>
          <a:stretch>
            <a:fillRect/>
          </a:stretch>
        </p:blipFill>
        <p:spPr bwMode="auto">
          <a:xfrm>
            <a:off x="2915816" y="2924944"/>
            <a:ext cx="3325703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eta em curva para a direita 5"/>
          <p:cNvSpPr/>
          <p:nvPr/>
        </p:nvSpPr>
        <p:spPr>
          <a:xfrm>
            <a:off x="2483768" y="4221088"/>
            <a:ext cx="648072" cy="2232248"/>
          </a:xfrm>
          <a:prstGeom prst="curved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347864" y="609329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Chuvas ácidas</a:t>
            </a:r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9" name="Seta para a esquerda 8"/>
          <p:cNvSpPr/>
          <p:nvPr/>
        </p:nvSpPr>
        <p:spPr>
          <a:xfrm rot="19952674">
            <a:off x="1993419" y="3471636"/>
            <a:ext cx="1162472" cy="28128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Seta para a esquerda 9"/>
          <p:cNvSpPr/>
          <p:nvPr/>
        </p:nvSpPr>
        <p:spPr>
          <a:xfrm rot="1942643">
            <a:off x="1799290" y="4922554"/>
            <a:ext cx="1366340" cy="26069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60040" y="3822139"/>
            <a:ext cx="2051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Formam ozônio ruim</a:t>
            </a:r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3" name="Seta para a esquerda 12"/>
          <p:cNvSpPr/>
          <p:nvPr/>
        </p:nvSpPr>
        <p:spPr>
          <a:xfrm rot="8980808">
            <a:off x="6024856" y="2802604"/>
            <a:ext cx="720080" cy="245396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300192" y="2492896"/>
            <a:ext cx="205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Tóxico</a:t>
            </a:r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5" name="Seta para a esquerda 14"/>
          <p:cNvSpPr/>
          <p:nvPr/>
        </p:nvSpPr>
        <p:spPr>
          <a:xfrm rot="9589487">
            <a:off x="6051650" y="3848329"/>
            <a:ext cx="532293" cy="24086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336704" y="3429000"/>
            <a:ext cx="29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Prejudicial para plantas e pulmão</a:t>
            </a:r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7" name="Seta para a esquerda 16"/>
          <p:cNvSpPr/>
          <p:nvPr/>
        </p:nvSpPr>
        <p:spPr>
          <a:xfrm rot="10800000">
            <a:off x="6228184" y="4653136"/>
            <a:ext cx="572284" cy="288032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6300192" y="4437112"/>
            <a:ext cx="30598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3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Fumaça de incêndio, sal marinho, poeira, fumaça industrial.</a:t>
            </a:r>
          </a:p>
          <a:p>
            <a:pPr algn="ctr"/>
            <a:r>
              <a:rPr lang="pt-BR" sz="23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Refletem/absorvem luz solar</a:t>
            </a:r>
            <a:endParaRPr lang="pt-BR" sz="23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Compostos orgânicos voláteis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735068"/>
            <a:ext cx="70922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u="sng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Formaldeídos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Uso de biodiesel e hidrocarbonetos;</a:t>
            </a:r>
          </a:p>
          <a:p>
            <a:pPr lvl="1"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Isopropeno das árvores: Proteção das folhas? Porque algumas liberam e outras não?</a:t>
            </a: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6170" t="24235" r="27227" b="23594"/>
          <a:stretch>
            <a:fillRect/>
          </a:stretch>
        </p:blipFill>
        <p:spPr bwMode="auto">
          <a:xfrm>
            <a:off x="6660232" y="2708920"/>
            <a:ext cx="216024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22882" t="43110" r="44466" b="20469"/>
          <a:stretch>
            <a:fillRect/>
          </a:stretch>
        </p:blipFill>
        <p:spPr bwMode="auto">
          <a:xfrm>
            <a:off x="1691680" y="3933056"/>
            <a:ext cx="424847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Enxofre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052736"/>
            <a:ext cx="75963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BR" sz="2800" u="sng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u="sng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Industrial</a:t>
            </a:r>
          </a:p>
          <a:p>
            <a:pPr lvl="1">
              <a:buFont typeface="Wingdings" pitchFamily="2" charset="2"/>
              <a:buChar char="§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Emissões diminuíram devido a algumas leis, mas continuam altas;</a:t>
            </a:r>
          </a:p>
          <a:p>
            <a:pPr lvl="1">
              <a:buFont typeface="Wingdings" pitchFamily="2" charset="2"/>
              <a:buChar char="§"/>
            </a:pPr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lvl="1"/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lvl="1"/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lvl="1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 l="56077" t="37031" r="19387" b="26220"/>
          <a:stretch>
            <a:fillRect/>
          </a:stretch>
        </p:blipFill>
        <p:spPr bwMode="auto">
          <a:xfrm>
            <a:off x="4572000" y="3429000"/>
            <a:ext cx="3600400" cy="303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0" y="2887682"/>
            <a:ext cx="7596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BR" sz="2800" u="sng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u="sng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Vulcânica</a:t>
            </a:r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lvl="1"/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lvl="1"/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lvl="1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0" name="Imagem 9" descr="merapiso2_omi_20103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221088"/>
            <a:ext cx="3645024" cy="243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Aura?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268760"/>
            <a:ext cx="9144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Aura = Ar (latim)</a:t>
            </a:r>
          </a:p>
          <a:p>
            <a:pPr algn="ctr"/>
            <a:endParaRPr lang="pt-BR" sz="28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Programa:</a:t>
            </a:r>
            <a:endParaRPr lang="pt-BR" sz="28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r>
              <a:rPr lang="pt-BR" sz="2800" i="1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Earth Observing System</a:t>
            </a:r>
          </a:p>
          <a:p>
            <a:pPr algn="ctr"/>
            <a:endParaRPr lang="pt-BR" sz="28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r>
              <a:rPr lang="pt-BR" sz="2800" u="sng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Afternoon Constelation</a:t>
            </a:r>
          </a:p>
          <a:p>
            <a:pPr algn="ctr"/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“</a:t>
            </a:r>
            <a:r>
              <a:rPr lang="pt-BR" sz="2800" i="1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A-Train</a:t>
            </a: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”</a:t>
            </a: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Imagem 5" descr="Mated_to_SR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173978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3645024"/>
            <a:ext cx="2031107" cy="3052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Enxofre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30712" t="31125" r="8964" b="22610"/>
          <a:stretch>
            <a:fillRect/>
          </a:stretch>
        </p:blipFill>
        <p:spPr bwMode="auto">
          <a:xfrm>
            <a:off x="611560" y="2276872"/>
            <a:ext cx="801586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Queimadas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1265" t="24235" r="42170" b="11782"/>
          <a:stretch>
            <a:fillRect/>
          </a:stretch>
        </p:blipFill>
        <p:spPr bwMode="auto">
          <a:xfrm>
            <a:off x="179512" y="1340768"/>
            <a:ext cx="3923928" cy="5313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3995936" y="2038196"/>
            <a:ext cx="51480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Associadas a estações de seca;</a:t>
            </a:r>
          </a:p>
          <a:p>
            <a:pPr lvl="1"/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Diminuíram nos últimos anos no Brasil;</a:t>
            </a:r>
          </a:p>
          <a:p>
            <a:pPr lvl="1"/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lvl="1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Transporte de poluentes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059832" y="1787332"/>
            <a:ext cx="5148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CO pode ser transportado da Ásia até a América do Norte em altas altitudes. </a:t>
            </a:r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9872" t="34752" r="74325" b="24092"/>
          <a:stretch>
            <a:fillRect/>
          </a:stretch>
        </p:blipFill>
        <p:spPr bwMode="auto">
          <a:xfrm>
            <a:off x="251520" y="1556792"/>
            <a:ext cx="201622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0468" t="27725" r="34819" b="45172"/>
          <a:stretch>
            <a:fillRect/>
          </a:stretch>
        </p:blipFill>
        <p:spPr bwMode="auto">
          <a:xfrm>
            <a:off x="2627785" y="3997551"/>
            <a:ext cx="6516216" cy="2860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Mudanças climáticas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4624" t="25219" r="24460" b="13751"/>
          <a:stretch>
            <a:fillRect/>
          </a:stretch>
        </p:blipFill>
        <p:spPr bwMode="auto">
          <a:xfrm>
            <a:off x="323528" y="1107877"/>
            <a:ext cx="8532440" cy="5750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48292" t="36047" r="25014" b="23594"/>
          <a:stretch>
            <a:fillRect/>
          </a:stretch>
        </p:blipFill>
        <p:spPr bwMode="auto">
          <a:xfrm>
            <a:off x="5292080" y="1916832"/>
            <a:ext cx="3240360" cy="2754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Mudanças climáticas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44466" t="24407" r="25095" b="39172"/>
          <a:stretch>
            <a:fillRect/>
          </a:stretch>
        </p:blipFill>
        <p:spPr bwMode="auto">
          <a:xfrm>
            <a:off x="0" y="1052736"/>
            <a:ext cx="4388595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 l="44465" t="36219" r="25096" b="22438"/>
          <a:stretch>
            <a:fillRect/>
          </a:stretch>
        </p:blipFill>
        <p:spPr bwMode="auto">
          <a:xfrm>
            <a:off x="3815408" y="2788893"/>
            <a:ext cx="5328592" cy="406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/>
          <p:cNvSpPr txBox="1"/>
          <p:nvPr/>
        </p:nvSpPr>
        <p:spPr>
          <a:xfrm>
            <a:off x="179512" y="4005064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As nuvens interferem no clima, podendo resfriá-lo ou o aquece</a:t>
            </a:r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Hipótese de íris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3528" y="1268760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Proposta em 2001, ela diria que o aumento de temperatura nos oceanos faria a Terra esfriar.</a:t>
            </a:r>
          </a:p>
          <a:p>
            <a:pPr lvl="1"/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lvl="1"/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O Aura comprovou o oposto.</a:t>
            </a:r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7353" t="28172" r="34422" b="45250"/>
          <a:stretch>
            <a:fillRect/>
          </a:stretch>
        </p:blipFill>
        <p:spPr bwMode="auto">
          <a:xfrm>
            <a:off x="539552" y="3140968"/>
            <a:ext cx="448849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 l="51107" t="57875" r="33397" b="15547"/>
          <a:stretch>
            <a:fillRect/>
          </a:stretch>
        </p:blipFill>
        <p:spPr bwMode="auto">
          <a:xfrm>
            <a:off x="5652120" y="2924944"/>
            <a:ext cx="3024336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Ozônio troposférico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3528" y="1268760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Regiões mais poluídas tem mais reabsorção de calor. </a:t>
            </a:r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5177" t="38016" r="46598" b="27531"/>
          <a:stretch>
            <a:fillRect/>
          </a:stretch>
        </p:blipFill>
        <p:spPr bwMode="auto">
          <a:xfrm>
            <a:off x="2195736" y="2780928"/>
            <a:ext cx="5400600" cy="370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Perguntas?</a:t>
            </a:r>
          </a:p>
        </p:txBody>
      </p:sp>
      <p:pic>
        <p:nvPicPr>
          <p:cNvPr id="8" name="Imagem 7" descr="Aura_satellite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0" y="0"/>
            <a:ext cx="9144000" cy="6028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251520" y="3501008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2800" b="1" i="1" dirty="0" smtClean="0">
                <a:solidFill>
                  <a:schemeClr val="bg1">
                    <a:lumMod val="85000"/>
                  </a:schemeClr>
                </a:solidFill>
                <a:latin typeface="Tempus Sans ITC" pitchFamily="82" charset="0"/>
              </a:rPr>
              <a:t>“Não existem passageiros na Espaçonave Terra. Somos todos da tripulação.” 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(Marshall McLuhan, 1964)</a:t>
            </a:r>
            <a:endParaRPr lang="pt-BR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Informações</a:t>
            </a:r>
            <a:endParaRPr lang="pt-BR" sz="4800" dirty="0" smtClean="0">
              <a:ln w="22225">
                <a:solidFill>
                  <a:schemeClr val="bg1">
                    <a:lumMod val="75000"/>
                  </a:schemeClr>
                </a:solidFill>
              </a:ln>
              <a:solidFill>
                <a:schemeClr val="tx2">
                  <a:lumMod val="50000"/>
                  <a:alpha val="66000"/>
                </a:schemeClr>
              </a:solidFill>
              <a:latin typeface="Cooper Black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1268760"/>
            <a:ext cx="91440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pt-BR" dirty="0" smtClean="0">
              <a:hlinkClick r:id="rId3"/>
            </a:endParaRPr>
          </a:p>
          <a:p>
            <a:pPr algn="ctr">
              <a:lnSpc>
                <a:spcPct val="150000"/>
              </a:lnSpc>
            </a:pPr>
            <a:endParaRPr lang="pt-BR" dirty="0" smtClean="0">
              <a:hlinkClick r:id="rId3"/>
            </a:endParaRPr>
          </a:p>
          <a:p>
            <a:pPr algn="ctr">
              <a:lnSpc>
                <a:spcPct val="150000"/>
              </a:lnSpc>
            </a:pPr>
            <a:r>
              <a:rPr lang="pt-BR" dirty="0" smtClean="0">
                <a:hlinkClick r:id="rId3"/>
              </a:rPr>
              <a:t>http</a:t>
            </a:r>
            <a:r>
              <a:rPr lang="pt-BR" dirty="0" smtClean="0">
                <a:hlinkClick r:id="rId3"/>
              </a:rPr>
              <a:t>://earthobservatory.nasa.gov/Features/?</a:t>
            </a:r>
            <a:r>
              <a:rPr lang="pt-BR" dirty="0" err="1" smtClean="0">
                <a:hlinkClick r:id="rId3"/>
              </a:rPr>
              <a:t>eocn</a:t>
            </a:r>
            <a:r>
              <a:rPr lang="pt-BR" dirty="0" smtClean="0">
                <a:hlinkClick r:id="rId3"/>
              </a:rPr>
              <a:t>=</a:t>
            </a:r>
            <a:r>
              <a:rPr lang="pt-BR" dirty="0" err="1" smtClean="0">
                <a:hlinkClick r:id="rId3"/>
              </a:rPr>
              <a:t>topnav&amp;eoci</a:t>
            </a:r>
            <a:r>
              <a:rPr lang="pt-BR" dirty="0" smtClean="0">
                <a:hlinkClick r:id="rId3"/>
              </a:rPr>
              <a:t>=</a:t>
            </a:r>
            <a:r>
              <a:rPr lang="pt-BR" dirty="0" err="1" smtClean="0">
                <a:hlinkClick r:id="rId3"/>
              </a:rPr>
              <a:t>features</a:t>
            </a:r>
            <a:endParaRPr lang="pt-BR" dirty="0" smtClean="0"/>
          </a:p>
          <a:p>
            <a:pPr algn="ctr">
              <a:lnSpc>
                <a:spcPct val="150000"/>
              </a:lnSpc>
            </a:pPr>
            <a:endParaRPr lang="pt-BR" dirty="0" smtClean="0"/>
          </a:p>
          <a:p>
            <a:pPr algn="ctr">
              <a:lnSpc>
                <a:spcPct val="150000"/>
              </a:lnSpc>
            </a:pPr>
            <a:r>
              <a:rPr lang="pt-BR" dirty="0" smtClean="0">
                <a:hlinkClick r:id="rId4"/>
              </a:rPr>
              <a:t>http://aura.gsfc.nasa.gov</a:t>
            </a:r>
            <a:r>
              <a:rPr lang="pt-BR" dirty="0" smtClean="0">
                <a:hlinkClick r:id="rId4"/>
              </a:rPr>
              <a:t>/</a:t>
            </a:r>
            <a:endParaRPr lang="pt-BR" dirty="0" smtClean="0"/>
          </a:p>
          <a:p>
            <a:pPr algn="ctr">
              <a:lnSpc>
                <a:spcPct val="150000"/>
              </a:lnSpc>
            </a:pPr>
            <a:endParaRPr lang="pt-BR" dirty="0" smtClean="0"/>
          </a:p>
          <a:p>
            <a:pPr algn="ctr">
              <a:lnSpc>
                <a:spcPct val="150000"/>
              </a:lnSpc>
            </a:pPr>
            <a:r>
              <a:rPr lang="pt-BR" dirty="0" smtClean="0">
                <a:hlinkClick r:id="rId5"/>
              </a:rPr>
              <a:t>http://www.nasa.gov/mission_pages/aura/main/#.U9Qi__</a:t>
            </a:r>
            <a:r>
              <a:rPr lang="pt-BR" dirty="0" smtClean="0">
                <a:hlinkClick r:id="rId5"/>
              </a:rPr>
              <a:t>ldV1Y</a:t>
            </a:r>
            <a:endParaRPr lang="pt-BR" dirty="0" smtClean="0"/>
          </a:p>
          <a:p>
            <a:pPr algn="ctr">
              <a:lnSpc>
                <a:spcPct val="150000"/>
              </a:lnSpc>
            </a:pPr>
            <a:endParaRPr lang="pt-BR" dirty="0" smtClean="0"/>
          </a:p>
          <a:p>
            <a:pPr algn="ctr">
              <a:lnSpc>
                <a:spcPct val="150000"/>
              </a:lnSpc>
            </a:pPr>
            <a:r>
              <a:rPr lang="pt-BR" dirty="0" smtClean="0">
                <a:hlinkClick r:id="rId6"/>
              </a:rPr>
              <a:t>http://www.cdcc.usp.br/cda/aura/AuraBrochure2010opt2.pdf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A-Train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6288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Seis satélites orbitando alinhados </a:t>
            </a:r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13474" t="26376" r="12367" b="11610"/>
          <a:stretch>
            <a:fillRect/>
          </a:stretch>
        </p:blipFill>
        <p:spPr bwMode="auto">
          <a:xfrm>
            <a:off x="395536" y="2420888"/>
            <a:ext cx="8423793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A-Train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34076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Seis satélites orbitando alinhados</a:t>
            </a:r>
          </a:p>
          <a:p>
            <a:pPr algn="ctr"/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Imagem 5" descr="250px-Aqua_satell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9" y="2348881"/>
            <a:ext cx="1728192" cy="1230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179512" y="3429000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Aqua: Águas</a:t>
            </a:r>
          </a:p>
        </p:txBody>
      </p:sp>
      <p:pic>
        <p:nvPicPr>
          <p:cNvPr id="8" name="Imagem 7" descr="300px-CloudSat_-_Artist_Conce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204864"/>
            <a:ext cx="1596236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2555776" y="342900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Cloud sat: Nuvens</a:t>
            </a:r>
          </a:p>
        </p:txBody>
      </p:sp>
      <p:pic>
        <p:nvPicPr>
          <p:cNvPr id="11" name="Imagem 10" descr="paraso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1916832"/>
            <a:ext cx="1396825" cy="148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/>
          <p:cNvSpPr txBox="1"/>
          <p:nvPr/>
        </p:nvSpPr>
        <p:spPr>
          <a:xfrm>
            <a:off x="5940152" y="3429000"/>
            <a:ext cx="320384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Parasol: nuvens, aerossóis, ciclos de carbono</a:t>
            </a:r>
          </a:p>
        </p:txBody>
      </p:sp>
      <p:pic>
        <p:nvPicPr>
          <p:cNvPr id="13" name="Imagem 12" descr="calips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911" y="4501510"/>
            <a:ext cx="1396825" cy="1231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0" y="5877272"/>
            <a:ext cx="305983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Calipso: </a:t>
            </a:r>
            <a:r>
              <a:rPr lang="pt-BR" sz="23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aerossóis em relação ao clima</a:t>
            </a:r>
          </a:p>
        </p:txBody>
      </p:sp>
      <p:pic>
        <p:nvPicPr>
          <p:cNvPr id="17" name="Imagem 16" descr="Orbiting_Carbon_Observatory-2_artist_rendering_(PIA18374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4797152"/>
            <a:ext cx="1779233" cy="999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aixaDeTexto 17"/>
          <p:cNvSpPr txBox="1"/>
          <p:nvPr/>
        </p:nvSpPr>
        <p:spPr>
          <a:xfrm>
            <a:off x="6156176" y="587727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OCO2: carbono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Objetivos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62880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800" b="1" u="sng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A camada de ozônio tem mudado como esperamos?</a:t>
            </a:r>
          </a:p>
          <a:p>
            <a:pPr>
              <a:buFont typeface="Arial" pitchFamily="34" charset="0"/>
              <a:buChar char="•"/>
            </a:pPr>
            <a:endParaRPr lang="pt-BR" sz="2800" b="1" u="sng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800" b="1" u="sng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Como os poluentes se comportam na troposfera?</a:t>
            </a:r>
          </a:p>
          <a:p>
            <a:pPr>
              <a:buFont typeface="Arial" pitchFamily="34" charset="0"/>
              <a:buChar char="•"/>
            </a:pPr>
            <a:endParaRPr lang="pt-BR" sz="2800" b="1" u="sng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800" b="1" u="sng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Como os poluentes afetam o clima?</a:t>
            </a: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Funcionamento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7429" t="26204" r="20586" b="15719"/>
          <a:stretch>
            <a:fillRect/>
          </a:stretch>
        </p:blipFill>
        <p:spPr bwMode="auto">
          <a:xfrm>
            <a:off x="251520" y="2132856"/>
            <a:ext cx="4104456" cy="216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251520" y="4509120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HIRDLS</a:t>
            </a: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: Temperatura, alta troposfera e estratosfera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499992" y="2204864"/>
            <a:ext cx="464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OMI</a:t>
            </a: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: Difere os tipos de poluentes e monitora o ozônio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572000" y="328498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TES</a:t>
            </a: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: Radioatividade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572000" y="4532927"/>
            <a:ext cx="4499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u="sng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MLS</a:t>
            </a: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: Temperatura, componentes na estratosfera e medir o vapor de água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Acima de nós</a:t>
            </a:r>
          </a:p>
        </p:txBody>
      </p:sp>
      <p:pic>
        <p:nvPicPr>
          <p:cNvPr id="7" name="Imagem 6" descr="chemtrails49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6153472" cy="3692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Conector de seta reta 8"/>
          <p:cNvCxnSpPr/>
          <p:nvPr/>
        </p:nvCxnSpPr>
        <p:spPr>
          <a:xfrm flipH="1">
            <a:off x="6156176" y="2852936"/>
            <a:ext cx="576064" cy="0"/>
          </a:xfrm>
          <a:prstGeom prst="straightConnector1">
            <a:avLst/>
          </a:prstGeom>
          <a:ln w="1016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6732240" y="2636912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rgbClr val="C00000"/>
                </a:solidFill>
                <a:latin typeface="Arial Rounded MT Bold" pitchFamily="34" charset="0"/>
              </a:rPr>
              <a:t>Aura:705km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Cronograma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628800"/>
            <a:ext cx="4572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Atrasos no lançamento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Lançado no dia 15 de julho de 2004;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As operações iniciaram em outubro de 2004;</a:t>
            </a: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Imagem 5" descr="178795main_aura-04pd14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772816"/>
            <a:ext cx="3225959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67027"/>
            <a:ext cx="91440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prstMaterial="metal">
              <a:contourClr>
                <a:schemeClr val="bg2"/>
              </a:contourClr>
            </a:sp3d>
          </a:bodyPr>
          <a:lstStyle/>
          <a:p>
            <a:pPr algn="ctr"/>
            <a:r>
              <a:rPr lang="pt-BR" sz="4800" dirty="0" smtClean="0">
                <a:ln w="2222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2">
                    <a:lumMod val="50000"/>
                    <a:alpha val="66000"/>
                  </a:schemeClr>
                </a:solidFill>
                <a:latin typeface="Cooper Black" pitchFamily="18" charset="0"/>
              </a:rPr>
              <a:t>Ozônio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162880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Ozônio bom: Camada de ozônio</a:t>
            </a:r>
            <a:endParaRPr lang="pt-BR" sz="2800" dirty="0" smtClean="0">
              <a:solidFill>
                <a:schemeClr val="tx2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Proteção contra UV;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Difícil de ser formado;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Causa o efeito estufa;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Facilmente destruído por CFC;</a:t>
            </a:r>
            <a:endParaRPr lang="pt-BR" sz="2400" dirty="0" smtClean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  <a:p>
            <a:pPr algn="ctr"/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34453" r="59880" b="41922"/>
          <a:stretch>
            <a:fillRect/>
          </a:stretch>
        </p:blipFill>
        <p:spPr bwMode="auto">
          <a:xfrm>
            <a:off x="4932040" y="2204864"/>
            <a:ext cx="369641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5769" t="58077" r="43277" b="17688"/>
          <a:stretch>
            <a:fillRect/>
          </a:stretch>
        </p:blipFill>
        <p:spPr bwMode="auto">
          <a:xfrm>
            <a:off x="1259632" y="4437112"/>
            <a:ext cx="6627208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742</Words>
  <Application>Microsoft Office PowerPoint</Application>
  <PresentationFormat>Apresentação na tela (4:3)</PresentationFormat>
  <Paragraphs>157</Paragraphs>
  <Slides>28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Piti</dc:creator>
  <cp:lastModifiedBy>Piti</cp:lastModifiedBy>
  <cp:revision>44</cp:revision>
  <dcterms:created xsi:type="dcterms:W3CDTF">2014-07-22T01:30:57Z</dcterms:created>
  <dcterms:modified xsi:type="dcterms:W3CDTF">2014-07-26T21:53:11Z</dcterms:modified>
</cp:coreProperties>
</file>