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3" r:id="rId5"/>
    <p:sldId id="259" r:id="rId6"/>
    <p:sldId id="278" r:id="rId7"/>
    <p:sldId id="282" r:id="rId8"/>
    <p:sldId id="260" r:id="rId9"/>
    <p:sldId id="261" r:id="rId10"/>
    <p:sldId id="270" r:id="rId11"/>
    <p:sldId id="271" r:id="rId12"/>
    <p:sldId id="262" r:id="rId13"/>
    <p:sldId id="264" r:id="rId14"/>
    <p:sldId id="267" r:id="rId15"/>
    <p:sldId id="268" r:id="rId16"/>
    <p:sldId id="265" r:id="rId17"/>
    <p:sldId id="266" r:id="rId18"/>
    <p:sldId id="272" r:id="rId19"/>
    <p:sldId id="273" r:id="rId20"/>
    <p:sldId id="274" r:id="rId21"/>
    <p:sldId id="279" r:id="rId22"/>
    <p:sldId id="283" r:id="rId23"/>
    <p:sldId id="275" r:id="rId24"/>
    <p:sldId id="276" r:id="rId25"/>
    <p:sldId id="277" r:id="rId26"/>
    <p:sldId id="285" r:id="rId27"/>
    <p:sldId id="280" r:id="rId28"/>
    <p:sldId id="281" r:id="rId29"/>
    <p:sldId id="284" r:id="rId30"/>
    <p:sldId id="269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294" autoAdjust="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1C65-9891-4ACA-A99B-F119BFF2D7F2}" type="datetimeFigureOut">
              <a:rPr lang="pt-BR" smtClean="0"/>
              <a:pPr/>
              <a:t>19/07/2014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8887-1274-466B-9CB3-6F8AC02D1E7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1C65-9891-4ACA-A99B-F119BFF2D7F2}" type="datetimeFigureOut">
              <a:rPr lang="pt-BR" smtClean="0"/>
              <a:pPr/>
              <a:t>19/07/2014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8887-1274-466B-9CB3-6F8AC02D1E7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1C65-9891-4ACA-A99B-F119BFF2D7F2}" type="datetimeFigureOut">
              <a:rPr lang="pt-BR" smtClean="0"/>
              <a:pPr/>
              <a:t>19/07/2014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8887-1274-466B-9CB3-6F8AC02D1E7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1C65-9891-4ACA-A99B-F119BFF2D7F2}" type="datetimeFigureOut">
              <a:rPr lang="pt-BR" smtClean="0"/>
              <a:pPr/>
              <a:t>19/07/2014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8887-1274-466B-9CB3-6F8AC02D1E7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1C65-9891-4ACA-A99B-F119BFF2D7F2}" type="datetimeFigureOut">
              <a:rPr lang="pt-BR" smtClean="0"/>
              <a:pPr/>
              <a:t>19/07/2014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8887-1274-466B-9CB3-6F8AC02D1E7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1C65-9891-4ACA-A99B-F119BFF2D7F2}" type="datetimeFigureOut">
              <a:rPr lang="pt-BR" smtClean="0"/>
              <a:pPr/>
              <a:t>19/07/2014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8887-1274-466B-9CB3-6F8AC02D1E7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1C65-9891-4ACA-A99B-F119BFF2D7F2}" type="datetimeFigureOut">
              <a:rPr lang="pt-BR" smtClean="0"/>
              <a:pPr/>
              <a:t>19/07/2014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8887-1274-466B-9CB3-6F8AC02D1E7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1C65-9891-4ACA-A99B-F119BFF2D7F2}" type="datetimeFigureOut">
              <a:rPr lang="pt-BR" smtClean="0"/>
              <a:pPr/>
              <a:t>19/07/2014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8887-1274-466B-9CB3-6F8AC02D1E7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1C65-9891-4ACA-A99B-F119BFF2D7F2}" type="datetimeFigureOut">
              <a:rPr lang="pt-BR" smtClean="0"/>
              <a:pPr/>
              <a:t>19/07/2014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8887-1274-466B-9CB3-6F8AC02D1E7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1C65-9891-4ACA-A99B-F119BFF2D7F2}" type="datetimeFigureOut">
              <a:rPr lang="pt-BR" smtClean="0"/>
              <a:pPr/>
              <a:t>19/07/2014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8887-1274-466B-9CB3-6F8AC02D1E7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1C65-9891-4ACA-A99B-F119BFF2D7F2}" type="datetimeFigureOut">
              <a:rPr lang="pt-BR" smtClean="0"/>
              <a:pPr/>
              <a:t>19/07/2014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8887-1274-466B-9CB3-6F8AC02D1E7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81C65-9891-4ACA-A99B-F119BFF2D7F2}" type="datetimeFigureOut">
              <a:rPr lang="pt-BR" smtClean="0"/>
              <a:pPr/>
              <a:t>19/07/2014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C8887-1274-466B-9CB3-6F8AC02D1E7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O céu Tupi-Guarani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67744" y="4653136"/>
            <a:ext cx="6696744" cy="1752600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bg1"/>
                </a:solidFill>
              </a:rPr>
              <a:t>Palestrante : </a:t>
            </a:r>
            <a:r>
              <a:rPr lang="pt-BR" sz="2800" dirty="0" err="1" smtClean="0">
                <a:solidFill>
                  <a:schemeClr val="bg1"/>
                </a:solidFill>
              </a:rPr>
              <a:t>Tamires</a:t>
            </a:r>
            <a:r>
              <a:rPr lang="pt-BR" sz="2800" dirty="0" smtClean="0">
                <a:solidFill>
                  <a:schemeClr val="bg1"/>
                </a:solidFill>
              </a:rPr>
              <a:t> Cristina de Souza</a:t>
            </a:r>
            <a:endParaRPr lang="pt-BR" sz="2800" dirty="0">
              <a:solidFill>
                <a:schemeClr val="bg1"/>
              </a:solidFill>
            </a:endParaRPr>
          </a:p>
        </p:txBody>
      </p:sp>
      <p:pic>
        <p:nvPicPr>
          <p:cNvPr id="4" name="Imagem 3" descr="cda-sa-cdc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057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rosafig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202915" cy="55588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4525963"/>
          </a:xfrm>
        </p:spPr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O Norte é </a:t>
            </a:r>
            <a:r>
              <a:rPr lang="pt-BR" sz="2400" dirty="0" err="1" smtClean="0">
                <a:solidFill>
                  <a:schemeClr val="bg1"/>
                </a:solidFill>
              </a:rPr>
              <a:t>Jakaira</a:t>
            </a:r>
            <a:r>
              <a:rPr lang="pt-BR" sz="2400" dirty="0" smtClean="0">
                <a:solidFill>
                  <a:schemeClr val="bg1"/>
                </a:solidFill>
              </a:rPr>
              <a:t>, deus da neblina ;</a:t>
            </a:r>
          </a:p>
          <a:p>
            <a:pPr>
              <a:buNone/>
            </a:pPr>
            <a:endParaRPr lang="pt-BR" sz="2400" dirty="0" smtClean="0">
              <a:solidFill>
                <a:schemeClr val="bg1"/>
              </a:solidFill>
            </a:endParaRPr>
          </a:p>
          <a:p>
            <a:r>
              <a:rPr lang="pt-BR" sz="2400" dirty="0" smtClean="0">
                <a:solidFill>
                  <a:schemeClr val="bg1"/>
                </a:solidFill>
              </a:rPr>
              <a:t>O Leste é </a:t>
            </a:r>
            <a:r>
              <a:rPr lang="pt-BR" sz="2400" dirty="0" err="1" smtClean="0">
                <a:solidFill>
                  <a:schemeClr val="bg1"/>
                </a:solidFill>
              </a:rPr>
              <a:t>Karai</a:t>
            </a:r>
            <a:r>
              <a:rPr lang="pt-BR" sz="2400" dirty="0" smtClean="0">
                <a:solidFill>
                  <a:schemeClr val="bg1"/>
                </a:solidFill>
              </a:rPr>
              <a:t>, deus do fogo;</a:t>
            </a:r>
          </a:p>
          <a:p>
            <a:pPr>
              <a:buNone/>
            </a:pPr>
            <a:endParaRPr lang="pt-BR" sz="2400" dirty="0" smtClean="0">
              <a:solidFill>
                <a:schemeClr val="bg1"/>
              </a:solidFill>
            </a:endParaRPr>
          </a:p>
          <a:p>
            <a:r>
              <a:rPr lang="pt-BR" sz="2400" dirty="0" smtClean="0">
                <a:solidFill>
                  <a:schemeClr val="bg1"/>
                </a:solidFill>
              </a:rPr>
              <a:t>O Sul é </a:t>
            </a:r>
            <a:r>
              <a:rPr lang="pt-BR" sz="2400" dirty="0" err="1" smtClean="0">
                <a:solidFill>
                  <a:schemeClr val="bg1"/>
                </a:solidFill>
              </a:rPr>
              <a:t>Nhamandu</a:t>
            </a:r>
            <a:r>
              <a:rPr lang="pt-BR" sz="2400" dirty="0" smtClean="0">
                <a:solidFill>
                  <a:schemeClr val="bg1"/>
                </a:solidFill>
              </a:rPr>
              <a:t>, deus do Sol e das palavras;</a:t>
            </a:r>
          </a:p>
          <a:p>
            <a:pPr>
              <a:buNone/>
            </a:pPr>
            <a:endParaRPr lang="pt-BR" sz="2400" dirty="0" smtClean="0">
              <a:solidFill>
                <a:schemeClr val="bg1"/>
              </a:solidFill>
            </a:endParaRPr>
          </a:p>
          <a:p>
            <a:r>
              <a:rPr lang="pt-BR" sz="2400" dirty="0" smtClean="0">
                <a:solidFill>
                  <a:schemeClr val="bg1"/>
                </a:solidFill>
              </a:rPr>
              <a:t>O  Oeste  é Tupã, é deus das águas, do mar e de suas extensões.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11560" y="620688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Significado dos pontos cardeais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Lua e Marés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73424"/>
            <a:ext cx="4608512" cy="5184576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 A Lua (</a:t>
            </a:r>
            <a:r>
              <a:rPr lang="pt-BR" sz="2400" dirty="0" err="1" smtClean="0">
                <a:solidFill>
                  <a:schemeClr val="bg1"/>
                </a:solidFill>
              </a:rPr>
              <a:t>Jaxi</a:t>
            </a:r>
            <a:r>
              <a:rPr lang="pt-BR" sz="2400" dirty="0" smtClean="0">
                <a:solidFill>
                  <a:schemeClr val="bg1"/>
                </a:solidFill>
              </a:rPr>
              <a:t>, em guarani), é considerada do sexo masculino;</a:t>
            </a:r>
          </a:p>
          <a:p>
            <a:pPr algn="just"/>
            <a:endParaRPr lang="pt-BR" sz="2400" dirty="0" smtClean="0">
              <a:solidFill>
                <a:schemeClr val="bg1"/>
              </a:solidFill>
            </a:endParaRPr>
          </a:p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Unidade de tempo (dias e meses);</a:t>
            </a:r>
          </a:p>
          <a:p>
            <a:pPr algn="just"/>
            <a:endParaRPr lang="pt-BR" sz="2400" dirty="0" smtClean="0">
              <a:solidFill>
                <a:schemeClr val="bg1"/>
              </a:solidFill>
            </a:endParaRPr>
          </a:p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Marés;</a:t>
            </a:r>
          </a:p>
          <a:p>
            <a:pPr algn="just">
              <a:buNone/>
            </a:pPr>
            <a:endParaRPr lang="pt-BR" sz="2400" dirty="0" smtClean="0">
              <a:solidFill>
                <a:schemeClr val="bg1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1628800"/>
            <a:ext cx="42862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Eclipses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28800"/>
            <a:ext cx="8964488" cy="4497363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Os eclipses sempre espalharam terror entre os Tupis-Guaranis;</a:t>
            </a:r>
          </a:p>
          <a:p>
            <a:pPr algn="just"/>
            <a:endParaRPr lang="pt-BR" sz="2400" dirty="0" smtClean="0">
              <a:solidFill>
                <a:schemeClr val="bg1"/>
              </a:solidFill>
            </a:endParaRPr>
          </a:p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Para os Tupis-Guaranis, os eclipses solares e lunares ocorrem porque que um espírito, representado por uma Onça Celeste, sempre persegue os irmãos Sol e Lua.</a:t>
            </a:r>
          </a:p>
          <a:p>
            <a:pPr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pt-BR" dirty="0" smtClean="0">
              <a:solidFill>
                <a:schemeClr val="bg1"/>
              </a:solidFill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005064"/>
            <a:ext cx="2727579" cy="265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Antares o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620688"/>
            <a:ext cx="6696744" cy="4817620"/>
          </a:xfrm>
        </p:spPr>
      </p:pic>
      <p:sp>
        <p:nvSpPr>
          <p:cNvPr id="10" name="CaixaDeTexto 9"/>
          <p:cNvSpPr txBox="1"/>
          <p:nvPr/>
        </p:nvSpPr>
        <p:spPr>
          <a:xfrm>
            <a:off x="1763688" y="5805264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 smtClean="0">
                <a:solidFill>
                  <a:schemeClr val="bg1"/>
                </a:solidFill>
              </a:rPr>
              <a:t>Antares</a:t>
            </a:r>
            <a:r>
              <a:rPr lang="pt-BR" sz="2800" dirty="0" smtClean="0">
                <a:solidFill>
                  <a:schemeClr val="bg1"/>
                </a:solidFill>
              </a:rPr>
              <a:t> - Constelação de Escorpião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76672"/>
            <a:ext cx="6912768" cy="518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827584" y="5949280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err="1" smtClean="0">
                <a:solidFill>
                  <a:schemeClr val="bg1"/>
                </a:solidFill>
              </a:rPr>
              <a:t>Aldebaran</a:t>
            </a:r>
            <a:r>
              <a:rPr lang="pt-BR" sz="3200" dirty="0" smtClean="0">
                <a:solidFill>
                  <a:schemeClr val="bg1"/>
                </a:solidFill>
              </a:rPr>
              <a:t>- Constelação de Touro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Eclipse-lun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556792"/>
            <a:ext cx="7416824" cy="3567651"/>
          </a:xfrm>
        </p:spPr>
      </p:pic>
      <p:sp>
        <p:nvSpPr>
          <p:cNvPr id="7" name="Retângulo 6"/>
          <p:cNvSpPr/>
          <p:nvPr/>
        </p:nvSpPr>
        <p:spPr>
          <a:xfrm>
            <a:off x="2987824" y="476672"/>
            <a:ext cx="34206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 err="1" smtClean="0">
                <a:solidFill>
                  <a:schemeClr val="bg1"/>
                </a:solidFill>
              </a:rPr>
              <a:t>Jaxy</a:t>
            </a:r>
            <a:r>
              <a:rPr lang="pt-BR" sz="4400" dirty="0" smtClean="0">
                <a:solidFill>
                  <a:schemeClr val="bg1"/>
                </a:solidFill>
              </a:rPr>
              <a:t> </a:t>
            </a:r>
            <a:r>
              <a:rPr lang="pt-BR" sz="4400" dirty="0" err="1" smtClean="0">
                <a:solidFill>
                  <a:schemeClr val="bg1"/>
                </a:solidFill>
              </a:rPr>
              <a:t>onheama</a:t>
            </a:r>
            <a:endParaRPr lang="pt-BR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8352928" cy="232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2483768" y="620688"/>
            <a:ext cx="40298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 err="1" smtClean="0">
                <a:solidFill>
                  <a:schemeClr val="bg1"/>
                </a:solidFill>
              </a:rPr>
              <a:t>Kuaray</a:t>
            </a:r>
            <a:r>
              <a:rPr lang="pt-BR" sz="4400" dirty="0" smtClean="0">
                <a:solidFill>
                  <a:schemeClr val="bg1"/>
                </a:solidFill>
              </a:rPr>
              <a:t> </a:t>
            </a:r>
            <a:r>
              <a:rPr lang="pt-BR" sz="4400" dirty="0" err="1" smtClean="0">
                <a:solidFill>
                  <a:schemeClr val="bg1"/>
                </a:solidFill>
              </a:rPr>
              <a:t>onheama</a:t>
            </a:r>
            <a:endParaRPr lang="pt-BR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Fábula das crateras da Lua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Espaço Reservado para Conteúdo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628800"/>
            <a:ext cx="6480720" cy="485428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“A mulher da Lua”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964704"/>
          </a:xfrm>
        </p:spPr>
        <p:txBody>
          <a:bodyPr/>
          <a:lstStyle/>
          <a:p>
            <a:r>
              <a:rPr lang="pt-BR" sz="2400" dirty="0" smtClean="0">
                <a:solidFill>
                  <a:schemeClr val="bg1"/>
                </a:solidFill>
              </a:rPr>
              <a:t> Acreditavam ser duas estrelas, sendo uma matutina e outra </a:t>
            </a:r>
          </a:p>
          <a:p>
            <a:pPr>
              <a:buNone/>
            </a:pPr>
            <a:r>
              <a:rPr lang="pt-BR" sz="2400" dirty="0" smtClean="0">
                <a:solidFill>
                  <a:schemeClr val="bg1"/>
                </a:solidFill>
              </a:rPr>
              <a:t>vespertina;</a:t>
            </a:r>
          </a:p>
          <a:p>
            <a:endParaRPr lang="pt-BR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pt-BR" dirty="0" smtClean="0">
              <a:solidFill>
                <a:schemeClr val="bg1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80928"/>
            <a:ext cx="2879774" cy="384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4572000" y="3140968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</a:rPr>
              <a:t>  </a:t>
            </a:r>
            <a:r>
              <a:rPr lang="pt-BR" sz="2400" dirty="0" smtClean="0">
                <a:solidFill>
                  <a:schemeClr val="bg1"/>
                </a:solidFill>
              </a:rPr>
              <a:t>Mito da Lua para explicar as fases lunares.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355976" y="4509120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bg1"/>
                </a:solidFill>
              </a:rPr>
              <a:t>“Ela só fica ao lado do seu marido enquanto ele é jovem, afastando-se dele à medida que fica mais velho.”</a:t>
            </a:r>
          </a:p>
          <a:p>
            <a:pPr algn="just"/>
            <a:endParaRPr lang="pt-BR" dirty="0" smtClean="0">
              <a:solidFill>
                <a:schemeClr val="bg1"/>
              </a:solidFill>
            </a:endParaRPr>
          </a:p>
          <a:p>
            <a:pPr algn="just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001310" y="5857892"/>
            <a:ext cx="5142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Guaranis do Sul do Brasil  e  </a:t>
            </a:r>
            <a:r>
              <a:rPr lang="pt-BR" dirty="0" err="1" smtClean="0">
                <a:solidFill>
                  <a:schemeClr val="bg1"/>
                </a:solidFill>
              </a:rPr>
              <a:t>Tembés</a:t>
            </a:r>
            <a:r>
              <a:rPr lang="pt-BR" dirty="0" smtClean="0">
                <a:solidFill>
                  <a:schemeClr val="bg1"/>
                </a:solidFill>
              </a:rPr>
              <a:t> do Norte do país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043608" y="548680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bg1"/>
                </a:solidFill>
              </a:rPr>
              <a:t>O que é </a:t>
            </a:r>
            <a:r>
              <a:rPr lang="pt-BR" sz="4000" dirty="0" err="1" smtClean="0">
                <a:solidFill>
                  <a:schemeClr val="bg1"/>
                </a:solidFill>
              </a:rPr>
              <a:t>Etnoastronomia</a:t>
            </a:r>
            <a:r>
              <a:rPr lang="pt-BR" sz="4000" dirty="0" smtClean="0">
                <a:solidFill>
                  <a:schemeClr val="bg1"/>
                </a:solidFill>
              </a:rPr>
              <a:t>?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1520" y="2348880"/>
            <a:ext cx="53285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solidFill>
                  <a:schemeClr val="bg1"/>
                </a:solidFill>
              </a:rPr>
              <a:t>A origem da palavra é grega, vindo de uma composição entre “</a:t>
            </a:r>
            <a:r>
              <a:rPr lang="pt-BR" sz="2800" dirty="0" err="1" smtClean="0">
                <a:solidFill>
                  <a:schemeClr val="bg1"/>
                </a:solidFill>
              </a:rPr>
              <a:t>ethnos</a:t>
            </a:r>
            <a:r>
              <a:rPr lang="pt-BR" sz="2800" dirty="0" smtClean="0">
                <a:solidFill>
                  <a:schemeClr val="bg1"/>
                </a:solidFill>
              </a:rPr>
              <a:t>” que significa povo, “astro” que significa estrela e “</a:t>
            </a:r>
            <a:r>
              <a:rPr lang="pt-BR" sz="2800" dirty="0" err="1" smtClean="0">
                <a:solidFill>
                  <a:schemeClr val="bg1"/>
                </a:solidFill>
              </a:rPr>
              <a:t>nomos</a:t>
            </a:r>
            <a:r>
              <a:rPr lang="pt-BR" sz="2800" dirty="0" smtClean="0">
                <a:solidFill>
                  <a:schemeClr val="bg1"/>
                </a:solidFill>
              </a:rPr>
              <a:t>” que quer dizer lei. </a:t>
            </a:r>
            <a:endParaRPr lang="pt-BR" sz="2800" dirty="0">
              <a:solidFill>
                <a:schemeClr val="bg1"/>
              </a:solidFill>
            </a:endParaRPr>
          </a:p>
        </p:txBody>
      </p:sp>
      <p:pic>
        <p:nvPicPr>
          <p:cNvPr id="8" name="Imagem 7" descr="119249_Etnoastronom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1916832"/>
            <a:ext cx="2912368" cy="3571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bg1"/>
                </a:solidFill>
              </a:rPr>
              <a:t>Constelações  na Via Láctea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968552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As constelações dos tupis-guaranis diferem das concepções das sociedades exteriores ocidentais principalmente em três aspectos:</a:t>
            </a:r>
          </a:p>
          <a:p>
            <a:pPr algn="just"/>
            <a:endParaRPr lang="pt-BR" sz="24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pt-BR" sz="2400" dirty="0" smtClean="0">
                <a:solidFill>
                  <a:schemeClr val="bg1"/>
                </a:solidFill>
              </a:rPr>
              <a:t>1- Eclíptica (ocidental) e Via Láctea (indígena);</a:t>
            </a:r>
          </a:p>
          <a:p>
            <a:pPr algn="just">
              <a:buNone/>
            </a:pPr>
            <a:endParaRPr lang="pt-BR" sz="24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pt-BR" sz="2400" dirty="0" smtClean="0">
                <a:solidFill>
                  <a:schemeClr val="bg1"/>
                </a:solidFill>
              </a:rPr>
              <a:t>2-Constelações são formadas pela união de estrelas e também pelas manchas da  Via Láctea;</a:t>
            </a:r>
          </a:p>
          <a:p>
            <a:pPr algn="just">
              <a:buNone/>
            </a:pPr>
            <a:endParaRPr lang="pt-BR" sz="24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pt-BR" sz="2400" dirty="0" smtClean="0">
                <a:solidFill>
                  <a:schemeClr val="bg1"/>
                </a:solidFill>
              </a:rPr>
              <a:t>3- Quantidades de constelações.</a:t>
            </a:r>
          </a:p>
          <a:p>
            <a:pPr>
              <a:buNone/>
            </a:pPr>
            <a:endParaRPr lang="pt-B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3679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974122" cy="5217443"/>
          </a:xfrm>
        </p:spPr>
      </p:pic>
      <p:sp>
        <p:nvSpPr>
          <p:cNvPr id="5" name="Retângulo 4"/>
          <p:cNvSpPr/>
          <p:nvPr/>
        </p:nvSpPr>
        <p:spPr>
          <a:xfrm>
            <a:off x="0" y="5373216"/>
            <a:ext cx="3410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A Via Láctea vista a partir da Terra 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Constelações: Cruzeiro do Sul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Espaço Reservado para Conteúdo 3" descr="cruzeiro do sul b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643050"/>
            <a:ext cx="6764252" cy="49228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9208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 </a:t>
            </a:r>
            <a:r>
              <a:rPr lang="en-US" sz="2800" dirty="0" err="1" smtClean="0">
                <a:solidFill>
                  <a:schemeClr val="bg1"/>
                </a:solidFill>
              </a:rPr>
              <a:t>hora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pelo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Cruzeiro</a:t>
            </a:r>
            <a:r>
              <a:rPr lang="en-US" sz="2800" dirty="0" smtClean="0">
                <a:solidFill>
                  <a:schemeClr val="bg1"/>
                </a:solidFill>
              </a:rPr>
              <a:t> do </a:t>
            </a:r>
            <a:r>
              <a:rPr lang="en-US" sz="2800" dirty="0" err="1" smtClean="0">
                <a:solidFill>
                  <a:schemeClr val="bg1"/>
                </a:solidFill>
              </a:rPr>
              <a:t>Sul</a:t>
            </a:r>
            <a:endParaRPr lang="pt-BR" sz="2800" dirty="0">
              <a:solidFill>
                <a:schemeClr val="bg1"/>
              </a:solidFill>
            </a:endParaRPr>
          </a:p>
        </p:txBody>
      </p:sp>
      <p:grpSp>
        <p:nvGrpSpPr>
          <p:cNvPr id="22" name="Group 18"/>
          <p:cNvGrpSpPr>
            <a:grpSpLocks/>
          </p:cNvGrpSpPr>
          <p:nvPr/>
        </p:nvGrpSpPr>
        <p:grpSpPr bwMode="auto">
          <a:xfrm rot="20451002">
            <a:off x="5829924" y="2130348"/>
            <a:ext cx="2355619" cy="1042380"/>
            <a:chOff x="3484" y="1204"/>
            <a:chExt cx="1713" cy="656"/>
          </a:xfrm>
        </p:grpSpPr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4291" y="1283"/>
              <a:ext cx="90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1" tIns="46036" rIns="92071" bIns="46036">
              <a:spAutoFit/>
            </a:bodyPr>
            <a:lstStyle/>
            <a:p>
              <a:pPr algn="ctr" eaLnBrk="0" hangingPunct="0"/>
              <a:r>
                <a:rPr lang="en-US" b="1">
                  <a:solidFill>
                    <a:schemeClr val="accent2"/>
                  </a:solidFill>
                  <a:latin typeface="Arial" charset="0"/>
                </a:rPr>
                <a:t>24 horas</a:t>
              </a:r>
            </a:p>
          </p:txBody>
        </p:sp>
        <p:grpSp>
          <p:nvGrpSpPr>
            <p:cNvPr id="24" name="Group 20"/>
            <p:cNvGrpSpPr>
              <a:grpSpLocks/>
            </p:cNvGrpSpPr>
            <p:nvPr/>
          </p:nvGrpSpPr>
          <p:grpSpPr bwMode="auto">
            <a:xfrm>
              <a:off x="3484" y="1204"/>
              <a:ext cx="756" cy="656"/>
              <a:chOff x="3484" y="1204"/>
              <a:chExt cx="756" cy="656"/>
            </a:xfrm>
          </p:grpSpPr>
          <p:sp>
            <p:nvSpPr>
              <p:cNvPr id="25" name="AutoShape 21"/>
              <p:cNvSpPr>
                <a:spLocks noChangeArrowheads="1"/>
              </p:cNvSpPr>
              <p:nvPr/>
            </p:nvSpPr>
            <p:spPr bwMode="auto">
              <a:xfrm rot="3240000">
                <a:off x="4008" y="1240"/>
                <a:ext cx="231" cy="232"/>
              </a:xfrm>
              <a:prstGeom prst="star5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76726" tIns="38363" rIns="76726" bIns="38363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26" name="AutoShape 22"/>
              <p:cNvSpPr>
                <a:spLocks noChangeArrowheads="1"/>
              </p:cNvSpPr>
              <p:nvPr/>
            </p:nvSpPr>
            <p:spPr bwMode="auto">
              <a:xfrm rot="3240000">
                <a:off x="3484" y="1628"/>
                <a:ext cx="232" cy="232"/>
              </a:xfrm>
              <a:prstGeom prst="star5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76726" tIns="38363" rIns="76726" bIns="38363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27" name="AutoShape 23"/>
              <p:cNvSpPr>
                <a:spLocks noChangeArrowheads="1"/>
              </p:cNvSpPr>
              <p:nvPr/>
            </p:nvSpPr>
            <p:spPr bwMode="auto">
              <a:xfrm rot="3240000">
                <a:off x="3950" y="1538"/>
                <a:ext cx="231" cy="232"/>
              </a:xfrm>
              <a:prstGeom prst="star5">
                <a:avLst/>
              </a:prstGeom>
              <a:solidFill>
                <a:srgbClr val="FF00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76726" tIns="38363" rIns="76726" bIns="38363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28" name="AutoShape 24"/>
              <p:cNvSpPr>
                <a:spLocks noChangeArrowheads="1"/>
              </p:cNvSpPr>
              <p:nvPr/>
            </p:nvSpPr>
            <p:spPr bwMode="auto">
              <a:xfrm rot="3240000">
                <a:off x="3680" y="1204"/>
                <a:ext cx="231" cy="232"/>
              </a:xfrm>
              <a:prstGeom prst="star5">
                <a:avLst/>
              </a:prstGeom>
              <a:solidFill>
                <a:srgbClr val="FF00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76726" tIns="38363" rIns="76726" bIns="38363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29" name="AutoShape 25"/>
              <p:cNvSpPr>
                <a:spLocks noChangeArrowheads="1"/>
              </p:cNvSpPr>
              <p:nvPr/>
            </p:nvSpPr>
            <p:spPr bwMode="auto">
              <a:xfrm rot="3240000">
                <a:off x="3794" y="1513"/>
                <a:ext cx="154" cy="113"/>
              </a:xfrm>
              <a:prstGeom prst="star5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76726" tIns="38363" rIns="76726" bIns="38363">
                <a:spAutoFit/>
              </a:bodyPr>
              <a:lstStyle/>
              <a:p>
                <a:endParaRPr lang="pt-BR"/>
              </a:p>
            </p:txBody>
          </p:sp>
        </p:grpSp>
      </p:grpSp>
      <p:grpSp>
        <p:nvGrpSpPr>
          <p:cNvPr id="30" name="Group 10"/>
          <p:cNvGrpSpPr>
            <a:grpSpLocks/>
          </p:cNvGrpSpPr>
          <p:nvPr/>
        </p:nvGrpSpPr>
        <p:grpSpPr bwMode="auto">
          <a:xfrm>
            <a:off x="3923928" y="1196752"/>
            <a:ext cx="1080120" cy="1853059"/>
            <a:chOff x="2437" y="589"/>
            <a:chExt cx="906" cy="1258"/>
          </a:xfrm>
        </p:grpSpPr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>
              <a:off x="2437" y="1559"/>
              <a:ext cx="90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1" tIns="46036" rIns="92071" bIns="46036">
              <a:spAutoFit/>
            </a:bodyPr>
            <a:lstStyle/>
            <a:p>
              <a:pPr algn="ctr" eaLnBrk="0" hangingPunct="0"/>
              <a:r>
                <a:rPr lang="en-US" b="1" dirty="0">
                  <a:solidFill>
                    <a:schemeClr val="accent2"/>
                  </a:solidFill>
                  <a:latin typeface="Arial" charset="0"/>
                </a:rPr>
                <a:t>22 </a:t>
              </a:r>
              <a:r>
                <a:rPr lang="en-US" b="1" dirty="0" err="1">
                  <a:solidFill>
                    <a:schemeClr val="accent2"/>
                  </a:solidFill>
                  <a:latin typeface="Arial" charset="0"/>
                </a:rPr>
                <a:t>horas</a:t>
              </a:r>
              <a:endParaRPr lang="en-US" b="1" dirty="0">
                <a:solidFill>
                  <a:schemeClr val="accent2"/>
                </a:solidFill>
                <a:latin typeface="Arial" charset="0"/>
              </a:endParaRPr>
            </a:p>
          </p:txBody>
        </p:sp>
        <p:grpSp>
          <p:nvGrpSpPr>
            <p:cNvPr id="32" name="Group 12"/>
            <p:cNvGrpSpPr>
              <a:grpSpLocks/>
            </p:cNvGrpSpPr>
            <p:nvPr/>
          </p:nvGrpSpPr>
          <p:grpSpPr bwMode="auto">
            <a:xfrm>
              <a:off x="2542" y="589"/>
              <a:ext cx="661" cy="883"/>
              <a:chOff x="2542" y="589"/>
              <a:chExt cx="661" cy="883"/>
            </a:xfrm>
          </p:grpSpPr>
          <p:sp>
            <p:nvSpPr>
              <p:cNvPr id="33" name="AutoShape 13"/>
              <p:cNvSpPr>
                <a:spLocks noChangeArrowheads="1"/>
              </p:cNvSpPr>
              <p:nvPr/>
            </p:nvSpPr>
            <p:spPr bwMode="auto">
              <a:xfrm>
                <a:off x="2764" y="589"/>
                <a:ext cx="232" cy="232"/>
              </a:xfrm>
              <a:prstGeom prst="star5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76726" tIns="38363" rIns="76726" bIns="38363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34" name="AutoShape 14"/>
              <p:cNvSpPr>
                <a:spLocks noChangeArrowheads="1"/>
              </p:cNvSpPr>
              <p:nvPr/>
            </p:nvSpPr>
            <p:spPr bwMode="auto">
              <a:xfrm>
                <a:off x="2770" y="1240"/>
                <a:ext cx="232" cy="232"/>
              </a:xfrm>
              <a:prstGeom prst="star5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76726" tIns="38363" rIns="76726" bIns="38363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35" name="AutoShape 15"/>
              <p:cNvSpPr>
                <a:spLocks noChangeArrowheads="1"/>
              </p:cNvSpPr>
              <p:nvPr/>
            </p:nvSpPr>
            <p:spPr bwMode="auto">
              <a:xfrm>
                <a:off x="2971" y="811"/>
                <a:ext cx="232" cy="232"/>
              </a:xfrm>
              <a:prstGeom prst="star5">
                <a:avLst/>
              </a:prstGeom>
              <a:solidFill>
                <a:srgbClr val="FF00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76726" tIns="38363" rIns="76726" bIns="38363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36" name="AutoShape 16"/>
              <p:cNvSpPr>
                <a:spLocks noChangeArrowheads="1"/>
              </p:cNvSpPr>
              <p:nvPr/>
            </p:nvSpPr>
            <p:spPr bwMode="auto">
              <a:xfrm>
                <a:off x="2542" y="832"/>
                <a:ext cx="232" cy="232"/>
              </a:xfrm>
              <a:prstGeom prst="star5">
                <a:avLst/>
              </a:prstGeom>
              <a:solidFill>
                <a:srgbClr val="FF00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76726" tIns="38363" rIns="76726" bIns="38363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37" name="AutoShape 17"/>
              <p:cNvSpPr>
                <a:spLocks noChangeArrowheads="1"/>
              </p:cNvSpPr>
              <p:nvPr/>
            </p:nvSpPr>
            <p:spPr bwMode="auto">
              <a:xfrm>
                <a:off x="2827" y="979"/>
                <a:ext cx="154" cy="112"/>
              </a:xfrm>
              <a:prstGeom prst="star5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76726" tIns="38363" rIns="76726" bIns="38363">
                <a:spAutoFit/>
              </a:bodyPr>
              <a:lstStyle/>
              <a:p>
                <a:endParaRPr lang="pt-BR"/>
              </a:p>
            </p:txBody>
          </p:sp>
        </p:grpSp>
      </p:grpSp>
      <p:grpSp>
        <p:nvGrpSpPr>
          <p:cNvPr id="38" name="Group 2"/>
          <p:cNvGrpSpPr>
            <a:grpSpLocks/>
          </p:cNvGrpSpPr>
          <p:nvPr/>
        </p:nvGrpSpPr>
        <p:grpSpPr bwMode="auto">
          <a:xfrm rot="579652">
            <a:off x="815585" y="2327747"/>
            <a:ext cx="2400259" cy="918032"/>
            <a:chOff x="598" y="1147"/>
            <a:chExt cx="1693" cy="689"/>
          </a:xfrm>
        </p:grpSpPr>
        <p:sp>
          <p:nvSpPr>
            <p:cNvPr id="39" name="Rectangle 3"/>
            <p:cNvSpPr>
              <a:spLocks noChangeArrowheads="1"/>
            </p:cNvSpPr>
            <p:nvPr/>
          </p:nvSpPr>
          <p:spPr bwMode="auto">
            <a:xfrm>
              <a:off x="598" y="1287"/>
              <a:ext cx="90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1" tIns="46036" rIns="92071" bIns="46036">
              <a:spAutoFit/>
            </a:bodyPr>
            <a:lstStyle/>
            <a:p>
              <a:pPr algn="ctr" eaLnBrk="0" hangingPunct="0"/>
              <a:r>
                <a:rPr lang="en-US" b="1">
                  <a:solidFill>
                    <a:schemeClr val="accent2"/>
                  </a:solidFill>
                  <a:latin typeface="Arial" charset="0"/>
                </a:rPr>
                <a:t>20 horas</a:t>
              </a:r>
            </a:p>
          </p:txBody>
        </p:sp>
        <p:grpSp>
          <p:nvGrpSpPr>
            <p:cNvPr id="40" name="Group 4"/>
            <p:cNvGrpSpPr>
              <a:grpSpLocks/>
            </p:cNvGrpSpPr>
            <p:nvPr/>
          </p:nvGrpSpPr>
          <p:grpSpPr bwMode="auto">
            <a:xfrm>
              <a:off x="1593" y="1147"/>
              <a:ext cx="698" cy="689"/>
              <a:chOff x="1593" y="1147"/>
              <a:chExt cx="698" cy="689"/>
            </a:xfrm>
          </p:grpSpPr>
          <p:sp>
            <p:nvSpPr>
              <p:cNvPr id="41" name="AutoShape 5"/>
              <p:cNvSpPr>
                <a:spLocks noChangeArrowheads="1"/>
              </p:cNvSpPr>
              <p:nvPr/>
            </p:nvSpPr>
            <p:spPr bwMode="auto">
              <a:xfrm rot="18900000">
                <a:off x="1593" y="1147"/>
                <a:ext cx="233" cy="233"/>
              </a:xfrm>
              <a:prstGeom prst="star5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76726" tIns="38363" rIns="76726" bIns="38363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42" name="AutoShape 6"/>
              <p:cNvSpPr>
                <a:spLocks noChangeArrowheads="1"/>
              </p:cNvSpPr>
              <p:nvPr/>
            </p:nvSpPr>
            <p:spPr bwMode="auto">
              <a:xfrm rot="18900000">
                <a:off x="2057" y="1603"/>
                <a:ext cx="234" cy="233"/>
              </a:xfrm>
              <a:prstGeom prst="star5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76726" tIns="38363" rIns="76726" bIns="38363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43" name="AutoShape 7"/>
              <p:cNvSpPr>
                <a:spLocks noChangeArrowheads="1"/>
              </p:cNvSpPr>
              <p:nvPr/>
            </p:nvSpPr>
            <p:spPr bwMode="auto">
              <a:xfrm rot="18900000">
                <a:off x="1897" y="1157"/>
                <a:ext cx="232" cy="233"/>
              </a:xfrm>
              <a:prstGeom prst="star5">
                <a:avLst/>
              </a:prstGeom>
              <a:solidFill>
                <a:srgbClr val="FF00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76726" tIns="38363" rIns="76726" bIns="38363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44" name="AutoShape 8"/>
              <p:cNvSpPr>
                <a:spLocks noChangeArrowheads="1"/>
              </p:cNvSpPr>
              <p:nvPr/>
            </p:nvSpPr>
            <p:spPr bwMode="auto">
              <a:xfrm rot="18900000">
                <a:off x="1607" y="1475"/>
                <a:ext cx="234" cy="233"/>
              </a:xfrm>
              <a:prstGeom prst="star5">
                <a:avLst/>
              </a:prstGeom>
              <a:solidFill>
                <a:srgbClr val="FF00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76726" tIns="38363" rIns="76726" bIns="38363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45" name="AutoShape 9"/>
              <p:cNvSpPr>
                <a:spLocks noChangeArrowheads="1"/>
              </p:cNvSpPr>
              <p:nvPr/>
            </p:nvSpPr>
            <p:spPr bwMode="auto">
              <a:xfrm rot="18900000">
                <a:off x="1881" y="1423"/>
                <a:ext cx="156" cy="112"/>
              </a:xfrm>
              <a:prstGeom prst="star5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76726" tIns="38363" rIns="76726" bIns="38363">
                <a:spAutoFit/>
              </a:bodyPr>
              <a:lstStyle/>
              <a:p>
                <a:endParaRPr lang="pt-BR"/>
              </a:p>
            </p:txBody>
          </p:sp>
        </p:grpSp>
      </p:grpSp>
      <p:grpSp>
        <p:nvGrpSpPr>
          <p:cNvPr id="46" name="Group 26"/>
          <p:cNvGrpSpPr>
            <a:grpSpLocks/>
          </p:cNvGrpSpPr>
          <p:nvPr/>
        </p:nvGrpSpPr>
        <p:grpSpPr bwMode="auto">
          <a:xfrm>
            <a:off x="2195736" y="1844824"/>
            <a:ext cx="4959350" cy="4702175"/>
            <a:chOff x="1327" y="709"/>
            <a:chExt cx="3124" cy="2962"/>
          </a:xfrm>
        </p:grpSpPr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2416" y="1829"/>
              <a:ext cx="82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1" tIns="46036" rIns="92071" bIns="46036">
              <a:spAutoFit/>
            </a:bodyPr>
            <a:lstStyle/>
            <a:p>
              <a:pPr algn="ctr" eaLnBrk="0" hangingPunct="0"/>
              <a:r>
                <a:rPr lang="en-US" b="1" dirty="0" smtClean="0">
                  <a:solidFill>
                    <a:srgbClr val="FF00CC"/>
                  </a:solidFill>
                  <a:latin typeface="Arial" charset="0"/>
                </a:rPr>
                <a:t>   </a:t>
              </a:r>
              <a:r>
                <a:rPr lang="en-US" b="1" dirty="0" err="1" smtClean="0">
                  <a:solidFill>
                    <a:srgbClr val="FF00CC"/>
                  </a:solidFill>
                  <a:latin typeface="Arial" charset="0"/>
                </a:rPr>
                <a:t>Pólo</a:t>
              </a:r>
              <a:r>
                <a:rPr lang="en-US" b="1" dirty="0" smtClean="0">
                  <a:solidFill>
                    <a:srgbClr val="FF00CC"/>
                  </a:solidFill>
                  <a:latin typeface="Arial" charset="0"/>
                </a:rPr>
                <a:t> </a:t>
              </a:r>
              <a:r>
                <a:rPr lang="en-US" b="1" dirty="0" err="1">
                  <a:solidFill>
                    <a:srgbClr val="FF00CC"/>
                  </a:solidFill>
                  <a:latin typeface="Arial" charset="0"/>
                </a:rPr>
                <a:t>Sul</a:t>
              </a:r>
              <a:endParaRPr lang="en-US" b="1" dirty="0">
                <a:solidFill>
                  <a:srgbClr val="FF00CC"/>
                </a:solidFill>
                <a:latin typeface="Arial" charset="0"/>
              </a:endParaRPr>
            </a:p>
          </p:txBody>
        </p:sp>
        <p:grpSp>
          <p:nvGrpSpPr>
            <p:cNvPr id="48" name="Group 28"/>
            <p:cNvGrpSpPr>
              <a:grpSpLocks/>
            </p:cNvGrpSpPr>
            <p:nvPr/>
          </p:nvGrpSpPr>
          <p:grpSpPr bwMode="auto">
            <a:xfrm>
              <a:off x="1327" y="709"/>
              <a:ext cx="3124" cy="2962"/>
              <a:chOff x="1327" y="709"/>
              <a:chExt cx="3124" cy="2962"/>
            </a:xfrm>
          </p:grpSpPr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2854" y="2179"/>
                <a:ext cx="52" cy="52"/>
              </a:xfrm>
              <a:prstGeom prst="ellipse">
                <a:avLst/>
              </a:prstGeom>
              <a:solidFill>
                <a:srgbClr val="FF00CC"/>
              </a:solidFill>
              <a:ln w="12700">
                <a:solidFill>
                  <a:srgbClr val="FF00CC"/>
                </a:solidFill>
                <a:round/>
                <a:headEnd/>
                <a:tailEnd/>
              </a:ln>
              <a:effectLst/>
            </p:spPr>
            <p:txBody>
              <a:bodyPr wrap="none" lIns="76726" tIns="38363" rIns="76726" bIns="38363">
                <a:spAutoFit/>
              </a:bodyPr>
              <a:lstStyle/>
              <a:p>
                <a:endParaRPr lang="pt-BR"/>
              </a:p>
            </p:txBody>
          </p:sp>
          <p:grpSp>
            <p:nvGrpSpPr>
              <p:cNvPr id="50" name="Group 30"/>
              <p:cNvGrpSpPr>
                <a:grpSpLocks/>
              </p:cNvGrpSpPr>
              <p:nvPr/>
            </p:nvGrpSpPr>
            <p:grpSpPr bwMode="auto">
              <a:xfrm>
                <a:off x="1327" y="709"/>
                <a:ext cx="3124" cy="2962"/>
                <a:chOff x="1327" y="709"/>
                <a:chExt cx="3124" cy="2962"/>
              </a:xfrm>
            </p:grpSpPr>
            <p:sp>
              <p:nvSpPr>
                <p:cNvPr id="51" name="Oval 31"/>
                <p:cNvSpPr>
                  <a:spLocks noChangeArrowheads="1"/>
                </p:cNvSpPr>
                <p:nvPr/>
              </p:nvSpPr>
              <p:spPr bwMode="auto">
                <a:xfrm>
                  <a:off x="1399" y="709"/>
                  <a:ext cx="2962" cy="2962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76726" tIns="38363" rIns="76726" bIns="38363">
                  <a:spAutoFit/>
                </a:bodyPr>
                <a:lstStyle/>
                <a:p>
                  <a:endParaRPr lang="pt-BR"/>
                </a:p>
              </p:txBody>
            </p:sp>
            <p:sp>
              <p:nvSpPr>
                <p:cNvPr id="52" name="Oval 32"/>
                <p:cNvSpPr>
                  <a:spLocks noChangeArrowheads="1"/>
                </p:cNvSpPr>
                <p:nvPr/>
              </p:nvSpPr>
              <p:spPr bwMode="auto">
                <a:xfrm>
                  <a:off x="2044" y="1354"/>
                  <a:ext cx="1672" cy="1672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76726" tIns="38363" rIns="76726" bIns="38363">
                  <a:spAutoFit/>
                </a:bodyPr>
                <a:lstStyle/>
                <a:p>
                  <a:endParaRPr lang="pt-BR"/>
                </a:p>
              </p:txBody>
            </p:sp>
            <p:sp>
              <p:nvSpPr>
                <p:cNvPr id="53" name="AutoShape 33"/>
                <p:cNvSpPr>
                  <a:spLocks noChangeArrowheads="1"/>
                </p:cNvSpPr>
                <p:nvPr/>
              </p:nvSpPr>
              <p:spPr bwMode="auto">
                <a:xfrm>
                  <a:off x="4279" y="1999"/>
                  <a:ext cx="172" cy="382"/>
                </a:xfrm>
                <a:prstGeom prst="downArrow">
                  <a:avLst>
                    <a:gd name="adj1" fmla="val 50000"/>
                    <a:gd name="adj2" fmla="val 111057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76726" tIns="38363" rIns="76726" bIns="38363">
                  <a:spAutoFit/>
                </a:bodyPr>
                <a:lstStyle/>
                <a:p>
                  <a:endParaRPr lang="pt-BR"/>
                </a:p>
              </p:txBody>
            </p:sp>
            <p:sp>
              <p:nvSpPr>
                <p:cNvPr id="54" name="AutoShape 34"/>
                <p:cNvSpPr>
                  <a:spLocks noChangeArrowheads="1"/>
                </p:cNvSpPr>
                <p:nvPr/>
              </p:nvSpPr>
              <p:spPr bwMode="auto">
                <a:xfrm>
                  <a:off x="3625" y="2035"/>
                  <a:ext cx="172" cy="382"/>
                </a:xfrm>
                <a:prstGeom prst="downArrow">
                  <a:avLst>
                    <a:gd name="adj1" fmla="val 50000"/>
                    <a:gd name="adj2" fmla="val 111057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76726" tIns="38363" rIns="76726" bIns="38363">
                  <a:spAutoFit/>
                </a:bodyPr>
                <a:lstStyle/>
                <a:p>
                  <a:endParaRPr lang="pt-BR"/>
                </a:p>
              </p:txBody>
            </p:sp>
            <p:sp>
              <p:nvSpPr>
                <p:cNvPr id="55" name="AutoShape 35"/>
                <p:cNvSpPr>
                  <a:spLocks noChangeArrowheads="1"/>
                </p:cNvSpPr>
                <p:nvPr/>
              </p:nvSpPr>
              <p:spPr bwMode="auto">
                <a:xfrm>
                  <a:off x="1966" y="1996"/>
                  <a:ext cx="172" cy="382"/>
                </a:xfrm>
                <a:prstGeom prst="upArrow">
                  <a:avLst>
                    <a:gd name="adj1" fmla="val 50000"/>
                    <a:gd name="adj2" fmla="val 111036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76726" tIns="38363" rIns="76726" bIns="38363">
                  <a:spAutoFit/>
                </a:bodyPr>
                <a:lstStyle/>
                <a:p>
                  <a:endParaRPr lang="pt-BR"/>
                </a:p>
              </p:txBody>
            </p:sp>
            <p:sp>
              <p:nvSpPr>
                <p:cNvPr id="56" name="AutoShape 36"/>
                <p:cNvSpPr>
                  <a:spLocks noChangeArrowheads="1"/>
                </p:cNvSpPr>
                <p:nvPr/>
              </p:nvSpPr>
              <p:spPr bwMode="auto">
                <a:xfrm>
                  <a:off x="1327" y="1987"/>
                  <a:ext cx="172" cy="382"/>
                </a:xfrm>
                <a:prstGeom prst="upArrow">
                  <a:avLst>
                    <a:gd name="adj1" fmla="val 50000"/>
                    <a:gd name="adj2" fmla="val 111036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76726" tIns="38363" rIns="76726" bIns="38363">
                  <a:spAutoFit/>
                </a:bodyPr>
                <a:lstStyle/>
                <a:p>
                  <a:endParaRPr lang="pt-BR"/>
                </a:p>
              </p:txBody>
            </p:sp>
          </p:grpSp>
        </p:grpSp>
      </p:grpSp>
      <p:grpSp>
        <p:nvGrpSpPr>
          <p:cNvPr id="57" name="Group 20"/>
          <p:cNvGrpSpPr>
            <a:grpSpLocks/>
          </p:cNvGrpSpPr>
          <p:nvPr/>
        </p:nvGrpSpPr>
        <p:grpSpPr bwMode="auto">
          <a:xfrm>
            <a:off x="4283968" y="5661248"/>
            <a:ext cx="720080" cy="1196752"/>
            <a:chOff x="2626" y="3330"/>
            <a:chExt cx="467" cy="740"/>
          </a:xfrm>
        </p:grpSpPr>
        <p:sp>
          <p:nvSpPr>
            <p:cNvPr id="58" name="Freeform 21"/>
            <p:cNvSpPr>
              <a:spLocks/>
            </p:cNvSpPr>
            <p:nvPr/>
          </p:nvSpPr>
          <p:spPr bwMode="auto">
            <a:xfrm>
              <a:off x="2774" y="3371"/>
              <a:ext cx="184" cy="163"/>
            </a:xfrm>
            <a:custGeom>
              <a:avLst/>
              <a:gdLst/>
              <a:ahLst/>
              <a:cxnLst>
                <a:cxn ang="0">
                  <a:pos x="95" y="37"/>
                </a:cxn>
                <a:cxn ang="0">
                  <a:pos x="79" y="20"/>
                </a:cxn>
                <a:cxn ang="0">
                  <a:pos x="57" y="8"/>
                </a:cxn>
                <a:cxn ang="0">
                  <a:pos x="36" y="0"/>
                </a:cxn>
                <a:cxn ang="0">
                  <a:pos x="21" y="2"/>
                </a:cxn>
                <a:cxn ang="0">
                  <a:pos x="9" y="11"/>
                </a:cxn>
                <a:cxn ang="0">
                  <a:pos x="0" y="39"/>
                </a:cxn>
                <a:cxn ang="0">
                  <a:pos x="3" y="71"/>
                </a:cxn>
                <a:cxn ang="0">
                  <a:pos x="13" y="102"/>
                </a:cxn>
                <a:cxn ang="0">
                  <a:pos x="23" y="126"/>
                </a:cxn>
                <a:cxn ang="0">
                  <a:pos x="43" y="151"/>
                </a:cxn>
                <a:cxn ang="0">
                  <a:pos x="61" y="162"/>
                </a:cxn>
                <a:cxn ang="0">
                  <a:pos x="84" y="162"/>
                </a:cxn>
                <a:cxn ang="0">
                  <a:pos x="108" y="155"/>
                </a:cxn>
                <a:cxn ang="0">
                  <a:pos x="120" y="137"/>
                </a:cxn>
                <a:cxn ang="0">
                  <a:pos x="127" y="114"/>
                </a:cxn>
                <a:cxn ang="0">
                  <a:pos x="124" y="86"/>
                </a:cxn>
                <a:cxn ang="0">
                  <a:pos x="180" y="89"/>
                </a:cxn>
                <a:cxn ang="0">
                  <a:pos x="183" y="76"/>
                </a:cxn>
                <a:cxn ang="0">
                  <a:pos x="119" y="71"/>
                </a:cxn>
                <a:cxn ang="0">
                  <a:pos x="103" y="42"/>
                </a:cxn>
                <a:cxn ang="0">
                  <a:pos x="95" y="37"/>
                </a:cxn>
              </a:cxnLst>
              <a:rect l="0" t="0" r="r" b="b"/>
              <a:pathLst>
                <a:path w="184" h="163">
                  <a:moveTo>
                    <a:pt x="95" y="37"/>
                  </a:moveTo>
                  <a:lnTo>
                    <a:pt x="79" y="20"/>
                  </a:lnTo>
                  <a:lnTo>
                    <a:pt x="57" y="8"/>
                  </a:lnTo>
                  <a:lnTo>
                    <a:pt x="36" y="0"/>
                  </a:lnTo>
                  <a:lnTo>
                    <a:pt x="21" y="2"/>
                  </a:lnTo>
                  <a:lnTo>
                    <a:pt x="9" y="11"/>
                  </a:lnTo>
                  <a:lnTo>
                    <a:pt x="0" y="39"/>
                  </a:lnTo>
                  <a:lnTo>
                    <a:pt x="3" y="71"/>
                  </a:lnTo>
                  <a:lnTo>
                    <a:pt x="13" y="102"/>
                  </a:lnTo>
                  <a:lnTo>
                    <a:pt x="23" y="126"/>
                  </a:lnTo>
                  <a:lnTo>
                    <a:pt x="43" y="151"/>
                  </a:lnTo>
                  <a:lnTo>
                    <a:pt x="61" y="162"/>
                  </a:lnTo>
                  <a:lnTo>
                    <a:pt x="84" y="162"/>
                  </a:lnTo>
                  <a:lnTo>
                    <a:pt x="108" y="155"/>
                  </a:lnTo>
                  <a:lnTo>
                    <a:pt x="120" y="137"/>
                  </a:lnTo>
                  <a:lnTo>
                    <a:pt x="127" y="114"/>
                  </a:lnTo>
                  <a:lnTo>
                    <a:pt x="124" y="86"/>
                  </a:lnTo>
                  <a:lnTo>
                    <a:pt x="180" y="89"/>
                  </a:lnTo>
                  <a:lnTo>
                    <a:pt x="183" y="76"/>
                  </a:lnTo>
                  <a:lnTo>
                    <a:pt x="119" y="71"/>
                  </a:lnTo>
                  <a:lnTo>
                    <a:pt x="103" y="42"/>
                  </a:lnTo>
                  <a:lnTo>
                    <a:pt x="95" y="37"/>
                  </a:lnTo>
                </a:path>
              </a:pathLst>
            </a:custGeom>
            <a:solidFill>
              <a:srgbClr val="FF990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9" name="Freeform 22"/>
            <p:cNvSpPr>
              <a:spLocks/>
            </p:cNvSpPr>
            <p:nvPr/>
          </p:nvSpPr>
          <p:spPr bwMode="auto">
            <a:xfrm>
              <a:off x="2626" y="3330"/>
              <a:ext cx="211" cy="259"/>
            </a:xfrm>
            <a:custGeom>
              <a:avLst/>
              <a:gdLst/>
              <a:ahLst/>
              <a:cxnLst>
                <a:cxn ang="0">
                  <a:pos x="122" y="5"/>
                </a:cxn>
                <a:cxn ang="0">
                  <a:pos x="148" y="0"/>
                </a:cxn>
                <a:cxn ang="0">
                  <a:pos x="170" y="1"/>
                </a:cxn>
                <a:cxn ang="0">
                  <a:pos x="185" y="10"/>
                </a:cxn>
                <a:cxn ang="0">
                  <a:pos x="196" y="24"/>
                </a:cxn>
                <a:cxn ang="0">
                  <a:pos x="192" y="39"/>
                </a:cxn>
                <a:cxn ang="0">
                  <a:pos x="177" y="39"/>
                </a:cxn>
                <a:cxn ang="0">
                  <a:pos x="181" y="27"/>
                </a:cxn>
                <a:cxn ang="0">
                  <a:pos x="170" y="16"/>
                </a:cxn>
                <a:cxn ang="0">
                  <a:pos x="158" y="12"/>
                </a:cxn>
                <a:cxn ang="0">
                  <a:pos x="138" y="16"/>
                </a:cxn>
                <a:cxn ang="0">
                  <a:pos x="146" y="28"/>
                </a:cxn>
                <a:cxn ang="0">
                  <a:pos x="148" y="39"/>
                </a:cxn>
                <a:cxn ang="0">
                  <a:pos x="146" y="49"/>
                </a:cxn>
                <a:cxn ang="0">
                  <a:pos x="126" y="53"/>
                </a:cxn>
                <a:cxn ang="0">
                  <a:pos x="105" y="50"/>
                </a:cxn>
                <a:cxn ang="0">
                  <a:pos x="101" y="43"/>
                </a:cxn>
                <a:cxn ang="0">
                  <a:pos x="78" y="62"/>
                </a:cxn>
                <a:cxn ang="0">
                  <a:pos x="65" y="84"/>
                </a:cxn>
                <a:cxn ang="0">
                  <a:pos x="47" y="112"/>
                </a:cxn>
                <a:cxn ang="0">
                  <a:pos x="35" y="137"/>
                </a:cxn>
                <a:cxn ang="0">
                  <a:pos x="30" y="160"/>
                </a:cxn>
                <a:cxn ang="0">
                  <a:pos x="34" y="173"/>
                </a:cxn>
                <a:cxn ang="0">
                  <a:pos x="55" y="188"/>
                </a:cxn>
                <a:cxn ang="0">
                  <a:pos x="99" y="202"/>
                </a:cxn>
                <a:cxn ang="0">
                  <a:pos x="122" y="207"/>
                </a:cxn>
                <a:cxn ang="0">
                  <a:pos x="146" y="211"/>
                </a:cxn>
                <a:cxn ang="0">
                  <a:pos x="181" y="222"/>
                </a:cxn>
                <a:cxn ang="0">
                  <a:pos x="208" y="229"/>
                </a:cxn>
                <a:cxn ang="0">
                  <a:pos x="210" y="244"/>
                </a:cxn>
                <a:cxn ang="0">
                  <a:pos x="196" y="254"/>
                </a:cxn>
                <a:cxn ang="0">
                  <a:pos x="180" y="258"/>
                </a:cxn>
                <a:cxn ang="0">
                  <a:pos x="156" y="248"/>
                </a:cxn>
                <a:cxn ang="0">
                  <a:pos x="101" y="225"/>
                </a:cxn>
                <a:cxn ang="0">
                  <a:pos x="55" y="210"/>
                </a:cxn>
                <a:cxn ang="0">
                  <a:pos x="23" y="192"/>
                </a:cxn>
                <a:cxn ang="0">
                  <a:pos x="2" y="177"/>
                </a:cxn>
                <a:cxn ang="0">
                  <a:pos x="0" y="158"/>
                </a:cxn>
                <a:cxn ang="0">
                  <a:pos x="11" y="134"/>
                </a:cxn>
                <a:cxn ang="0">
                  <a:pos x="35" y="96"/>
                </a:cxn>
                <a:cxn ang="0">
                  <a:pos x="57" y="65"/>
                </a:cxn>
                <a:cxn ang="0">
                  <a:pos x="85" y="34"/>
                </a:cxn>
                <a:cxn ang="0">
                  <a:pos x="106" y="15"/>
                </a:cxn>
                <a:cxn ang="0">
                  <a:pos x="133" y="5"/>
                </a:cxn>
                <a:cxn ang="0">
                  <a:pos x="122" y="5"/>
                </a:cxn>
              </a:cxnLst>
              <a:rect l="0" t="0" r="r" b="b"/>
              <a:pathLst>
                <a:path w="211" h="259">
                  <a:moveTo>
                    <a:pt x="122" y="5"/>
                  </a:moveTo>
                  <a:lnTo>
                    <a:pt x="148" y="0"/>
                  </a:lnTo>
                  <a:lnTo>
                    <a:pt x="170" y="1"/>
                  </a:lnTo>
                  <a:lnTo>
                    <a:pt x="185" y="10"/>
                  </a:lnTo>
                  <a:lnTo>
                    <a:pt x="196" y="24"/>
                  </a:lnTo>
                  <a:lnTo>
                    <a:pt x="192" y="39"/>
                  </a:lnTo>
                  <a:lnTo>
                    <a:pt x="177" y="39"/>
                  </a:lnTo>
                  <a:lnTo>
                    <a:pt x="181" y="27"/>
                  </a:lnTo>
                  <a:lnTo>
                    <a:pt x="170" y="16"/>
                  </a:lnTo>
                  <a:lnTo>
                    <a:pt x="158" y="12"/>
                  </a:lnTo>
                  <a:lnTo>
                    <a:pt x="138" y="16"/>
                  </a:lnTo>
                  <a:lnTo>
                    <a:pt x="146" y="28"/>
                  </a:lnTo>
                  <a:lnTo>
                    <a:pt x="148" y="39"/>
                  </a:lnTo>
                  <a:lnTo>
                    <a:pt x="146" y="49"/>
                  </a:lnTo>
                  <a:lnTo>
                    <a:pt x="126" y="53"/>
                  </a:lnTo>
                  <a:lnTo>
                    <a:pt x="105" y="50"/>
                  </a:lnTo>
                  <a:lnTo>
                    <a:pt x="101" y="43"/>
                  </a:lnTo>
                  <a:lnTo>
                    <a:pt x="78" y="62"/>
                  </a:lnTo>
                  <a:lnTo>
                    <a:pt x="65" y="84"/>
                  </a:lnTo>
                  <a:lnTo>
                    <a:pt x="47" y="112"/>
                  </a:lnTo>
                  <a:lnTo>
                    <a:pt x="35" y="137"/>
                  </a:lnTo>
                  <a:lnTo>
                    <a:pt x="30" y="160"/>
                  </a:lnTo>
                  <a:lnTo>
                    <a:pt x="34" y="173"/>
                  </a:lnTo>
                  <a:lnTo>
                    <a:pt x="55" y="188"/>
                  </a:lnTo>
                  <a:lnTo>
                    <a:pt x="99" y="202"/>
                  </a:lnTo>
                  <a:lnTo>
                    <a:pt x="122" y="207"/>
                  </a:lnTo>
                  <a:lnTo>
                    <a:pt x="146" y="211"/>
                  </a:lnTo>
                  <a:lnTo>
                    <a:pt x="181" y="222"/>
                  </a:lnTo>
                  <a:lnTo>
                    <a:pt x="208" y="229"/>
                  </a:lnTo>
                  <a:lnTo>
                    <a:pt x="210" y="244"/>
                  </a:lnTo>
                  <a:lnTo>
                    <a:pt x="196" y="254"/>
                  </a:lnTo>
                  <a:lnTo>
                    <a:pt x="180" y="258"/>
                  </a:lnTo>
                  <a:lnTo>
                    <a:pt x="156" y="248"/>
                  </a:lnTo>
                  <a:lnTo>
                    <a:pt x="101" y="225"/>
                  </a:lnTo>
                  <a:lnTo>
                    <a:pt x="55" y="210"/>
                  </a:lnTo>
                  <a:lnTo>
                    <a:pt x="23" y="192"/>
                  </a:lnTo>
                  <a:lnTo>
                    <a:pt x="2" y="177"/>
                  </a:lnTo>
                  <a:lnTo>
                    <a:pt x="0" y="158"/>
                  </a:lnTo>
                  <a:lnTo>
                    <a:pt x="11" y="134"/>
                  </a:lnTo>
                  <a:lnTo>
                    <a:pt x="35" y="96"/>
                  </a:lnTo>
                  <a:lnTo>
                    <a:pt x="57" y="65"/>
                  </a:lnTo>
                  <a:lnTo>
                    <a:pt x="85" y="34"/>
                  </a:lnTo>
                  <a:lnTo>
                    <a:pt x="106" y="15"/>
                  </a:lnTo>
                  <a:lnTo>
                    <a:pt x="133" y="5"/>
                  </a:lnTo>
                  <a:lnTo>
                    <a:pt x="122" y="5"/>
                  </a:lnTo>
                </a:path>
              </a:pathLst>
            </a:custGeom>
            <a:solidFill>
              <a:srgbClr val="FF990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60" name="Freeform 23"/>
            <p:cNvSpPr>
              <a:spLocks/>
            </p:cNvSpPr>
            <p:nvPr/>
          </p:nvSpPr>
          <p:spPr bwMode="auto">
            <a:xfrm>
              <a:off x="2824" y="3545"/>
              <a:ext cx="111" cy="244"/>
            </a:xfrm>
            <a:custGeom>
              <a:avLst/>
              <a:gdLst/>
              <a:ahLst/>
              <a:cxnLst>
                <a:cxn ang="0">
                  <a:pos x="7" y="18"/>
                </a:cxn>
                <a:cxn ang="0">
                  <a:pos x="10" y="6"/>
                </a:cxn>
                <a:cxn ang="0">
                  <a:pos x="28" y="0"/>
                </a:cxn>
                <a:cxn ang="0">
                  <a:pos x="43" y="0"/>
                </a:cxn>
                <a:cxn ang="0">
                  <a:pos x="63" y="9"/>
                </a:cxn>
                <a:cxn ang="0">
                  <a:pos x="82" y="31"/>
                </a:cxn>
                <a:cxn ang="0">
                  <a:pos x="95" y="53"/>
                </a:cxn>
                <a:cxn ang="0">
                  <a:pos x="101" y="84"/>
                </a:cxn>
                <a:cxn ang="0">
                  <a:pos x="107" y="120"/>
                </a:cxn>
                <a:cxn ang="0">
                  <a:pos x="110" y="155"/>
                </a:cxn>
                <a:cxn ang="0">
                  <a:pos x="110" y="201"/>
                </a:cxn>
                <a:cxn ang="0">
                  <a:pos x="101" y="229"/>
                </a:cxn>
                <a:cxn ang="0">
                  <a:pos x="87" y="239"/>
                </a:cxn>
                <a:cxn ang="0">
                  <a:pos x="62" y="243"/>
                </a:cxn>
                <a:cxn ang="0">
                  <a:pos x="35" y="241"/>
                </a:cxn>
                <a:cxn ang="0">
                  <a:pos x="22" y="229"/>
                </a:cxn>
                <a:cxn ang="0">
                  <a:pos x="14" y="207"/>
                </a:cxn>
                <a:cxn ang="0">
                  <a:pos x="8" y="186"/>
                </a:cxn>
                <a:cxn ang="0">
                  <a:pos x="3" y="146"/>
                </a:cxn>
                <a:cxn ang="0">
                  <a:pos x="0" y="102"/>
                </a:cxn>
                <a:cxn ang="0">
                  <a:pos x="0" y="50"/>
                </a:cxn>
                <a:cxn ang="0">
                  <a:pos x="7" y="27"/>
                </a:cxn>
                <a:cxn ang="0">
                  <a:pos x="7" y="18"/>
                </a:cxn>
              </a:cxnLst>
              <a:rect l="0" t="0" r="r" b="b"/>
              <a:pathLst>
                <a:path w="111" h="244">
                  <a:moveTo>
                    <a:pt x="7" y="18"/>
                  </a:moveTo>
                  <a:lnTo>
                    <a:pt x="10" y="6"/>
                  </a:lnTo>
                  <a:lnTo>
                    <a:pt x="28" y="0"/>
                  </a:lnTo>
                  <a:lnTo>
                    <a:pt x="43" y="0"/>
                  </a:lnTo>
                  <a:lnTo>
                    <a:pt x="63" y="9"/>
                  </a:lnTo>
                  <a:lnTo>
                    <a:pt x="82" y="31"/>
                  </a:lnTo>
                  <a:lnTo>
                    <a:pt x="95" y="53"/>
                  </a:lnTo>
                  <a:lnTo>
                    <a:pt x="101" y="84"/>
                  </a:lnTo>
                  <a:lnTo>
                    <a:pt x="107" y="120"/>
                  </a:lnTo>
                  <a:lnTo>
                    <a:pt x="110" y="155"/>
                  </a:lnTo>
                  <a:lnTo>
                    <a:pt x="110" y="201"/>
                  </a:lnTo>
                  <a:lnTo>
                    <a:pt x="101" y="229"/>
                  </a:lnTo>
                  <a:lnTo>
                    <a:pt x="87" y="239"/>
                  </a:lnTo>
                  <a:lnTo>
                    <a:pt x="62" y="243"/>
                  </a:lnTo>
                  <a:lnTo>
                    <a:pt x="35" y="241"/>
                  </a:lnTo>
                  <a:lnTo>
                    <a:pt x="22" y="229"/>
                  </a:lnTo>
                  <a:lnTo>
                    <a:pt x="14" y="207"/>
                  </a:lnTo>
                  <a:lnTo>
                    <a:pt x="8" y="186"/>
                  </a:lnTo>
                  <a:lnTo>
                    <a:pt x="3" y="146"/>
                  </a:lnTo>
                  <a:lnTo>
                    <a:pt x="0" y="102"/>
                  </a:lnTo>
                  <a:lnTo>
                    <a:pt x="0" y="50"/>
                  </a:lnTo>
                  <a:lnTo>
                    <a:pt x="7" y="27"/>
                  </a:lnTo>
                  <a:lnTo>
                    <a:pt x="7" y="18"/>
                  </a:lnTo>
                </a:path>
              </a:pathLst>
            </a:custGeom>
            <a:solidFill>
              <a:srgbClr val="FF990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Freeform 24"/>
            <p:cNvSpPr>
              <a:spLocks/>
            </p:cNvSpPr>
            <p:nvPr/>
          </p:nvSpPr>
          <p:spPr bwMode="auto">
            <a:xfrm>
              <a:off x="2875" y="3551"/>
              <a:ext cx="168" cy="18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43" y="3"/>
                </a:cxn>
                <a:cxn ang="0">
                  <a:pos x="78" y="8"/>
                </a:cxn>
                <a:cxn ang="0">
                  <a:pos x="115" y="24"/>
                </a:cxn>
                <a:cxn ang="0">
                  <a:pos x="142" y="37"/>
                </a:cxn>
                <a:cxn ang="0">
                  <a:pos x="159" y="55"/>
                </a:cxn>
                <a:cxn ang="0">
                  <a:pos x="167" y="65"/>
                </a:cxn>
                <a:cxn ang="0">
                  <a:pos x="151" y="95"/>
                </a:cxn>
                <a:cxn ang="0">
                  <a:pos x="125" y="114"/>
                </a:cxn>
                <a:cxn ang="0">
                  <a:pos x="95" y="127"/>
                </a:cxn>
                <a:cxn ang="0">
                  <a:pos x="80" y="135"/>
                </a:cxn>
                <a:cxn ang="0">
                  <a:pos x="52" y="140"/>
                </a:cxn>
                <a:cxn ang="0">
                  <a:pos x="51" y="148"/>
                </a:cxn>
                <a:cxn ang="0">
                  <a:pos x="72" y="155"/>
                </a:cxn>
                <a:cxn ang="0">
                  <a:pos x="102" y="162"/>
                </a:cxn>
                <a:cxn ang="0">
                  <a:pos x="131" y="174"/>
                </a:cxn>
                <a:cxn ang="0">
                  <a:pos x="119" y="183"/>
                </a:cxn>
                <a:cxn ang="0">
                  <a:pos x="107" y="187"/>
                </a:cxn>
                <a:cxn ang="0">
                  <a:pos x="90" y="173"/>
                </a:cxn>
                <a:cxn ang="0">
                  <a:pos x="64" y="164"/>
                </a:cxn>
                <a:cxn ang="0">
                  <a:pos x="43" y="159"/>
                </a:cxn>
                <a:cxn ang="0">
                  <a:pos x="43" y="146"/>
                </a:cxn>
                <a:cxn ang="0">
                  <a:pos x="47" y="133"/>
                </a:cxn>
                <a:cxn ang="0">
                  <a:pos x="60" y="127"/>
                </a:cxn>
                <a:cxn ang="0">
                  <a:pos x="102" y="114"/>
                </a:cxn>
                <a:cxn ang="0">
                  <a:pos x="125" y="93"/>
                </a:cxn>
                <a:cxn ang="0">
                  <a:pos x="143" y="71"/>
                </a:cxn>
                <a:cxn ang="0">
                  <a:pos x="139" y="61"/>
                </a:cxn>
                <a:cxn ang="0">
                  <a:pos x="125" y="48"/>
                </a:cxn>
                <a:cxn ang="0">
                  <a:pos x="94" y="31"/>
                </a:cxn>
                <a:cxn ang="0">
                  <a:pos x="56" y="24"/>
                </a:cxn>
                <a:cxn ang="0">
                  <a:pos x="31" y="23"/>
                </a:cxn>
                <a:cxn ang="0">
                  <a:pos x="9" y="23"/>
                </a:cxn>
                <a:cxn ang="0">
                  <a:pos x="0" y="12"/>
                </a:cxn>
                <a:cxn ang="0">
                  <a:pos x="9" y="0"/>
                </a:cxn>
              </a:cxnLst>
              <a:rect l="0" t="0" r="r" b="b"/>
              <a:pathLst>
                <a:path w="168" h="188">
                  <a:moveTo>
                    <a:pt x="9" y="0"/>
                  </a:moveTo>
                  <a:lnTo>
                    <a:pt x="43" y="3"/>
                  </a:lnTo>
                  <a:lnTo>
                    <a:pt x="78" y="8"/>
                  </a:lnTo>
                  <a:lnTo>
                    <a:pt x="115" y="24"/>
                  </a:lnTo>
                  <a:lnTo>
                    <a:pt x="142" y="37"/>
                  </a:lnTo>
                  <a:lnTo>
                    <a:pt x="159" y="55"/>
                  </a:lnTo>
                  <a:lnTo>
                    <a:pt x="167" y="65"/>
                  </a:lnTo>
                  <a:lnTo>
                    <a:pt x="151" y="95"/>
                  </a:lnTo>
                  <a:lnTo>
                    <a:pt x="125" y="114"/>
                  </a:lnTo>
                  <a:lnTo>
                    <a:pt x="95" y="127"/>
                  </a:lnTo>
                  <a:lnTo>
                    <a:pt x="80" y="135"/>
                  </a:lnTo>
                  <a:lnTo>
                    <a:pt x="52" y="140"/>
                  </a:lnTo>
                  <a:lnTo>
                    <a:pt x="51" y="148"/>
                  </a:lnTo>
                  <a:lnTo>
                    <a:pt x="72" y="155"/>
                  </a:lnTo>
                  <a:lnTo>
                    <a:pt x="102" y="162"/>
                  </a:lnTo>
                  <a:lnTo>
                    <a:pt x="131" y="174"/>
                  </a:lnTo>
                  <a:lnTo>
                    <a:pt x="119" y="183"/>
                  </a:lnTo>
                  <a:lnTo>
                    <a:pt x="107" y="187"/>
                  </a:lnTo>
                  <a:lnTo>
                    <a:pt x="90" y="173"/>
                  </a:lnTo>
                  <a:lnTo>
                    <a:pt x="64" y="164"/>
                  </a:lnTo>
                  <a:lnTo>
                    <a:pt x="43" y="159"/>
                  </a:lnTo>
                  <a:lnTo>
                    <a:pt x="43" y="146"/>
                  </a:lnTo>
                  <a:lnTo>
                    <a:pt x="47" y="133"/>
                  </a:lnTo>
                  <a:lnTo>
                    <a:pt x="60" y="127"/>
                  </a:lnTo>
                  <a:lnTo>
                    <a:pt x="102" y="114"/>
                  </a:lnTo>
                  <a:lnTo>
                    <a:pt x="125" y="93"/>
                  </a:lnTo>
                  <a:lnTo>
                    <a:pt x="143" y="71"/>
                  </a:lnTo>
                  <a:lnTo>
                    <a:pt x="139" y="61"/>
                  </a:lnTo>
                  <a:lnTo>
                    <a:pt x="125" y="48"/>
                  </a:lnTo>
                  <a:lnTo>
                    <a:pt x="94" y="31"/>
                  </a:lnTo>
                  <a:lnTo>
                    <a:pt x="56" y="24"/>
                  </a:lnTo>
                  <a:lnTo>
                    <a:pt x="31" y="23"/>
                  </a:lnTo>
                  <a:lnTo>
                    <a:pt x="9" y="23"/>
                  </a:lnTo>
                  <a:lnTo>
                    <a:pt x="0" y="12"/>
                  </a:lnTo>
                  <a:lnTo>
                    <a:pt x="9" y="0"/>
                  </a:lnTo>
                </a:path>
              </a:pathLst>
            </a:custGeom>
            <a:solidFill>
              <a:srgbClr val="FF990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62" name="Freeform 25"/>
            <p:cNvSpPr>
              <a:spLocks/>
            </p:cNvSpPr>
            <p:nvPr/>
          </p:nvSpPr>
          <p:spPr bwMode="auto">
            <a:xfrm>
              <a:off x="2888" y="3762"/>
              <a:ext cx="205" cy="302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5" y="0"/>
                </a:cxn>
                <a:cxn ang="0">
                  <a:pos x="0" y="21"/>
                </a:cxn>
                <a:cxn ang="0">
                  <a:pos x="13" y="34"/>
                </a:cxn>
                <a:cxn ang="0">
                  <a:pos x="55" y="64"/>
                </a:cxn>
                <a:cxn ang="0">
                  <a:pos x="92" y="102"/>
                </a:cxn>
                <a:cxn ang="0">
                  <a:pos x="116" y="141"/>
                </a:cxn>
                <a:cxn ang="0">
                  <a:pos x="120" y="167"/>
                </a:cxn>
                <a:cxn ang="0">
                  <a:pos x="118" y="186"/>
                </a:cxn>
                <a:cxn ang="0">
                  <a:pos x="108" y="228"/>
                </a:cxn>
                <a:cxn ang="0">
                  <a:pos x="95" y="263"/>
                </a:cxn>
                <a:cxn ang="0">
                  <a:pos x="83" y="282"/>
                </a:cxn>
                <a:cxn ang="0">
                  <a:pos x="80" y="295"/>
                </a:cxn>
                <a:cxn ang="0">
                  <a:pos x="92" y="295"/>
                </a:cxn>
                <a:cxn ang="0">
                  <a:pos x="110" y="290"/>
                </a:cxn>
                <a:cxn ang="0">
                  <a:pos x="116" y="291"/>
                </a:cxn>
                <a:cxn ang="0">
                  <a:pos x="154" y="293"/>
                </a:cxn>
                <a:cxn ang="0">
                  <a:pos x="184" y="301"/>
                </a:cxn>
                <a:cxn ang="0">
                  <a:pos x="194" y="297"/>
                </a:cxn>
                <a:cxn ang="0">
                  <a:pos x="204" y="281"/>
                </a:cxn>
                <a:cxn ang="0">
                  <a:pos x="194" y="273"/>
                </a:cxn>
                <a:cxn ang="0">
                  <a:pos x="150" y="272"/>
                </a:cxn>
                <a:cxn ang="0">
                  <a:pos x="120" y="275"/>
                </a:cxn>
                <a:cxn ang="0">
                  <a:pos x="104" y="281"/>
                </a:cxn>
                <a:cxn ang="0">
                  <a:pos x="107" y="267"/>
                </a:cxn>
                <a:cxn ang="0">
                  <a:pos x="122" y="245"/>
                </a:cxn>
                <a:cxn ang="0">
                  <a:pos x="136" y="211"/>
                </a:cxn>
                <a:cxn ang="0">
                  <a:pos x="146" y="182"/>
                </a:cxn>
                <a:cxn ang="0">
                  <a:pos x="139" y="149"/>
                </a:cxn>
                <a:cxn ang="0">
                  <a:pos x="126" y="113"/>
                </a:cxn>
                <a:cxn ang="0">
                  <a:pos x="103" y="73"/>
                </a:cxn>
                <a:cxn ang="0">
                  <a:pos x="68" y="36"/>
                </a:cxn>
                <a:cxn ang="0">
                  <a:pos x="39" y="9"/>
                </a:cxn>
                <a:cxn ang="0">
                  <a:pos x="23" y="0"/>
                </a:cxn>
              </a:cxnLst>
              <a:rect l="0" t="0" r="r" b="b"/>
              <a:pathLst>
                <a:path w="205" h="302">
                  <a:moveTo>
                    <a:pt x="23" y="0"/>
                  </a:moveTo>
                  <a:lnTo>
                    <a:pt x="5" y="0"/>
                  </a:lnTo>
                  <a:lnTo>
                    <a:pt x="0" y="21"/>
                  </a:lnTo>
                  <a:lnTo>
                    <a:pt x="13" y="34"/>
                  </a:lnTo>
                  <a:lnTo>
                    <a:pt x="55" y="64"/>
                  </a:lnTo>
                  <a:lnTo>
                    <a:pt x="92" y="102"/>
                  </a:lnTo>
                  <a:lnTo>
                    <a:pt x="116" y="141"/>
                  </a:lnTo>
                  <a:lnTo>
                    <a:pt x="120" y="167"/>
                  </a:lnTo>
                  <a:lnTo>
                    <a:pt x="118" y="186"/>
                  </a:lnTo>
                  <a:lnTo>
                    <a:pt x="108" y="228"/>
                  </a:lnTo>
                  <a:lnTo>
                    <a:pt x="95" y="263"/>
                  </a:lnTo>
                  <a:lnTo>
                    <a:pt x="83" y="282"/>
                  </a:lnTo>
                  <a:lnTo>
                    <a:pt x="80" y="295"/>
                  </a:lnTo>
                  <a:lnTo>
                    <a:pt x="92" y="295"/>
                  </a:lnTo>
                  <a:lnTo>
                    <a:pt x="110" y="290"/>
                  </a:lnTo>
                  <a:lnTo>
                    <a:pt x="116" y="291"/>
                  </a:lnTo>
                  <a:lnTo>
                    <a:pt x="154" y="293"/>
                  </a:lnTo>
                  <a:lnTo>
                    <a:pt x="184" y="301"/>
                  </a:lnTo>
                  <a:lnTo>
                    <a:pt x="194" y="297"/>
                  </a:lnTo>
                  <a:lnTo>
                    <a:pt x="204" y="281"/>
                  </a:lnTo>
                  <a:lnTo>
                    <a:pt x="194" y="273"/>
                  </a:lnTo>
                  <a:lnTo>
                    <a:pt x="150" y="272"/>
                  </a:lnTo>
                  <a:lnTo>
                    <a:pt x="120" y="275"/>
                  </a:lnTo>
                  <a:lnTo>
                    <a:pt x="104" y="281"/>
                  </a:lnTo>
                  <a:lnTo>
                    <a:pt x="107" y="267"/>
                  </a:lnTo>
                  <a:lnTo>
                    <a:pt x="122" y="245"/>
                  </a:lnTo>
                  <a:lnTo>
                    <a:pt x="136" y="211"/>
                  </a:lnTo>
                  <a:lnTo>
                    <a:pt x="146" y="182"/>
                  </a:lnTo>
                  <a:lnTo>
                    <a:pt x="139" y="149"/>
                  </a:lnTo>
                  <a:lnTo>
                    <a:pt x="126" y="113"/>
                  </a:lnTo>
                  <a:lnTo>
                    <a:pt x="103" y="73"/>
                  </a:lnTo>
                  <a:lnTo>
                    <a:pt x="68" y="36"/>
                  </a:lnTo>
                  <a:lnTo>
                    <a:pt x="39" y="9"/>
                  </a:lnTo>
                  <a:lnTo>
                    <a:pt x="23" y="0"/>
                  </a:lnTo>
                </a:path>
              </a:pathLst>
            </a:custGeom>
            <a:solidFill>
              <a:srgbClr val="FF990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63" name="Freeform 26"/>
            <p:cNvSpPr>
              <a:spLocks/>
            </p:cNvSpPr>
            <p:nvPr/>
          </p:nvSpPr>
          <p:spPr bwMode="auto">
            <a:xfrm>
              <a:off x="2760" y="3762"/>
              <a:ext cx="138" cy="308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77" y="28"/>
                </a:cxn>
                <a:cxn ang="0">
                  <a:pos x="65" y="71"/>
                </a:cxn>
                <a:cxn ang="0">
                  <a:pos x="51" y="117"/>
                </a:cxn>
                <a:cxn ang="0">
                  <a:pos x="38" y="165"/>
                </a:cxn>
                <a:cxn ang="0">
                  <a:pos x="38" y="182"/>
                </a:cxn>
                <a:cxn ang="0">
                  <a:pos x="51" y="213"/>
                </a:cxn>
                <a:cxn ang="0">
                  <a:pos x="69" y="230"/>
                </a:cxn>
                <a:cxn ang="0">
                  <a:pos x="86" y="251"/>
                </a:cxn>
                <a:cxn ang="0">
                  <a:pos x="98" y="266"/>
                </a:cxn>
                <a:cxn ang="0">
                  <a:pos x="93" y="273"/>
                </a:cxn>
                <a:cxn ang="0">
                  <a:pos x="63" y="277"/>
                </a:cxn>
                <a:cxn ang="0">
                  <a:pos x="14" y="282"/>
                </a:cxn>
                <a:cxn ang="0">
                  <a:pos x="0" y="292"/>
                </a:cxn>
                <a:cxn ang="0">
                  <a:pos x="11" y="301"/>
                </a:cxn>
                <a:cxn ang="0">
                  <a:pos x="39" y="307"/>
                </a:cxn>
                <a:cxn ang="0">
                  <a:pos x="71" y="294"/>
                </a:cxn>
                <a:cxn ang="0">
                  <a:pos x="94" y="286"/>
                </a:cxn>
                <a:cxn ang="0">
                  <a:pos x="125" y="282"/>
                </a:cxn>
                <a:cxn ang="0">
                  <a:pos x="137" y="280"/>
                </a:cxn>
                <a:cxn ang="0">
                  <a:pos x="133" y="269"/>
                </a:cxn>
                <a:cxn ang="0">
                  <a:pos x="98" y="242"/>
                </a:cxn>
                <a:cxn ang="0">
                  <a:pos x="78" y="215"/>
                </a:cxn>
                <a:cxn ang="0">
                  <a:pos x="61" y="196"/>
                </a:cxn>
                <a:cxn ang="0">
                  <a:pos x="59" y="177"/>
                </a:cxn>
                <a:cxn ang="0">
                  <a:pos x="67" y="147"/>
                </a:cxn>
                <a:cxn ang="0">
                  <a:pos x="85" y="114"/>
                </a:cxn>
                <a:cxn ang="0">
                  <a:pos x="105" y="59"/>
                </a:cxn>
                <a:cxn ang="0">
                  <a:pos x="122" y="27"/>
                </a:cxn>
                <a:cxn ang="0">
                  <a:pos x="120" y="9"/>
                </a:cxn>
                <a:cxn ang="0">
                  <a:pos x="105" y="0"/>
                </a:cxn>
                <a:cxn ang="0">
                  <a:pos x="94" y="0"/>
                </a:cxn>
              </a:cxnLst>
              <a:rect l="0" t="0" r="r" b="b"/>
              <a:pathLst>
                <a:path w="138" h="308">
                  <a:moveTo>
                    <a:pt x="94" y="0"/>
                  </a:moveTo>
                  <a:lnTo>
                    <a:pt x="77" y="28"/>
                  </a:lnTo>
                  <a:lnTo>
                    <a:pt x="65" y="71"/>
                  </a:lnTo>
                  <a:lnTo>
                    <a:pt x="51" y="117"/>
                  </a:lnTo>
                  <a:lnTo>
                    <a:pt x="38" y="165"/>
                  </a:lnTo>
                  <a:lnTo>
                    <a:pt x="38" y="182"/>
                  </a:lnTo>
                  <a:lnTo>
                    <a:pt x="51" y="213"/>
                  </a:lnTo>
                  <a:lnTo>
                    <a:pt x="69" y="230"/>
                  </a:lnTo>
                  <a:lnTo>
                    <a:pt x="86" y="251"/>
                  </a:lnTo>
                  <a:lnTo>
                    <a:pt x="98" y="266"/>
                  </a:lnTo>
                  <a:lnTo>
                    <a:pt x="93" y="273"/>
                  </a:lnTo>
                  <a:lnTo>
                    <a:pt x="63" y="277"/>
                  </a:lnTo>
                  <a:lnTo>
                    <a:pt x="14" y="282"/>
                  </a:lnTo>
                  <a:lnTo>
                    <a:pt x="0" y="292"/>
                  </a:lnTo>
                  <a:lnTo>
                    <a:pt x="11" y="301"/>
                  </a:lnTo>
                  <a:lnTo>
                    <a:pt x="39" y="307"/>
                  </a:lnTo>
                  <a:lnTo>
                    <a:pt x="71" y="294"/>
                  </a:lnTo>
                  <a:lnTo>
                    <a:pt x="94" y="286"/>
                  </a:lnTo>
                  <a:lnTo>
                    <a:pt x="125" y="282"/>
                  </a:lnTo>
                  <a:lnTo>
                    <a:pt x="137" y="280"/>
                  </a:lnTo>
                  <a:lnTo>
                    <a:pt x="133" y="269"/>
                  </a:lnTo>
                  <a:lnTo>
                    <a:pt x="98" y="242"/>
                  </a:lnTo>
                  <a:lnTo>
                    <a:pt x="78" y="215"/>
                  </a:lnTo>
                  <a:lnTo>
                    <a:pt x="61" y="196"/>
                  </a:lnTo>
                  <a:lnTo>
                    <a:pt x="59" y="177"/>
                  </a:lnTo>
                  <a:lnTo>
                    <a:pt x="67" y="147"/>
                  </a:lnTo>
                  <a:lnTo>
                    <a:pt x="85" y="114"/>
                  </a:lnTo>
                  <a:lnTo>
                    <a:pt x="105" y="59"/>
                  </a:lnTo>
                  <a:lnTo>
                    <a:pt x="122" y="27"/>
                  </a:lnTo>
                  <a:lnTo>
                    <a:pt x="120" y="9"/>
                  </a:lnTo>
                  <a:lnTo>
                    <a:pt x="105" y="0"/>
                  </a:lnTo>
                  <a:lnTo>
                    <a:pt x="94" y="0"/>
                  </a:lnTo>
                </a:path>
              </a:pathLst>
            </a:custGeom>
            <a:solidFill>
              <a:srgbClr val="FF990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4" name="CaixaDeTexto 63"/>
          <p:cNvSpPr txBox="1"/>
          <p:nvPr/>
        </p:nvSpPr>
        <p:spPr>
          <a:xfrm>
            <a:off x="323528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Leste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5" name="CaixaDeTexto 64"/>
          <p:cNvSpPr txBox="1"/>
          <p:nvPr/>
        </p:nvSpPr>
        <p:spPr>
          <a:xfrm>
            <a:off x="7668344" y="63093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Oeste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6" name="CaixaDeTexto 65"/>
          <p:cNvSpPr txBox="1"/>
          <p:nvPr/>
        </p:nvSpPr>
        <p:spPr>
          <a:xfrm>
            <a:off x="4283968" y="45811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Sul</a:t>
            </a:r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8948" y="0"/>
            <a:ext cx="64394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Plêiades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Imagem 4" descr="tour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1357298"/>
            <a:ext cx="6500858" cy="5200686"/>
          </a:xfrm>
          <a:prstGeom prst="rect">
            <a:avLst/>
          </a:prstGeom>
        </p:spPr>
      </p:pic>
      <p:cxnSp>
        <p:nvCxnSpPr>
          <p:cNvPr id="11" name="Conector de seta reta 10"/>
          <p:cNvCxnSpPr/>
          <p:nvPr/>
        </p:nvCxnSpPr>
        <p:spPr>
          <a:xfrm rot="16200000" flipV="1">
            <a:off x="6107917" y="3821909"/>
            <a:ext cx="728674" cy="5143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m45_gendler_24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571480"/>
            <a:ext cx="7992726" cy="601817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A constelação de Ema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Espaço Reservado para Conteúdo 3" descr="digitalizar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3" y="1414495"/>
            <a:ext cx="7524328" cy="5443505"/>
          </a:xfrm>
        </p:spPr>
      </p:pic>
      <p:pic>
        <p:nvPicPr>
          <p:cNvPr id="5" name="Imagem 4" descr="Constelação da E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285419"/>
            <a:ext cx="8460432" cy="5572581"/>
          </a:xfrm>
          <a:prstGeom prst="rect">
            <a:avLst/>
          </a:prstGeom>
        </p:spPr>
      </p:pic>
      <p:pic>
        <p:nvPicPr>
          <p:cNvPr id="6" name="Imagem 5" descr="ema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74617"/>
            <a:ext cx="9144000" cy="6783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O Homem Velho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39583"/>
            <a:ext cx="8196492" cy="542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2910" y="1857364"/>
            <a:ext cx="4643470" cy="44291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6000" dirty="0" smtClean="0">
                <a:solidFill>
                  <a:schemeClr val="bg1"/>
                </a:solidFill>
              </a:rPr>
              <a:t> Obrigada pela atenção!</a:t>
            </a:r>
            <a:endParaRPr lang="pt-BR" sz="6000" dirty="0">
              <a:solidFill>
                <a:schemeClr val="bg1"/>
              </a:solidFill>
            </a:endParaRPr>
          </a:p>
        </p:txBody>
      </p:sp>
      <p:pic>
        <p:nvPicPr>
          <p:cNvPr id="4" name="Imagem 3" descr="desenho-de-india-com-cor-colorida-dibujos-ideia-criati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1714488"/>
            <a:ext cx="1959353" cy="378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344816" cy="1143000"/>
          </a:xfrm>
        </p:spPr>
        <p:txBody>
          <a:bodyPr/>
          <a:lstStyle/>
          <a:p>
            <a:r>
              <a:rPr lang="pt-BR" dirty="0" err="1" smtClean="0">
                <a:solidFill>
                  <a:schemeClr val="bg1"/>
                </a:solidFill>
              </a:rPr>
              <a:t>Etnoastronomia</a:t>
            </a:r>
            <a:r>
              <a:rPr lang="pt-BR" dirty="0" smtClean="0">
                <a:solidFill>
                  <a:schemeClr val="bg1"/>
                </a:solidFill>
              </a:rPr>
              <a:t> Tupi-Guarani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Espaço Reservado para Conteúdo 3" descr="indios_tupi-guaran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420888"/>
            <a:ext cx="3975745" cy="3149149"/>
          </a:xfrm>
        </p:spPr>
      </p:pic>
      <p:sp>
        <p:nvSpPr>
          <p:cNvPr id="5" name="CaixaDeTexto 4"/>
          <p:cNvSpPr txBox="1"/>
          <p:nvPr/>
        </p:nvSpPr>
        <p:spPr>
          <a:xfrm>
            <a:off x="4499992" y="2492896"/>
            <a:ext cx="44279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</a:rPr>
              <a:t> Observações do céu com pajés de todas as regiões brasileira;</a:t>
            </a:r>
          </a:p>
          <a:p>
            <a:pPr algn="just">
              <a:buFont typeface="Arial" pitchFamily="34" charset="0"/>
              <a:buChar char="•"/>
            </a:pPr>
            <a:endParaRPr lang="pt-BR" sz="2400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</a:rPr>
              <a:t> Das várias famílias do tronco linguístico tupi, a tupi-guarani é a mais extensa em número e  em distribuição geográfica;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Referências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785926"/>
            <a:ext cx="8429652" cy="4340237"/>
          </a:xfrm>
        </p:spPr>
        <p:txBody>
          <a:bodyPr/>
          <a:lstStyle/>
          <a:p>
            <a:pPr algn="just">
              <a:buNone/>
            </a:pPr>
            <a:r>
              <a:rPr lang="pt-BR" sz="2400" dirty="0" smtClean="0">
                <a:solidFill>
                  <a:schemeClr val="bg1"/>
                </a:solidFill>
              </a:rPr>
              <a:t>     AFONSO, G. B.</a:t>
            </a:r>
            <a:r>
              <a:rPr lang="pt-BR" sz="2400" i="1" dirty="0" smtClean="0">
                <a:solidFill>
                  <a:schemeClr val="bg1"/>
                </a:solidFill>
              </a:rPr>
              <a:t> Mitos e Estações no Céu Tupi-Guarani. </a:t>
            </a:r>
            <a:r>
              <a:rPr lang="pt-BR" sz="2400" dirty="0" err="1" smtClean="0">
                <a:solidFill>
                  <a:schemeClr val="bg1"/>
                </a:solidFill>
              </a:rPr>
              <a:t>Scientific</a:t>
            </a:r>
            <a:r>
              <a:rPr lang="pt-BR" sz="2400" dirty="0" smtClean="0">
                <a:solidFill>
                  <a:schemeClr val="bg1"/>
                </a:solidFill>
              </a:rPr>
              <a:t>    </a:t>
            </a:r>
            <a:r>
              <a:rPr lang="pt-BR" sz="2400" dirty="0" err="1" smtClean="0">
                <a:solidFill>
                  <a:schemeClr val="bg1"/>
                </a:solidFill>
              </a:rPr>
              <a:t>American</a:t>
            </a:r>
            <a:r>
              <a:rPr lang="pt-BR" sz="2400" dirty="0" smtClean="0">
                <a:solidFill>
                  <a:schemeClr val="bg1"/>
                </a:solidFill>
              </a:rPr>
              <a:t> Brasil (Edição Especial: </a:t>
            </a:r>
            <a:r>
              <a:rPr lang="pt-BR" sz="2400" dirty="0" err="1" smtClean="0">
                <a:solidFill>
                  <a:schemeClr val="bg1"/>
                </a:solidFill>
              </a:rPr>
              <a:t>Etnoastronomia</a:t>
            </a:r>
            <a:r>
              <a:rPr lang="pt-BR" sz="2400" dirty="0" smtClean="0">
                <a:solidFill>
                  <a:schemeClr val="bg1"/>
                </a:solidFill>
              </a:rPr>
              <a:t>), v. 14, p. 48-55, 2006. Disponível em </a:t>
            </a:r>
          </a:p>
          <a:p>
            <a:pPr>
              <a:buNone/>
            </a:pPr>
            <a:r>
              <a:rPr lang="pt-BR" sz="2400" dirty="0" smtClean="0">
                <a:solidFill>
                  <a:schemeClr val="bg1"/>
                </a:solidFill>
              </a:rPr>
              <a:t>    &lt;http://www.mat.uc.pt/mpt2013/files/tupi_guarani_GA.pdf&gt;</a:t>
            </a:r>
          </a:p>
          <a:p>
            <a:pPr>
              <a:buNone/>
            </a:pPr>
            <a:endParaRPr lang="pt-BR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sz="2400" dirty="0" smtClean="0">
                <a:solidFill>
                  <a:schemeClr val="bg1"/>
                </a:solidFill>
              </a:rPr>
              <a:t>     Astronomia Indígena. Disponível em:</a:t>
            </a:r>
          </a:p>
          <a:p>
            <a:pPr>
              <a:buNone/>
            </a:pPr>
            <a:r>
              <a:rPr lang="pt-BR" sz="2400" dirty="0" smtClean="0">
                <a:solidFill>
                  <a:schemeClr val="bg1"/>
                </a:solidFill>
              </a:rPr>
              <a:t> &lt;http://www.pindorama.art.br/file/17046historiaguarani.pdf&gt;</a:t>
            </a:r>
          </a:p>
          <a:p>
            <a:pPr>
              <a:buNone/>
            </a:pPr>
            <a:endParaRPr lang="pt-BR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pt-BR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pt-BR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pt-BR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pt-BR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pt-BR" sz="2400" dirty="0" smtClean="0">
              <a:solidFill>
                <a:schemeClr val="bg1"/>
              </a:solidFill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84784"/>
            <a:ext cx="4968552" cy="416592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400" dirty="0" smtClean="0">
                <a:solidFill>
                  <a:schemeClr val="bg1"/>
                </a:solidFill>
              </a:rPr>
              <a:t>   “Poucos entre eles desconhecem a maioria dos astros e estrelas de seu hemisfério; chamam-nos todos por seus nomes próprios, inventados por seus antepassados"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132790" y="3573016"/>
            <a:ext cx="22640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2800" dirty="0" smtClean="0">
                <a:solidFill>
                  <a:schemeClr val="bg1"/>
                </a:solidFill>
              </a:rPr>
              <a:t> </a:t>
            </a:r>
            <a:r>
              <a:rPr lang="pt-BR" sz="2000" dirty="0" smtClean="0">
                <a:solidFill>
                  <a:schemeClr val="bg1"/>
                </a:solidFill>
              </a:rPr>
              <a:t>Claude d’ </a:t>
            </a:r>
            <a:r>
              <a:rPr lang="pt-BR" sz="2000" dirty="0" err="1" smtClean="0">
                <a:solidFill>
                  <a:schemeClr val="bg1"/>
                </a:solidFill>
              </a:rPr>
              <a:t>Abbeville</a:t>
            </a:r>
            <a:endParaRPr lang="pt-BR" sz="2000" dirty="0">
              <a:solidFill>
                <a:schemeClr val="bg1"/>
              </a:solidFill>
            </a:endParaRPr>
          </a:p>
        </p:txBody>
      </p:sp>
      <p:pic>
        <p:nvPicPr>
          <p:cNvPr id="5" name="Imagem 4" descr="Claude D'abevil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764704"/>
            <a:ext cx="3246842" cy="4916427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14282" y="4786322"/>
            <a:ext cx="5429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1614- História da Missão dos Padres Capuchinhos na Ilha do Maranhão e Terras Circunvizinhas.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Astronomia e Biodiversidade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988840"/>
            <a:ext cx="8229600" cy="4525963"/>
          </a:xfrm>
        </p:spPr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  Melhor época para caça e para o  plantio estão relacionados com a Lua;</a:t>
            </a:r>
          </a:p>
          <a:p>
            <a:pPr>
              <a:buNone/>
            </a:pPr>
            <a:endParaRPr lang="pt-BR" sz="2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pt-BR" sz="2400" dirty="0" smtClean="0">
                <a:solidFill>
                  <a:schemeClr val="bg1"/>
                </a:solidFill>
              </a:rPr>
              <a:t>  Mas qual é a melhor época?</a:t>
            </a:r>
          </a:p>
        </p:txBody>
      </p:sp>
      <p:sp>
        <p:nvSpPr>
          <p:cNvPr id="5" name="Retângulo 4"/>
          <p:cNvSpPr/>
          <p:nvPr/>
        </p:nvSpPr>
        <p:spPr>
          <a:xfrm>
            <a:off x="755576" y="4077072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Eles consideram que a melhor época para essas atividades é entre a lua cheia e a lua nova.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4fasesLU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628644"/>
            <a:ext cx="9144000" cy="5425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Astronomia e Biodiversidade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00174"/>
            <a:ext cx="8686800" cy="5043510"/>
          </a:xfrm>
        </p:spPr>
        <p:txBody>
          <a:bodyPr/>
          <a:lstStyle/>
          <a:p>
            <a:pPr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 algn="just"/>
            <a:r>
              <a:rPr lang="pt-BR" dirty="0" smtClean="0">
                <a:solidFill>
                  <a:schemeClr val="bg1"/>
                </a:solidFill>
              </a:rPr>
              <a:t>     Por que essa é a melhor época?</a:t>
            </a:r>
          </a:p>
          <a:p>
            <a:pPr algn="just">
              <a:buNone/>
            </a:pPr>
            <a:endParaRPr lang="pt-BR" sz="24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pt-BR" sz="2400" dirty="0" smtClean="0">
                <a:solidFill>
                  <a:schemeClr val="bg1"/>
                </a:solidFill>
              </a:rPr>
              <a:t>    </a:t>
            </a:r>
          </a:p>
          <a:p>
            <a:pPr algn="just">
              <a:buNone/>
            </a:pPr>
            <a:r>
              <a:rPr lang="pt-BR" sz="2400" dirty="0" smtClean="0">
                <a:solidFill>
                  <a:schemeClr val="bg1"/>
                </a:solidFill>
              </a:rPr>
              <a:t>     Porque entre a lua nova e a lua cheia (lua crescendo) os animais se tornam mais agitados devido ao aumento de luminosidade</a:t>
            </a:r>
            <a:r>
              <a:rPr lang="pt-BR" dirty="0" smtClean="0">
                <a:solidFill>
                  <a:schemeClr val="bg1"/>
                </a:solidFill>
              </a:rPr>
              <a:t>.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Astronomia Biodiversidade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Qual a melhor época para observação?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619672" y="2610683"/>
            <a:ext cx="58326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bg1"/>
                </a:solidFill>
              </a:rPr>
              <a:t>“Certa noite de lua crescente estava observando as constelações com os guaranis na ilha da Cotinga, Paraná.</a:t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/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De repente, um deles me disse que seria melhor observarmos quando não houvesse Lua. Rapidamente, com meu conhecimento ocidental, respondi que estava de acordo, pois o brilho da Lua ofuscava o brilho das estrelas, embora conseguíssemos enxergar bem a Via Láctea. Ao que ele retrucou dizendo que, na realidade, o que o incomodava era a quantidade de mosquitos, muito menor quando não há Lua. Nunca havia percebido essa relação, que de fato existe, entre as fases da lua e a incidência de mosquitos.”</a:t>
            </a:r>
          </a:p>
          <a:p>
            <a:endParaRPr lang="pt-BR" dirty="0" smtClean="0">
              <a:solidFill>
                <a:schemeClr val="bg1"/>
              </a:solidFill>
            </a:endParaRPr>
          </a:p>
          <a:p>
            <a:endParaRPr lang="pt-BR" dirty="0" smtClean="0">
              <a:solidFill>
                <a:schemeClr val="bg1"/>
              </a:solidFill>
            </a:endParaRPr>
          </a:p>
          <a:p>
            <a:pPr algn="just"/>
            <a:r>
              <a:rPr lang="pt-BR" dirty="0" smtClean="0">
                <a:solidFill>
                  <a:schemeClr val="bg1"/>
                </a:solidFill>
              </a:rPr>
              <a:t>                                                                                             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err="1" smtClean="0">
                <a:solidFill>
                  <a:schemeClr val="bg1"/>
                </a:solidFill>
              </a:rPr>
              <a:t>Kuaray</a:t>
            </a:r>
            <a:r>
              <a:rPr lang="pt-BR" dirty="0" smtClean="0">
                <a:solidFill>
                  <a:schemeClr val="bg1"/>
                </a:solidFill>
              </a:rPr>
              <a:t> e os deuses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860848"/>
            <a:ext cx="8686800" cy="4997152"/>
          </a:xfrm>
        </p:spPr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Os guaranis, nomeiam o Sol de </a:t>
            </a:r>
            <a:r>
              <a:rPr lang="pt-BR" sz="2400" dirty="0" err="1" smtClean="0">
                <a:solidFill>
                  <a:schemeClr val="bg1"/>
                </a:solidFill>
              </a:rPr>
              <a:t>Kuaray</a:t>
            </a:r>
            <a:r>
              <a:rPr lang="pt-BR" sz="2400" dirty="0" smtClean="0">
                <a:solidFill>
                  <a:schemeClr val="bg1"/>
                </a:solidFill>
              </a:rPr>
              <a:t>, na linguagem do cotidiano e de </a:t>
            </a:r>
            <a:r>
              <a:rPr lang="pt-BR" sz="2400" dirty="0" err="1" smtClean="0">
                <a:solidFill>
                  <a:schemeClr val="bg1"/>
                </a:solidFill>
              </a:rPr>
              <a:t>Nhamandu</a:t>
            </a:r>
            <a:r>
              <a:rPr lang="pt-BR" sz="2400" dirty="0" smtClean="0">
                <a:solidFill>
                  <a:schemeClr val="bg1"/>
                </a:solidFill>
              </a:rPr>
              <a:t>, na espiritual;</a:t>
            </a:r>
          </a:p>
          <a:p>
            <a:pPr algn="just">
              <a:buNone/>
            </a:pPr>
            <a:endParaRPr lang="pt-BR" sz="2400" dirty="0" smtClean="0">
              <a:solidFill>
                <a:schemeClr val="bg1"/>
              </a:solidFill>
            </a:endParaRPr>
          </a:p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O dia do início de cada estação do ano é obtido através da observação do nascer ou do </a:t>
            </a:r>
            <a:r>
              <a:rPr lang="pt-BR" sz="2400" dirty="0" err="1" smtClean="0">
                <a:solidFill>
                  <a:schemeClr val="bg1"/>
                </a:solidFill>
              </a:rPr>
              <a:t>pôr-do-sol</a:t>
            </a:r>
            <a:r>
              <a:rPr lang="pt-BR" sz="2400" dirty="0" smtClean="0">
                <a:solidFill>
                  <a:schemeClr val="bg1"/>
                </a:solidFill>
              </a:rPr>
              <a:t>;</a:t>
            </a:r>
          </a:p>
          <a:p>
            <a:pPr algn="just"/>
            <a:endParaRPr lang="pt-BR" sz="2400" dirty="0" smtClean="0">
              <a:solidFill>
                <a:schemeClr val="bg1"/>
              </a:solidFill>
            </a:endParaRPr>
          </a:p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Tempo  novo e tempo velho (ara </a:t>
            </a:r>
            <a:r>
              <a:rPr lang="pt-BR" sz="2400" dirty="0" err="1" smtClean="0">
                <a:solidFill>
                  <a:schemeClr val="bg1"/>
                </a:solidFill>
              </a:rPr>
              <a:t>pyau</a:t>
            </a:r>
            <a:r>
              <a:rPr lang="pt-BR" sz="2400" dirty="0" smtClean="0">
                <a:solidFill>
                  <a:schemeClr val="bg1"/>
                </a:solidFill>
              </a:rPr>
              <a:t> e ara </a:t>
            </a:r>
            <a:r>
              <a:rPr lang="pt-BR" sz="2400" dirty="0" err="1" smtClean="0">
                <a:solidFill>
                  <a:schemeClr val="bg1"/>
                </a:solidFill>
              </a:rPr>
              <a:t>ymã</a:t>
            </a:r>
            <a:r>
              <a:rPr lang="pt-BR" sz="2400" dirty="0" smtClean="0">
                <a:solidFill>
                  <a:schemeClr val="bg1"/>
                </a:solidFill>
              </a:rPr>
              <a:t>, respectivamente, em guarani).</a:t>
            </a:r>
          </a:p>
          <a:p>
            <a:pPr algn="just"/>
            <a:endParaRPr lang="pt-B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5543990</TotalTime>
  <Words>583</Words>
  <Application>Microsoft Office PowerPoint</Application>
  <PresentationFormat>Apresentação na tela (4:3)</PresentationFormat>
  <Paragraphs>96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Tema do Office</vt:lpstr>
      <vt:lpstr>O céu Tupi-Guarani</vt:lpstr>
      <vt:lpstr>Slide 2</vt:lpstr>
      <vt:lpstr>Etnoastronomia Tupi-Guarani</vt:lpstr>
      <vt:lpstr>Slide 4</vt:lpstr>
      <vt:lpstr>Astronomia e Biodiversidade</vt:lpstr>
      <vt:lpstr>Slide 6</vt:lpstr>
      <vt:lpstr>Astronomia e Biodiversidade</vt:lpstr>
      <vt:lpstr>Astronomia Biodiversidade</vt:lpstr>
      <vt:lpstr>Kuaray e os deuses</vt:lpstr>
      <vt:lpstr>Slide 10</vt:lpstr>
      <vt:lpstr>Slide 11</vt:lpstr>
      <vt:lpstr>Lua e Marés</vt:lpstr>
      <vt:lpstr>Eclipses</vt:lpstr>
      <vt:lpstr>Slide 14</vt:lpstr>
      <vt:lpstr>Slide 15</vt:lpstr>
      <vt:lpstr>Slide 16</vt:lpstr>
      <vt:lpstr>Slide 17</vt:lpstr>
      <vt:lpstr>Fábula das crateras da Lua</vt:lpstr>
      <vt:lpstr>“A mulher da Lua”</vt:lpstr>
      <vt:lpstr>Constelações  na Via Láctea</vt:lpstr>
      <vt:lpstr>Slide 21</vt:lpstr>
      <vt:lpstr>Constelações: Cruzeiro do Sul</vt:lpstr>
      <vt:lpstr>A hora pelo Cruzeiro do Sul</vt:lpstr>
      <vt:lpstr>Slide 24</vt:lpstr>
      <vt:lpstr>Plêiades</vt:lpstr>
      <vt:lpstr>Slide 26</vt:lpstr>
      <vt:lpstr>A constelação de Ema</vt:lpstr>
      <vt:lpstr>O Homem Velho</vt:lpstr>
      <vt:lpstr>Slide 29</vt:lpstr>
      <vt:lpstr>Referências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Astronomia Tupi-Guarani</dc:title>
  <dc:creator>Tamires</dc:creator>
  <cp:lastModifiedBy>Tamires</cp:lastModifiedBy>
  <cp:revision>25</cp:revision>
  <dcterms:created xsi:type="dcterms:W3CDTF">2014-07-09T19:02:08Z</dcterms:created>
  <dcterms:modified xsi:type="dcterms:W3CDTF">2014-07-19T18:49:34Z</dcterms:modified>
</cp:coreProperties>
</file>