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75" r:id="rId7"/>
    <p:sldId id="260" r:id="rId8"/>
    <p:sldId id="273" r:id="rId9"/>
    <p:sldId id="261" r:id="rId10"/>
    <p:sldId id="268" r:id="rId11"/>
    <p:sldId id="263" r:id="rId12"/>
    <p:sldId id="264" r:id="rId13"/>
    <p:sldId id="267" r:id="rId14"/>
    <p:sldId id="265" r:id="rId15"/>
    <p:sldId id="271" r:id="rId16"/>
    <p:sldId id="266" r:id="rId17"/>
    <p:sldId id="272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48" d="100"/>
          <a:sy n="48" d="100"/>
        </p:scale>
        <p:origin x="-6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%20silva\Meus%20documentos\SESC_2011\AG_SESC_Pinh_2011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>
        <c:manualLayout>
          <c:xMode val="edge"/>
          <c:yMode val="edge"/>
          <c:x val="0.55417705599300082"/>
          <c:y val="0.1032254568607000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694772528434032E-2"/>
          <c:y val="4.1009917651432734E-2"/>
          <c:w val="0.91279839037222199"/>
          <c:h val="0.91701975171921257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rgbClr val="431937"/>
              </a:solidFill>
              <a:ln w="38100">
                <a:solidFill>
                  <a:srgbClr val="7030A0"/>
                </a:solidFill>
              </a:ln>
            </c:spPr>
          </c:dPt>
          <c:dPt>
            <c:idx val="1"/>
            <c:spPr>
              <a:solidFill>
                <a:srgbClr val="044819"/>
              </a:solidFill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c:spPr>
          </c:dPt>
          <c:dPt>
            <c:idx val="2"/>
            <c:explosion val="19"/>
            <c:spPr>
              <a:solidFill>
                <a:srgbClr val="FC7108"/>
              </a:solidFill>
              <a:ln w="38100"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-0.17538395307021179"/>
                  <c:y val="-0.27158894436370407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defRPr>
                    </a:pPr>
                    <a:r>
                      <a:rPr lang="en-US" sz="2400" b="1" dirty="0" err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energia escura 
73%</a:t>
                    </a:r>
                    <a:endParaRPr lang="en-US" sz="2400" b="1" dirty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Century Gothic" pitchFamily="34" charset="0"/>
                    </a:endParaRPr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defRPr>
                    </a:pPr>
                    <a:r>
                      <a:rPr lang="en-US" sz="2400" b="1" dirty="0" err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matéria</a:t>
                    </a:r>
                    <a:r>
                      <a:rPr lang="en-US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 </a:t>
                    </a:r>
                    <a:r>
                      <a:rPr lang="en-US" sz="2400" b="1" dirty="0" err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escura</a:t>
                    </a:r>
                    <a:r>
                      <a:rPr lang="en-US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 
23%</a:t>
                    </a:r>
                  </a:p>
                </c:rich>
              </c:tx>
              <c:spPr/>
              <c:showCatName val="1"/>
              <c:showPercent val="1"/>
            </c:dLbl>
            <c:dLbl>
              <c:idx val="2"/>
              <c:layout>
                <c:manualLayout>
                  <c:x val="3.7032042869641589E-2"/>
                  <c:y val="1.1113970958997309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defRPr>
                    </a:pPr>
                    <a:r>
                      <a:rPr lang="en-US" sz="2400" b="1" dirty="0" err="1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entury Gothic" pitchFamily="34" charset="0"/>
                      </a:rPr>
                      <a:t>átomos 
4%</a:t>
                    </a:r>
                    <a:endParaRPr lang="en-US" sz="2400" b="1" dirty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Century Gothic" pitchFamily="34" charset="0"/>
                    </a:endParaRP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Plan1!$D$9:$F$9</c:f>
              <c:strCache>
                <c:ptCount val="3"/>
                <c:pt idx="0">
                  <c:v>energia escura </c:v>
                </c:pt>
                <c:pt idx="1">
                  <c:v>matéria escura </c:v>
                </c:pt>
                <c:pt idx="2">
                  <c:v>átomos </c:v>
                </c:pt>
              </c:strCache>
            </c:strRef>
          </c:cat>
          <c:val>
            <c:numRef>
              <c:f>Plan1!$D$10:$F$10</c:f>
              <c:numCache>
                <c:formatCode>0%</c:formatCode>
                <c:ptCount val="3"/>
                <c:pt idx="0">
                  <c:v>0.73000000000000065</c:v>
                </c:pt>
                <c:pt idx="1">
                  <c:v>0.23</c:v>
                </c:pt>
                <c:pt idx="2">
                  <c:v>4.0000000000000112E-2</c:v>
                </c:pt>
              </c:numCache>
            </c:numRef>
          </c:val>
        </c:ser>
        <c:dLbls>
          <c:showCatName val="1"/>
          <c:showPercent val="1"/>
        </c:dLbls>
      </c:pie3DChart>
      <c:spPr>
        <a:solidFill>
          <a:schemeClr val="tx1"/>
        </a:solidFill>
      </c:spPr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B44CA-9020-4C6E-A99B-C31A12AE1CB0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32693-96D7-445E-BFC8-0766857084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E7785-C675-4EB0-985F-BE3857935EB6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066"/>
            <a:ext cx="5486400" cy="4117474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C4D7-C3AD-4726-86B9-A8ABF232B3E1}" type="datetimeFigureOut">
              <a:rPr lang="pt-BR" smtClean="0"/>
              <a:pPr/>
              <a:t>10/01/2015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13BA-0E7C-4C3F-A081-819062D46F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Universo%20Conhecido.mp4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772400" cy="2041529"/>
          </a:xfrm>
        </p:spPr>
        <p:txBody>
          <a:bodyPr/>
          <a:lstStyle/>
          <a:p>
            <a:r>
              <a:rPr lang="pt-BR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BIG BANG E A EXPANSÃO DO UNIVERSO</a:t>
            </a:r>
            <a:endParaRPr lang="pt-BR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D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movimento das galáxias aponta a expansão do Universo: quanto mais longe uma galáxia está da nossa Via Láctea, mais rapidamente ela se afasta.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Universo irá expandir-se infinitamente (Big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Chill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 ou entrará num movimento cíclico no qual irá expandir e colapsar novamente (Big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Crunch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 </a:t>
            </a:r>
          </a:p>
          <a:p>
            <a:pPr>
              <a:buNone/>
            </a:pPr>
            <a:r>
              <a:rPr lang="pt-BR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http://hubblesite.org/hubble_discoveries/dark_energy/de-fate_of_the_universe.</a:t>
            </a:r>
            <a:r>
              <a:rPr lang="pt-BR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php</a:t>
            </a:r>
            <a:endParaRPr lang="pt-BR" sz="1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matéria escura e energia escura compõe grande parte do Universo e tem papel atuante nesse modelo. 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matéria escura podemos detectar através da força gravitacional que ela exerce no Universo.</a:t>
            </a:r>
          </a:p>
          <a:p>
            <a:pPr>
              <a:buNone/>
            </a:pP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Grav_L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14942" cy="6858000"/>
          </a:xfrm>
        </p:spPr>
      </p:pic>
      <p:pic>
        <p:nvPicPr>
          <p:cNvPr id="1026" name="Picture 2" descr="E:\Observatório\Priscila\SA\Big Bang e a expansão do universo\Gra_L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0"/>
            <a:ext cx="3929058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27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Lente gravitacional</a:t>
            </a:r>
            <a:endParaRPr lang="pt-BR" sz="27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energia escura é principalmente detectada no movimento das galáxias. Ela age contra a gravidade fazendo com que essa expansão seja acelerada.</a:t>
            </a:r>
          </a:p>
          <a:p>
            <a:pPr>
              <a:buNone/>
            </a:pP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Ainda não é possível detectar diretamente a matéria escura ou a energia escura.</a:t>
            </a: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Há diversas hipóteses sobre o momento </a:t>
            </a:r>
            <a:r>
              <a:rPr lang="pt-BR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antes </a:t>
            </a:r>
            <a:r>
              <a:rPr lang="pt-BR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 Big 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Bang.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Sabemos que espaço e tempo foram criados juntos e a expansão acontece em todos os pontos do Universo, não estamos em seu centro.</a:t>
            </a: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 bwMode="auto">
          <a:xfrm>
            <a:off x="928662" y="17144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r>
              <a:rPr lang="pt-BR" sz="4400" kern="0" dirty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Uma viagem...</a:t>
            </a:r>
          </a:p>
        </p:txBody>
      </p:sp>
      <p:pic>
        <p:nvPicPr>
          <p:cNvPr id="7" name="Picture 4">
            <a:hlinkClick r:id="rId2" action="ppaction://hlinkfile"/>
          </p:cNvPr>
          <p:cNvPicPr>
            <a:picLocks noChangeArrowheads="1"/>
          </p:cNvPicPr>
          <p:nvPr/>
        </p:nvPicPr>
        <p:blipFill>
          <a:blip r:embed="rId3" cstate="print">
            <a:lum bright="3000" contrast="13000"/>
          </a:blip>
          <a:stretch>
            <a:fillRect/>
          </a:stretch>
        </p:blipFill>
        <p:spPr bwMode="auto">
          <a:xfrm>
            <a:off x="3786182" y="3000372"/>
            <a:ext cx="18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643998" cy="4286280"/>
          </a:xfrm>
        </p:spPr>
        <p:txBody>
          <a:bodyPr>
            <a:normAutofit/>
          </a:bodyPr>
          <a:lstStyle/>
          <a:p>
            <a:pPr marL="0" indent="0" algn="l"/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Priscila da Silva Mendes</a:t>
            </a:r>
            <a:b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Email: priscila.silva.mendes@usp.br</a:t>
            </a:r>
            <a:b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CDA</a:t>
            </a:r>
            <a:b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328614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que é o BIG BANG?</a:t>
            </a:r>
            <a:b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 a expansão do Universo?</a:t>
            </a: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Uma explosão?</a:t>
            </a:r>
          </a:p>
          <a:p>
            <a:pPr>
              <a:buNone/>
            </a:pP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Não é uma explosão como conhecemos.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Na verdade o Big Bang é tratado como sendo o momento em que ocorreu a expansão.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Big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Dentro desse modelo de surgimento de nosso Universo, há duas possibilidades para seu futuro:</a:t>
            </a:r>
          </a:p>
          <a:p>
            <a:pPr marL="514350" indent="-514350">
              <a:buAutoNum type="arabicParenR"/>
            </a:pP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Universo irá expandir para sempre;</a:t>
            </a:r>
          </a:p>
          <a:p>
            <a:pPr marL="514350" indent="-514350">
              <a:buAutoNum type="arabicParenR"/>
            </a:pP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expansão irá retroceder e voltará ao ponto inicial de surgimento do Universo, um caminho cíclico.</a:t>
            </a:r>
          </a:p>
          <a:p>
            <a:pPr marL="514350" indent="-514350"/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Essas hipóteses podem ser melhor apuradas se descobrirmos com qual taxa o Universo está se expandindo, ao que damos o nome de constante de Hubble. Hoje é o maior desafio no campo da cosmologia!</a:t>
            </a:r>
          </a:p>
          <a:p>
            <a:pPr marL="514350" indent="-514350">
              <a:buNone/>
            </a:pP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Observatório\Priscila\SA\Big Bang e a expansão do universo\scientists_lemait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0244" cy="2857500"/>
          </a:xfrm>
          <a:prstGeom prst="rect">
            <a:avLst/>
          </a:prstGeom>
          <a:noFill/>
        </p:spPr>
      </p:pic>
      <p:pic>
        <p:nvPicPr>
          <p:cNvPr id="1027" name="Picture 3" descr="E:\Observatório\Priscila\SA\Big Bang e a expansão do universo\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0"/>
            <a:ext cx="2714644" cy="2928934"/>
          </a:xfrm>
          <a:prstGeom prst="rect">
            <a:avLst/>
          </a:prstGeom>
          <a:noFill/>
        </p:spPr>
      </p:pic>
      <p:pic>
        <p:nvPicPr>
          <p:cNvPr id="1028" name="Picture 4" descr="E:\Observatório\Priscila\SA\Big Bang e a expansão do universo\E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0"/>
            <a:ext cx="2214578" cy="2928934"/>
          </a:xfrm>
          <a:prstGeom prst="rect">
            <a:avLst/>
          </a:prstGeom>
          <a:noFill/>
        </p:spPr>
      </p:pic>
      <p:pic>
        <p:nvPicPr>
          <p:cNvPr id="1029" name="Picture 5" descr="E:\Observatório\Priscila\SA\Big Bang e a expansão do universo\GergeGamo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0"/>
            <a:ext cx="2000232" cy="2928934"/>
          </a:xfrm>
          <a:prstGeom prst="rect">
            <a:avLst/>
          </a:prstGeom>
          <a:noFill/>
        </p:spPr>
      </p:pic>
      <p:pic>
        <p:nvPicPr>
          <p:cNvPr id="1030" name="Picture 6" descr="E:\Observatório\Priscila\SA\Big Bang e a expansão do universo\RalphAlph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43380"/>
            <a:ext cx="2428860" cy="2714620"/>
          </a:xfrm>
          <a:prstGeom prst="rect">
            <a:avLst/>
          </a:prstGeom>
          <a:noFill/>
        </p:spPr>
      </p:pic>
      <p:pic>
        <p:nvPicPr>
          <p:cNvPr id="1031" name="Picture 7" descr="E:\Observatório\Priscila\SA\Big Bang e a expansão do universo\FredHoy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4143380"/>
            <a:ext cx="2357454" cy="2714620"/>
          </a:xfrm>
          <a:prstGeom prst="rect">
            <a:avLst/>
          </a:prstGeom>
          <a:noFill/>
        </p:spPr>
      </p:pic>
      <p:pic>
        <p:nvPicPr>
          <p:cNvPr id="1032" name="Picture 8" descr="E:\Observatório\Priscila\SA\Big Bang e a expansão do universo\ArnoPenzia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4143380"/>
            <a:ext cx="2143140" cy="2714620"/>
          </a:xfrm>
          <a:prstGeom prst="rect">
            <a:avLst/>
          </a:prstGeom>
          <a:noFill/>
        </p:spPr>
      </p:pic>
      <p:pic>
        <p:nvPicPr>
          <p:cNvPr id="1033" name="Picture 9" descr="E:\Observatório\Priscila\SA\Big Bang e a expansão do universo\RoBertWilso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22" y="4143380"/>
            <a:ext cx="2214578" cy="2714620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0" y="2857496"/>
            <a:ext cx="1500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Pe</a:t>
            </a:r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George </a:t>
            </a:r>
            <a:r>
              <a:rPr lang="pt-BR" sz="11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Lemaître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857488" y="2928934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Albert Einstein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14282" y="3857628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Ralph </a:t>
            </a:r>
            <a:r>
              <a:rPr lang="pt-BR" sz="11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Alpher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928926" y="3857628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Fred </a:t>
            </a:r>
            <a:r>
              <a:rPr lang="pt-BR" sz="11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Hoyle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214942" y="2928934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Edwin Hubble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572396" y="2928934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George </a:t>
            </a:r>
            <a:r>
              <a:rPr lang="pt-BR" sz="11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Gamow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214942" y="3857628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Arno Penzias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500958" y="3857628"/>
            <a:ext cx="1357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Robert Wilson</a:t>
            </a:r>
            <a:endParaRPr lang="pt-BR" sz="11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Um pouco da história</a:t>
            </a:r>
            <a:endParaRPr lang="pt-BR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1916 – Albert Einstein propõe a Teoria da Relatividade Geral e introduz a constante cosmológica.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1922 –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Pd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George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Lemaître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propõe a ideia da expansão do Universo que era, no inicio, um átomo primordial.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1929 – Edwin Hubble mede a distância de algumas galáxias e descobre que estão se afastando de nós com velocidades proporcionais às suas distâncias.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1947/48 – George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Gamow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e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Raph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Alpher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propõe a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ideia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de fusão nuclear para formação dos primeiros átomos. 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1950 - Fred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Hoyle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sugere o nome Big 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Bang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</a:t>
            </a: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1964 - Arno Penzias e Robert Wilson descobrem, acidentalmente, a radiação cósmica de fundo.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Unidade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en-GB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mais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popular:</a:t>
            </a:r>
            <a:b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o </a:t>
            </a:r>
            <a:r>
              <a:rPr lang="en-GB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</a:rPr>
              <a:t>ano-luz</a:t>
            </a:r>
            <a:endParaRPr lang="en-GB" dirty="0" smtClean="0">
              <a:solidFill>
                <a:schemeClr val="accent3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90675" y="2714625"/>
            <a:ext cx="766763" cy="2105025"/>
            <a:chOff x="1002" y="1710"/>
            <a:chExt cx="483" cy="1326"/>
          </a:xfrm>
        </p:grpSpPr>
        <p:sp>
          <p:nvSpPr>
            <p:cNvPr id="38936" name="AutoShape 4"/>
            <p:cNvSpPr>
              <a:spLocks noChangeArrowheads="1"/>
            </p:cNvSpPr>
            <p:nvPr/>
          </p:nvSpPr>
          <p:spPr bwMode="auto">
            <a:xfrm flipH="1">
              <a:off x="1033" y="2321"/>
              <a:ext cx="448" cy="715"/>
            </a:xfrm>
            <a:prstGeom prst="can">
              <a:avLst>
                <a:gd name="adj" fmla="val 39900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7190" name="Freeform 5"/>
            <p:cNvSpPr>
              <a:spLocks noChangeArrowheads="1"/>
            </p:cNvSpPr>
            <p:nvPr/>
          </p:nvSpPr>
          <p:spPr bwMode="auto">
            <a:xfrm flipH="1">
              <a:off x="1002" y="1710"/>
              <a:ext cx="483" cy="739"/>
            </a:xfrm>
            <a:custGeom>
              <a:avLst/>
              <a:gdLst>
                <a:gd name="T0" fmla="*/ 208 w 744"/>
                <a:gd name="T1" fmla="*/ 1136 h 1200"/>
                <a:gd name="T2" fmla="*/ 16 w 744"/>
                <a:gd name="T3" fmla="*/ 752 h 1200"/>
                <a:gd name="T4" fmla="*/ 304 w 744"/>
                <a:gd name="T5" fmla="*/ 464 h 1200"/>
                <a:gd name="T6" fmla="*/ 448 w 744"/>
                <a:gd name="T7" fmla="*/ 32 h 1200"/>
                <a:gd name="T8" fmla="*/ 736 w 744"/>
                <a:gd name="T9" fmla="*/ 656 h 1200"/>
                <a:gd name="T10" fmla="*/ 496 w 744"/>
                <a:gd name="T11" fmla="*/ 1088 h 1200"/>
                <a:gd name="T12" fmla="*/ 448 w 744"/>
                <a:gd name="T13" fmla="*/ 1184 h 1200"/>
                <a:gd name="T14" fmla="*/ 208 w 744"/>
                <a:gd name="T15" fmla="*/ 1184 h 1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4"/>
                <a:gd name="T25" fmla="*/ 0 h 1200"/>
                <a:gd name="T26" fmla="*/ 744 w 744"/>
                <a:gd name="T27" fmla="*/ 1200 h 12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4" h="1200">
                  <a:moveTo>
                    <a:pt x="208" y="1136"/>
                  </a:moveTo>
                  <a:cubicBezTo>
                    <a:pt x="104" y="1000"/>
                    <a:pt x="0" y="864"/>
                    <a:pt x="16" y="752"/>
                  </a:cubicBezTo>
                  <a:cubicBezTo>
                    <a:pt x="32" y="640"/>
                    <a:pt x="232" y="584"/>
                    <a:pt x="304" y="464"/>
                  </a:cubicBezTo>
                  <a:cubicBezTo>
                    <a:pt x="376" y="344"/>
                    <a:pt x="376" y="0"/>
                    <a:pt x="448" y="32"/>
                  </a:cubicBezTo>
                  <a:cubicBezTo>
                    <a:pt x="520" y="64"/>
                    <a:pt x="728" y="480"/>
                    <a:pt x="736" y="656"/>
                  </a:cubicBezTo>
                  <a:cubicBezTo>
                    <a:pt x="744" y="832"/>
                    <a:pt x="544" y="1000"/>
                    <a:pt x="496" y="1088"/>
                  </a:cubicBezTo>
                  <a:cubicBezTo>
                    <a:pt x="448" y="1176"/>
                    <a:pt x="496" y="1168"/>
                    <a:pt x="448" y="1184"/>
                  </a:cubicBezTo>
                  <a:cubicBezTo>
                    <a:pt x="400" y="1200"/>
                    <a:pt x="304" y="1192"/>
                    <a:pt x="208" y="1184"/>
                  </a:cubicBezTo>
                </a:path>
              </a:pathLst>
            </a:custGeom>
            <a:gradFill flip="none" rotWithShape="1">
              <a:gsLst>
                <a:gs pos="100000">
                  <a:srgbClr val="FF3300">
                    <a:alpha val="83000"/>
                  </a:srgbClr>
                </a:gs>
                <a:gs pos="33000">
                  <a:srgbClr val="FFFF00"/>
                </a:gs>
                <a:gs pos="33000">
                  <a:srgbClr val="FFFF00"/>
                </a:gs>
                <a:gs pos="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endParaRPr>
            </a:p>
          </p:txBody>
        </p:sp>
      </p:grpSp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644775" y="3460750"/>
            <a:ext cx="5087938" cy="1588"/>
          </a:xfrm>
          <a:prstGeom prst="line">
            <a:avLst/>
          </a:prstGeom>
          <a:noFill/>
          <a:ln w="3816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534988" y="1882775"/>
            <a:ext cx="3017837" cy="307181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18" name="AutoShape 8"/>
          <p:cNvSpPr>
            <a:spLocks noChangeArrowheads="1"/>
          </p:cNvSpPr>
          <p:nvPr/>
        </p:nvSpPr>
        <p:spPr bwMode="auto">
          <a:xfrm>
            <a:off x="762000" y="2203450"/>
            <a:ext cx="2311400" cy="236061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19" name="AutoShape 9"/>
          <p:cNvSpPr>
            <a:spLocks noChangeArrowheads="1"/>
          </p:cNvSpPr>
          <p:nvPr/>
        </p:nvSpPr>
        <p:spPr bwMode="auto">
          <a:xfrm>
            <a:off x="931863" y="2557463"/>
            <a:ext cx="1682750" cy="17208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20" name="AutoShape 10"/>
          <p:cNvSpPr>
            <a:spLocks noChangeArrowheads="1"/>
          </p:cNvSpPr>
          <p:nvPr/>
        </p:nvSpPr>
        <p:spPr bwMode="auto">
          <a:xfrm>
            <a:off x="114300" y="1414463"/>
            <a:ext cx="3857625" cy="3937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21" name="AutoShape 11"/>
          <p:cNvSpPr>
            <a:spLocks noChangeArrowheads="1"/>
          </p:cNvSpPr>
          <p:nvPr/>
        </p:nvSpPr>
        <p:spPr bwMode="auto">
          <a:xfrm>
            <a:off x="-796925" y="692150"/>
            <a:ext cx="5314950" cy="542766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178" name="Oval 12"/>
          <p:cNvSpPr>
            <a:spLocks noChangeArrowheads="1"/>
          </p:cNvSpPr>
          <p:nvPr/>
        </p:nvSpPr>
        <p:spPr bwMode="auto">
          <a:xfrm flipH="1">
            <a:off x="4395788" y="3309938"/>
            <a:ext cx="301625" cy="301625"/>
          </a:xfrm>
          <a:prstGeom prst="ellipse">
            <a:avLst/>
          </a:prstGeom>
          <a:gradFill>
            <a:gsLst>
              <a:gs pos="100000">
                <a:srgbClr val="FF3300">
                  <a:alpha val="83000"/>
                </a:srgbClr>
              </a:gs>
              <a:gs pos="33000">
                <a:srgbClr val="FFFF00"/>
              </a:gs>
              <a:gs pos="33000">
                <a:srgbClr val="FFFF00"/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 flipH="1">
            <a:off x="4605338" y="3519488"/>
            <a:ext cx="750887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err="1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  <a:cs typeface="MS Shell Dlg" charset="0"/>
              </a:rPr>
              <a:t>Fóton</a:t>
            </a:r>
            <a:endParaRPr lang="en-GB" dirty="0">
              <a:solidFill>
                <a:schemeClr val="accent3">
                  <a:lumMod val="65000"/>
                </a:schemeClr>
              </a:solidFill>
              <a:latin typeface="Century Gothic" pitchFamily="34" charset="0"/>
              <a:cs typeface="MS Shell Dlg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 flipH="1">
            <a:off x="2286000" y="2263775"/>
            <a:ext cx="101692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Ondas</a:t>
            </a:r>
            <a:endParaRPr lang="en-GB" sz="1400" dirty="0">
              <a:solidFill>
                <a:schemeClr val="accent3">
                  <a:lumMod val="60000"/>
                  <a:lumOff val="40000"/>
                </a:schemeClr>
              </a:solidFill>
              <a:latin typeface="Century Gothic" pitchFamily="34" charset="0"/>
              <a:cs typeface="MS Shell Dlg" charset="0"/>
            </a:endParaRPr>
          </a:p>
          <a:p>
            <a:pPr defTabSz="449263"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luminosas</a:t>
            </a:r>
            <a:endParaRPr lang="en-GB" sz="1400" dirty="0">
              <a:solidFill>
                <a:schemeClr val="accent3">
                  <a:lumMod val="60000"/>
                  <a:lumOff val="40000"/>
                </a:schemeClr>
              </a:solidFill>
              <a:latin typeface="Century Gothic" pitchFamily="34" charset="0"/>
              <a:cs typeface="MS Shell Dlg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 flipH="1">
            <a:off x="5510213" y="3303588"/>
            <a:ext cx="603250" cy="30162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BBE0E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 flipH="1">
            <a:off x="5617213" y="3295650"/>
            <a:ext cx="29717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  <a:cs typeface="MS Shell Dlg" charset="0"/>
              </a:rPr>
              <a:t>c</a:t>
            </a: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 flipH="1">
            <a:off x="5353000" y="2792413"/>
            <a:ext cx="101531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300.000</a:t>
            </a:r>
          </a:p>
          <a:p>
            <a:pPr defTabSz="449263">
              <a:buClr>
                <a:srgbClr val="00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km/s</a:t>
            </a: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043113" y="5272088"/>
            <a:ext cx="5729287" cy="1587"/>
          </a:xfrm>
          <a:prstGeom prst="line">
            <a:avLst/>
          </a:prstGeom>
          <a:noFill/>
          <a:ln w="5724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accent3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 flipH="1">
            <a:off x="3091079" y="4868863"/>
            <a:ext cx="3503181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Percurso</a:t>
            </a: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 </a:t>
            </a:r>
            <a:r>
              <a:rPr lang="en-GB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da</a:t>
            </a: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 </a:t>
            </a:r>
            <a:r>
              <a:rPr lang="en-GB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luz</a:t>
            </a: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 </a:t>
            </a:r>
            <a:r>
              <a:rPr lang="en-GB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durante</a:t>
            </a:r>
            <a:r>
              <a:rPr lang="en-GB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 1 </a:t>
            </a:r>
            <a:r>
              <a:rPr lang="en-GB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ano</a:t>
            </a:r>
            <a:endParaRPr lang="en-GB" sz="1800" dirty="0">
              <a:solidFill>
                <a:schemeClr val="accent3">
                  <a:lumMod val="60000"/>
                  <a:lumOff val="40000"/>
                </a:schemeClr>
              </a:solidFill>
              <a:latin typeface="Century Gothic" pitchFamily="34" charset="0"/>
              <a:cs typeface="MS Shell Dlg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 flipH="1">
            <a:off x="3984436" y="5219700"/>
            <a:ext cx="178155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FF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1 </a:t>
            </a:r>
            <a:r>
              <a:rPr lang="en-GB" sz="2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ano-luz</a:t>
            </a:r>
            <a:endParaRPr lang="en-GB" sz="2800" dirty="0">
              <a:solidFill>
                <a:schemeClr val="accent3">
                  <a:lumMod val="60000"/>
                  <a:lumOff val="40000"/>
                </a:schemeClr>
              </a:solidFill>
              <a:latin typeface="Century Gothic" pitchFamily="34" charset="0"/>
              <a:cs typeface="MS Shell Dlg" charset="0"/>
            </a:endParaRPr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3771900" y="5851525"/>
            <a:ext cx="234473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9,5 </a:t>
            </a:r>
            <a:r>
              <a:rPr lang="en-GB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trilhões</a:t>
            </a:r>
            <a:r>
              <a:rPr lang="en-GB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 de km</a:t>
            </a:r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4208463" y="6384925"/>
            <a:ext cx="1398587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49263">
              <a:buClr>
                <a:srgbClr val="00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itchFamily="34" charset="0"/>
                <a:cs typeface="MS Shell Dlg" charset="0"/>
              </a:rPr>
              <a:t>63.240 UA</a:t>
            </a:r>
          </a:p>
        </p:txBody>
      </p:sp>
      <p:sp>
        <p:nvSpPr>
          <p:cNvPr id="23" name="Text Box 141"/>
          <p:cNvSpPr txBox="1">
            <a:spLocks noChangeArrowheads="1"/>
          </p:cNvSpPr>
          <p:nvPr/>
        </p:nvSpPr>
        <p:spPr bwMode="auto">
          <a:xfrm>
            <a:off x="0" y="621188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Crédito da imagem:</a:t>
            </a:r>
          </a:p>
          <a:p>
            <a:pPr algn="l">
              <a:defRPr/>
            </a:pPr>
            <a:r>
              <a:rPr lang="pt-BR" sz="1200" dirty="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Prof. Roberto </a:t>
            </a:r>
            <a:r>
              <a:rPr lang="pt-BR" sz="1200" dirty="0" err="1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Boczko</a:t>
            </a:r>
            <a:r>
              <a:rPr lang="pt-BR" sz="1200" dirty="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, </a:t>
            </a:r>
          </a:p>
          <a:p>
            <a:pPr algn="l">
              <a:defRPr/>
            </a:pPr>
            <a:r>
              <a:rPr lang="pt-BR" sz="1200" dirty="0">
                <a:solidFill>
                  <a:schemeClr val="accent3">
                    <a:lumMod val="65000"/>
                  </a:schemeClr>
                </a:solidFill>
                <a:latin typeface="Century Gothic" pitchFamily="34" charset="0"/>
              </a:rPr>
              <a:t>com adaptações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26121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Esse modelo leva em consideração o afastamento das galáxias (</a:t>
            </a:r>
            <a:r>
              <a:rPr lang="pt-B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redshift</a:t>
            </a:r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 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Em um dado momento, elas estiveram mais próximas .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Espaço e tempo foram criados juntos com a radiação e matéria.</a:t>
            </a:r>
            <a:endParaRPr lang="pt-B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487</Words>
  <Application>Microsoft Office PowerPoint</Application>
  <PresentationFormat>Apresentação na tela (4:3)</PresentationFormat>
  <Paragraphs>69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BIG BANG E A EXPANSÃO DO UNIVERSO</vt:lpstr>
      <vt:lpstr>O que é o BIG BANG? E a expansão do Universo?</vt:lpstr>
      <vt:lpstr>Slide 3</vt:lpstr>
      <vt:lpstr>Slide 4</vt:lpstr>
      <vt:lpstr>Slide 5</vt:lpstr>
      <vt:lpstr>Slide 6</vt:lpstr>
      <vt:lpstr>Um pouco da história</vt:lpstr>
      <vt:lpstr>Unidade mais popular: o ano-luz</vt:lpstr>
      <vt:lpstr>Slide 9</vt:lpstr>
      <vt:lpstr>Slide 10</vt:lpstr>
      <vt:lpstr>Slide 11</vt:lpstr>
      <vt:lpstr>Slide 12</vt:lpstr>
      <vt:lpstr>  Lente gravitacional</vt:lpstr>
      <vt:lpstr>Slide 14</vt:lpstr>
      <vt:lpstr>Slide 15</vt:lpstr>
      <vt:lpstr>Slide 16</vt:lpstr>
      <vt:lpstr>Slide 17</vt:lpstr>
      <vt:lpstr>Priscila da Silva Mendes Email: priscila.silva.mendes@usp.br CDA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BANG E A EXPANSÃO DO UNIVERSO</dc:title>
  <dc:creator>User</dc:creator>
  <cp:lastModifiedBy>Observatório</cp:lastModifiedBy>
  <cp:revision>38</cp:revision>
  <dcterms:created xsi:type="dcterms:W3CDTF">2015-01-06T16:31:20Z</dcterms:created>
  <dcterms:modified xsi:type="dcterms:W3CDTF">2015-01-10T23:49:28Z</dcterms:modified>
</cp:coreProperties>
</file>