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6"/>
  </p:notesMasterIdLst>
  <p:handoutMasterIdLst>
    <p:handoutMasterId r:id="rId57"/>
  </p:handoutMasterIdLst>
  <p:sldIdLst>
    <p:sldId id="961" r:id="rId2"/>
    <p:sldId id="964" r:id="rId3"/>
    <p:sldId id="962" r:id="rId4"/>
    <p:sldId id="965" r:id="rId5"/>
    <p:sldId id="963" r:id="rId6"/>
    <p:sldId id="968" r:id="rId7"/>
    <p:sldId id="966" r:id="rId8"/>
    <p:sldId id="969" r:id="rId9"/>
    <p:sldId id="970" r:id="rId10"/>
    <p:sldId id="972" r:id="rId11"/>
    <p:sldId id="973" r:id="rId12"/>
    <p:sldId id="967" r:id="rId13"/>
    <p:sldId id="974" r:id="rId14"/>
    <p:sldId id="975" r:id="rId15"/>
    <p:sldId id="977" r:id="rId16"/>
    <p:sldId id="976" r:id="rId17"/>
    <p:sldId id="979" r:id="rId18"/>
    <p:sldId id="978" r:id="rId19"/>
    <p:sldId id="981" r:id="rId20"/>
    <p:sldId id="980" r:id="rId21"/>
    <p:sldId id="983" r:id="rId22"/>
    <p:sldId id="982" r:id="rId23"/>
    <p:sldId id="986" r:id="rId24"/>
    <p:sldId id="985" r:id="rId25"/>
    <p:sldId id="984" r:id="rId26"/>
    <p:sldId id="988" r:id="rId27"/>
    <p:sldId id="987" r:id="rId28"/>
    <p:sldId id="989" r:id="rId29"/>
    <p:sldId id="992" r:id="rId30"/>
    <p:sldId id="993" r:id="rId31"/>
    <p:sldId id="991" r:id="rId32"/>
    <p:sldId id="990" r:id="rId33"/>
    <p:sldId id="995" r:id="rId34"/>
    <p:sldId id="996" r:id="rId35"/>
    <p:sldId id="994" r:id="rId36"/>
    <p:sldId id="999" r:id="rId37"/>
    <p:sldId id="1000" r:id="rId38"/>
    <p:sldId id="998" r:id="rId39"/>
    <p:sldId id="997" r:id="rId40"/>
    <p:sldId id="1001" r:id="rId41"/>
    <p:sldId id="1003" r:id="rId42"/>
    <p:sldId id="1002" r:id="rId43"/>
    <p:sldId id="1004" r:id="rId44"/>
    <p:sldId id="1006" r:id="rId45"/>
    <p:sldId id="1005" r:id="rId46"/>
    <p:sldId id="1008" r:id="rId47"/>
    <p:sldId id="1007" r:id="rId48"/>
    <p:sldId id="1010" r:id="rId49"/>
    <p:sldId id="1011" r:id="rId50"/>
    <p:sldId id="1012" r:id="rId51"/>
    <p:sldId id="1013" r:id="rId52"/>
    <p:sldId id="1009" r:id="rId53"/>
    <p:sldId id="1015" r:id="rId54"/>
    <p:sldId id="1016" r:id="rId55"/>
  </p:sldIdLst>
  <p:sldSz cx="9144000" cy="6858000" type="screen4x3"/>
  <p:notesSz cx="6858000" cy="8686800"/>
  <p:defaultTextStyle>
    <a:defPPr>
      <a:defRPr lang="pt-BR"/>
    </a:defPPr>
    <a:lvl1pPr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DRE" initials="A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8800"/>
    <a:srgbClr val="FFFFCC"/>
    <a:srgbClr val="143C2B"/>
    <a:srgbClr val="005392"/>
    <a:srgbClr val="000066"/>
    <a:srgbClr val="0000FF"/>
    <a:srgbClr val="0066FF"/>
    <a:srgbClr val="00CC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22" autoAdjust="0"/>
    <p:restoredTop sz="82174" autoAdjust="0"/>
  </p:normalViewPr>
  <p:slideViewPr>
    <p:cSldViewPr>
      <p:cViewPr>
        <p:scale>
          <a:sx n="50" d="100"/>
          <a:sy n="50" d="100"/>
        </p:scale>
        <p:origin x="-1950" y="-294"/>
      </p:cViewPr>
      <p:guideLst>
        <p:guide orient="horz" pos="225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66" d="100"/>
          <a:sy n="66" d="100"/>
        </p:scale>
        <p:origin x="-39" y="863"/>
      </p:cViewPr>
      <p:guideLst>
        <p:guide orient="horz" pos="2160"/>
        <p:guide pos="288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handoutMaster" Target="handoutMasters/handoutMaster1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CFA652CD-3B31-4DA3-A018-E4E32F35A5A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3650" y="657225"/>
            <a:ext cx="4330700" cy="3244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125913"/>
            <a:ext cx="5029200" cy="391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4C27E86-A91C-48BC-BC6F-3157D93EDA5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pt.wikipedia.org/wiki/Propulsor_de_%C3%ADons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://pt.wikipedia.org/wiki/Delta_(fam%C3%ADlia_de_foguetes)" TargetMode="External"/><Relationship Id="rId4" Type="http://schemas.openxmlformats.org/officeDocument/2006/relationships/hyperlink" Target="http://pt.wikipedia.org/wiki/Foguete" TargetMode="Externa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E9EFDE-3931-4916-A185-632897AC7FC4}" type="slidenum">
              <a:rPr lang="pt-BR" smtClean="0"/>
              <a:pPr/>
              <a:t>1</a:t>
            </a:fld>
            <a:endParaRPr lang="pt-BR" smtClean="0"/>
          </a:p>
        </p:txBody>
      </p:sp>
      <p:sp>
        <p:nvSpPr>
          <p:cNvPr id="32771" name="Text Box 2"/>
          <p:cNvSpPr txBox="1">
            <a:spLocks noChangeArrowheads="1"/>
          </p:cNvSpPr>
          <p:nvPr/>
        </p:nvSpPr>
        <p:spPr bwMode="auto">
          <a:xfrm>
            <a:off x="1190625" y="835025"/>
            <a:ext cx="4476750" cy="30067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/>
          </p:nvPr>
        </p:nvSpPr>
        <p:spPr>
          <a:xfrm>
            <a:off x="1062038" y="4132263"/>
            <a:ext cx="4735512" cy="3333750"/>
          </a:xfrm>
          <a:noFill/>
          <a:ln/>
        </p:spPr>
        <p:txBody>
          <a:bodyPr wrap="none" anchor="ctr"/>
          <a:lstStyle/>
          <a:p>
            <a:endParaRPr lang="pt-BR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http://equipenews.com.br/wp-content/uploads/2015/01/chuva-de-meteoros-2013-620x360-600x348.jpg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27E86-A91C-48BC-BC6F-3157D93EDA57}" type="slidenum">
              <a:rPr lang="pt-BR" smtClean="0"/>
              <a:pPr>
                <a:defRPr/>
              </a:pPr>
              <a:t>3</a:t>
            </a:fld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http://dawn.jpl.nasa.gov/mission/</a:t>
            </a:r>
          </a:p>
          <a:p>
            <a:endParaRPr lang="pt-BR" dirty="0" smtClean="0"/>
          </a:p>
          <a:p>
            <a:r>
              <a:rPr lang="pt-BR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Inicialmente a nave espacial </a:t>
            </a:r>
            <a:r>
              <a:rPr lang="pt-BR" sz="1200" b="1" i="0" kern="120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Dawn</a:t>
            </a:r>
            <a:r>
              <a:rPr lang="pt-BR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 deverá interceptar e orbitar próximo ao protoplaneta </a:t>
            </a:r>
            <a:r>
              <a:rPr lang="pt-BR" sz="1200" b="1" i="0" kern="120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Vesta</a:t>
            </a:r>
            <a:r>
              <a:rPr lang="pt-BR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 por oito meses e conduzir observações remotas utilizando um conjunto de instrumentos científicos a bordo da sonda. Depois esta sonda deverá partir e se dirigir rumo a </a:t>
            </a:r>
            <a:r>
              <a:rPr lang="pt-BR" sz="1200" b="1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Ceres</a:t>
            </a:r>
            <a:r>
              <a:rPr lang="pt-BR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 para fazer os mesmos tipos de observações.</a:t>
            </a:r>
          </a:p>
          <a:p>
            <a:r>
              <a:rPr lang="pt-BR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 sonda </a:t>
            </a:r>
            <a:r>
              <a:rPr lang="pt-BR" sz="1200" b="0" i="0" kern="120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Dawn</a:t>
            </a:r>
            <a:r>
              <a:rPr lang="pt-BR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deverá ser a primeira nave espacial com finalidade puramente científica, a ser impulsionada por um </a:t>
            </a:r>
            <a:r>
              <a:rPr lang="pt-BR" sz="1200" b="0" i="0" u="none" strike="noStrike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  <a:hlinkClick r:id="rId3" tooltip="Propulsor de íons"/>
              </a:rPr>
              <a:t>propulsor de íons</a:t>
            </a:r>
            <a:r>
              <a:rPr lang="pt-BR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 considerado o mais avançado e eficiente sistema de propulsão no espaço.</a:t>
            </a:r>
          </a:p>
          <a:p>
            <a:r>
              <a:rPr lang="pt-BR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Este motor deverá fornecer propulsão adicional a sonda para atingir a </a:t>
            </a:r>
            <a:r>
              <a:rPr lang="pt-BR" sz="1200" b="0" i="0" kern="120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Vesta</a:t>
            </a:r>
            <a:r>
              <a:rPr lang="pt-BR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após a sua separação do seu foguete lançador </a:t>
            </a:r>
            <a:r>
              <a:rPr lang="pt-BR" sz="1200" b="0" i="0" kern="120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o</a:t>
            </a:r>
            <a:r>
              <a:rPr lang="pt-BR" sz="1200" b="0" i="0" u="none" strike="noStrike" kern="120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  <a:hlinkClick r:id="rId4" tooltip="Foguete"/>
              </a:rPr>
              <a:t>foguete</a:t>
            </a:r>
            <a:r>
              <a:rPr lang="pt-BR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 </a:t>
            </a:r>
            <a:r>
              <a:rPr lang="pt-BR" sz="1200" b="0" i="0" u="none" strike="noStrike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  <a:hlinkClick r:id="rId5" tooltip="Delta (família de foguetes)"/>
              </a:rPr>
              <a:t>Delta 7925H</a:t>
            </a:r>
            <a:r>
              <a:rPr lang="pt-BR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. O propulsor de íons deverá ser utilizado para as operações de aproximação junto aos protoplanetas, também para elevar e para diminuir a altitude de órbita da sonda.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27E86-A91C-48BC-BC6F-3157D93EDA57}" type="slidenum">
              <a:rPr lang="pt-BR" smtClean="0"/>
              <a:pPr>
                <a:defRPr/>
              </a:pPr>
              <a:t>5</a:t>
            </a:fld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http://pluto.jhuapl.edu/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27E86-A91C-48BC-BC6F-3157D93EDA57}" type="slidenum">
              <a:rPr lang="pt-BR" smtClean="0"/>
              <a:pPr>
                <a:defRPr/>
              </a:pPr>
              <a:t>28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343F6D-B3BC-43C7-9F61-0D3E4270499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955AC8-A920-4769-B1A2-5912854039D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F7A315-CC19-44C3-8593-18B8EBEC57D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7B8734-B6FD-4E2E-86CF-4B48DF8D703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331C9D-6521-4E9E-9867-0D56DF9C17A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92774E-4E5F-42E4-9C2D-D1ED87FE5F0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347BA4-A96F-4A96-AB57-9474F243713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A8D6FD-40CF-4EB0-807D-3CD31BDC69B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BE96D3-7929-4008-98A5-E4F536520FE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11A674-F612-46AE-A196-8603CB9EACB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F229ED-2D68-4DDB-BE4F-5D3D651D7D6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6C6CC0E-1808-46ED-B6CB-D709E7537B0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ubtítulo 3"/>
          <p:cNvSpPr>
            <a:spLocks noGrp="1"/>
          </p:cNvSpPr>
          <p:nvPr>
            <p:ph type="subTitle" idx="1"/>
          </p:nvPr>
        </p:nvSpPr>
        <p:spPr>
          <a:xfrm>
            <a:off x="0" y="2636912"/>
            <a:ext cx="9144000" cy="1752600"/>
          </a:xfrm>
        </p:spPr>
        <p:txBody>
          <a:bodyPr/>
          <a:lstStyle/>
          <a:p>
            <a:r>
              <a:rPr lang="pt-BR" sz="4800" dirty="0" smtClean="0">
                <a:solidFill>
                  <a:schemeClr val="bg1"/>
                </a:solidFill>
                <a:latin typeface="Century Gothic" pitchFamily="34" charset="0"/>
              </a:rPr>
              <a:t>Calendário </a:t>
            </a:r>
            <a:r>
              <a:rPr lang="pt-BR" sz="4800" dirty="0" smtClean="0">
                <a:solidFill>
                  <a:schemeClr val="bg1"/>
                </a:solidFill>
                <a:latin typeface="Century Gothic" pitchFamily="34" charset="0"/>
              </a:rPr>
              <a:t>Celeste </a:t>
            </a:r>
            <a:r>
              <a:rPr lang="pt-BR" sz="4800" dirty="0" smtClean="0">
                <a:solidFill>
                  <a:schemeClr val="bg1"/>
                </a:solidFill>
                <a:latin typeface="Century Gothic" pitchFamily="34" charset="0"/>
              </a:rPr>
              <a:t>2015</a:t>
            </a:r>
            <a:br>
              <a:rPr lang="pt-BR" sz="4800" dirty="0" smtClean="0">
                <a:solidFill>
                  <a:schemeClr val="bg1"/>
                </a:solidFill>
                <a:latin typeface="Century Gothic" pitchFamily="34" charset="0"/>
              </a:rPr>
            </a:br>
            <a:endParaRPr lang="pt-BR" sz="4800" dirty="0" smtClean="0">
              <a:latin typeface="Century Gothic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0" y="6596063"/>
            <a:ext cx="9144000" cy="261937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pt-BR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pt-BR" sz="11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Imagem de fundo: céu de São Carlos na data de fundação do observatório Dietrich </a:t>
            </a:r>
            <a:r>
              <a:rPr lang="pt-BR" sz="1100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Schiel</a:t>
            </a:r>
            <a:r>
              <a:rPr lang="pt-BR" sz="11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 (10/04/86, 20:00 TL) crédito: </a:t>
            </a:r>
            <a:r>
              <a:rPr lang="pt-BR" sz="1100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Stellarium</a:t>
            </a:r>
            <a:endParaRPr lang="pt-BR" sz="1100" dirty="0">
              <a:solidFill>
                <a:schemeClr val="accent2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3076" name="AutoShape 9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077" name="AutoShape 11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078" name="AutoShape 13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4016" y="66528"/>
            <a:ext cx="2699792" cy="144828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</p:pic>
      <p:pic>
        <p:nvPicPr>
          <p:cNvPr id="10" name="Picture 1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48264" y="0"/>
            <a:ext cx="152382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tângulo 10"/>
          <p:cNvSpPr/>
          <p:nvPr/>
        </p:nvSpPr>
        <p:spPr>
          <a:xfrm>
            <a:off x="5701362" y="1213302"/>
            <a:ext cx="405521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050" b="1" dirty="0" smtClean="0">
                <a:solidFill>
                  <a:schemeClr val="bg1"/>
                </a:solidFill>
                <a:latin typeface="Century Gothic" pitchFamily="34" charset="0"/>
              </a:rPr>
              <a:t>Centro de Divulgação da Astronomia</a:t>
            </a:r>
          </a:p>
          <a:p>
            <a:pPr algn="ctr"/>
            <a:r>
              <a:rPr lang="pt-BR" sz="1050" b="1" dirty="0" smtClean="0">
                <a:solidFill>
                  <a:schemeClr val="bg1"/>
                </a:solidFill>
                <a:latin typeface="Century Gothic" pitchFamily="34" charset="0"/>
              </a:rPr>
              <a:t>Observatório Dietrich </a:t>
            </a:r>
            <a:r>
              <a:rPr lang="pt-BR" sz="1050" b="1" dirty="0" err="1" smtClean="0">
                <a:solidFill>
                  <a:schemeClr val="bg1"/>
                </a:solidFill>
                <a:latin typeface="Century Gothic" pitchFamily="34" charset="0"/>
              </a:rPr>
              <a:t>Schiel</a:t>
            </a:r>
            <a:endParaRPr lang="pt-BR" sz="1050" b="1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4860032" y="3933056"/>
            <a:ext cx="4032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Tamara Galindo </a:t>
            </a:r>
            <a:r>
              <a:rPr lang="pt-BR" dirty="0" err="1" smtClean="0">
                <a:solidFill>
                  <a:schemeClr val="bg1"/>
                </a:solidFill>
              </a:rPr>
              <a:t>Ferlin</a:t>
            </a:r>
            <a:r>
              <a:rPr lang="pt-BR" dirty="0" smtClean="0">
                <a:solidFill>
                  <a:schemeClr val="bg1"/>
                </a:solidFill>
              </a:rPr>
              <a:t/>
            </a:r>
            <a:br>
              <a:rPr lang="pt-BR" dirty="0" smtClean="0">
                <a:solidFill>
                  <a:schemeClr val="bg1"/>
                </a:solidFill>
              </a:rPr>
            </a:br>
            <a:r>
              <a:rPr lang="pt-BR" dirty="0" smtClean="0">
                <a:solidFill>
                  <a:schemeClr val="bg1"/>
                </a:solidFill>
              </a:rPr>
              <a:t>tamaragferlin@gmail.com</a:t>
            </a:r>
            <a:endParaRPr lang="pt-B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bg1"/>
                </a:solidFill>
              </a:rPr>
              <a:t>Lua Cheia</a:t>
            </a:r>
            <a:br>
              <a:rPr lang="pt-BR" dirty="0" smtClean="0">
                <a:solidFill>
                  <a:schemeClr val="bg1"/>
                </a:solidFill>
              </a:rPr>
            </a:br>
            <a:r>
              <a:rPr lang="pt-BR" dirty="0" smtClean="0">
                <a:solidFill>
                  <a:schemeClr val="bg1"/>
                </a:solidFill>
              </a:rPr>
              <a:t>05/03/2015</a:t>
            </a:r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6" name="Espaço Reservado para Conteúdo 5" descr="download (1)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11760" y="1916832"/>
            <a:ext cx="4464498" cy="4464494"/>
          </a:xfrm>
        </p:spPr>
      </p:pic>
    </p:spTree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7584" y="2708920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</a:rPr>
              <a:t>Lua Nova</a:t>
            </a:r>
            <a:r>
              <a:rPr lang="pt-BR" b="0" dirty="0" smtClean="0">
                <a:solidFill>
                  <a:schemeClr val="bg1"/>
                </a:solidFill>
              </a:rPr>
              <a:t/>
            </a:r>
            <a:br>
              <a:rPr lang="pt-BR" b="0" dirty="0" smtClean="0">
                <a:solidFill>
                  <a:schemeClr val="bg1"/>
                </a:solidFill>
              </a:rPr>
            </a:br>
            <a:r>
              <a:rPr lang="pt-BR" dirty="0" smtClean="0">
                <a:solidFill>
                  <a:schemeClr val="bg1"/>
                </a:solidFill>
              </a:rPr>
              <a:t> 20/03/2015</a:t>
            </a:r>
            <a:r>
              <a:rPr lang="pt-BR" b="0" dirty="0" smtClean="0">
                <a:solidFill>
                  <a:schemeClr val="bg1"/>
                </a:solidFill>
              </a:rPr>
              <a:t>  </a:t>
            </a:r>
            <a:endParaRPr lang="pt-B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0" dirty="0" smtClean="0">
                <a:solidFill>
                  <a:schemeClr val="bg1"/>
                </a:solidFill>
              </a:rPr>
              <a:t>Eclipse </a:t>
            </a:r>
            <a:r>
              <a:rPr lang="pt-BR" b="0" dirty="0" smtClean="0">
                <a:solidFill>
                  <a:schemeClr val="bg1"/>
                </a:solidFill>
              </a:rPr>
              <a:t>Solar </a:t>
            </a:r>
            <a:r>
              <a:rPr lang="pt-BR" b="0" dirty="0" smtClean="0">
                <a:solidFill>
                  <a:schemeClr val="bg1"/>
                </a:solidFill>
              </a:rPr>
              <a:t>total</a:t>
            </a:r>
            <a:br>
              <a:rPr lang="pt-BR" b="0" dirty="0" smtClean="0">
                <a:solidFill>
                  <a:schemeClr val="bg1"/>
                </a:solidFill>
              </a:rPr>
            </a:br>
            <a:r>
              <a:rPr lang="pt-BR" b="0" dirty="0" smtClean="0">
                <a:solidFill>
                  <a:schemeClr val="bg1"/>
                </a:solidFill>
              </a:rPr>
              <a:t>20/03/2015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t-BR" b="0" dirty="0" smtClean="0">
                <a:solidFill>
                  <a:schemeClr val="bg1"/>
                </a:solidFill>
              </a:rPr>
              <a:t>   Local :</a:t>
            </a:r>
            <a:r>
              <a:rPr lang="pt-BR" b="0" dirty="0" smtClean="0">
                <a:solidFill>
                  <a:schemeClr val="bg1"/>
                </a:solidFill>
              </a:rPr>
              <a:t>Groelândia </a:t>
            </a:r>
            <a:r>
              <a:rPr lang="pt-BR" b="0" dirty="0" smtClean="0">
                <a:solidFill>
                  <a:schemeClr val="bg1"/>
                </a:solidFill>
              </a:rPr>
              <a:t>e no norte da Sibéria</a:t>
            </a:r>
            <a:r>
              <a:rPr lang="pt-BR" b="0" dirty="0" smtClean="0">
                <a:solidFill>
                  <a:schemeClr val="bg1"/>
                </a:solidFill>
              </a:rPr>
              <a:t>.</a:t>
            </a:r>
            <a:endParaRPr lang="pt-BR" b="0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pt-BR" dirty="0"/>
          </a:p>
        </p:txBody>
      </p:sp>
      <p:pic>
        <p:nvPicPr>
          <p:cNvPr id="4" name="Imagem 3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71800" y="3573016"/>
            <a:ext cx="3840426" cy="2880322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Untitled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51720" y="260648"/>
            <a:ext cx="4896546" cy="6329680"/>
          </a:xfr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bg1"/>
                </a:solidFill>
              </a:rPr>
              <a:t>Equinócio Outono</a:t>
            </a:r>
            <a:br>
              <a:rPr lang="pt-BR" dirty="0" smtClean="0">
                <a:solidFill>
                  <a:schemeClr val="bg1"/>
                </a:solidFill>
              </a:rPr>
            </a:br>
            <a:r>
              <a:rPr lang="pt-BR" dirty="0" smtClean="0">
                <a:solidFill>
                  <a:schemeClr val="bg1"/>
                </a:solidFill>
              </a:rPr>
              <a:t>20/03/2015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988840"/>
            <a:ext cx="8458200" cy="4114800"/>
          </a:xfrm>
        </p:spPr>
        <p:txBody>
          <a:bodyPr/>
          <a:lstStyle/>
          <a:p>
            <a:pPr algn="just">
              <a:buNone/>
            </a:pPr>
            <a:r>
              <a:rPr lang="pt-BR" b="0" dirty="0" smtClean="0">
                <a:solidFill>
                  <a:schemeClr val="bg1"/>
                </a:solidFill>
              </a:rPr>
              <a:t>   </a:t>
            </a:r>
            <a:r>
              <a:rPr lang="pt-BR" sz="2400" b="0" dirty="0" smtClean="0">
                <a:solidFill>
                  <a:schemeClr val="bg1"/>
                </a:solidFill>
              </a:rPr>
              <a:t>O Sol vai brilhar diretamente sobre o equador e haverá quantidades quase iguais de dia e noite em todo o mundo. Este é também o primeiro dia da primavera no hemisfério norte e o primeiro dia de outono no hemisfério sul.</a:t>
            </a:r>
          </a:p>
          <a:p>
            <a:pPr algn="just"/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pic>
        <p:nvPicPr>
          <p:cNvPr id="4" name="Imagem 3" descr="downloa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71800" y="3861048"/>
            <a:ext cx="3398888" cy="2755266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bg1"/>
                </a:solidFill>
              </a:rPr>
              <a:t>Lua Cheia</a:t>
            </a:r>
            <a:br>
              <a:rPr lang="pt-BR" dirty="0" smtClean="0">
                <a:solidFill>
                  <a:schemeClr val="bg1"/>
                </a:solidFill>
              </a:rPr>
            </a:br>
            <a:r>
              <a:rPr lang="pt-BR" dirty="0" smtClean="0">
                <a:solidFill>
                  <a:schemeClr val="bg1"/>
                </a:solidFill>
              </a:rPr>
              <a:t>04/04/2015</a:t>
            </a:r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6" name="Espaço Reservado para Conteúdo 5" descr="download (1)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11760" y="1916832"/>
            <a:ext cx="4464498" cy="4464494"/>
          </a:xfrm>
        </p:spPr>
      </p:pic>
    </p:spTree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0" dirty="0" smtClean="0">
                <a:solidFill>
                  <a:schemeClr val="bg1"/>
                </a:solidFill>
              </a:rPr>
              <a:t>Eclipse Lunar Total</a:t>
            </a:r>
            <a:br>
              <a:rPr lang="pt-BR" b="0" dirty="0" smtClean="0">
                <a:solidFill>
                  <a:schemeClr val="bg1"/>
                </a:solidFill>
              </a:rPr>
            </a:br>
            <a:r>
              <a:rPr lang="pt-BR" b="0" dirty="0" smtClean="0">
                <a:solidFill>
                  <a:schemeClr val="bg1"/>
                </a:solidFill>
              </a:rPr>
              <a:t>04/04/2015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3568" y="2132856"/>
            <a:ext cx="7772400" cy="4114800"/>
          </a:xfrm>
        </p:spPr>
        <p:txBody>
          <a:bodyPr/>
          <a:lstStyle/>
          <a:p>
            <a:pPr algn="just">
              <a:buNone/>
            </a:pPr>
            <a:r>
              <a:rPr lang="pt-BR" sz="2800" b="0" dirty="0" smtClean="0">
                <a:solidFill>
                  <a:schemeClr val="bg1"/>
                </a:solidFill>
              </a:rPr>
              <a:t>   O eclipse será visível em quase toda a América do Norte, </a:t>
            </a:r>
            <a:r>
              <a:rPr lang="pt-BR" sz="2800" u="sng" dirty="0" smtClean="0">
                <a:solidFill>
                  <a:schemeClr val="bg1"/>
                </a:solidFill>
              </a:rPr>
              <a:t>América do Sul</a:t>
            </a:r>
            <a:r>
              <a:rPr lang="pt-BR" sz="2800" b="0" dirty="0" smtClean="0">
                <a:solidFill>
                  <a:schemeClr val="bg1"/>
                </a:solidFill>
              </a:rPr>
              <a:t>, leste da Ásia e Austrália</a:t>
            </a:r>
            <a:endParaRPr lang="pt-BR" sz="2800" dirty="0">
              <a:solidFill>
                <a:schemeClr val="bg1"/>
              </a:solidFill>
            </a:endParaRPr>
          </a:p>
        </p:txBody>
      </p:sp>
      <p:pic>
        <p:nvPicPr>
          <p:cNvPr id="4" name="Imagem 3" descr="images (1)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10101"/>
              </a:clrFrom>
              <a:clrTo>
                <a:srgbClr val="010101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15816" y="3429000"/>
            <a:ext cx="3550308" cy="3140658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7584" y="2708920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</a:rPr>
              <a:t>Lua Nova</a:t>
            </a:r>
            <a:r>
              <a:rPr lang="pt-BR" b="0" dirty="0" smtClean="0">
                <a:solidFill>
                  <a:schemeClr val="bg1"/>
                </a:solidFill>
              </a:rPr>
              <a:t/>
            </a:r>
            <a:br>
              <a:rPr lang="pt-BR" b="0" dirty="0" smtClean="0">
                <a:solidFill>
                  <a:schemeClr val="bg1"/>
                </a:solidFill>
              </a:rPr>
            </a:br>
            <a:r>
              <a:rPr lang="pt-BR" dirty="0" smtClean="0">
                <a:solidFill>
                  <a:schemeClr val="bg1"/>
                </a:solidFill>
              </a:rPr>
              <a:t> 18/04/2015</a:t>
            </a:r>
            <a:r>
              <a:rPr lang="pt-BR" b="0" dirty="0" smtClean="0">
                <a:solidFill>
                  <a:schemeClr val="bg1"/>
                </a:solidFill>
              </a:rPr>
              <a:t>  </a:t>
            </a:r>
            <a:endParaRPr lang="pt-B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0" dirty="0" smtClean="0">
                <a:solidFill>
                  <a:schemeClr val="bg1"/>
                </a:solidFill>
              </a:rPr>
              <a:t>Chuva de Meteoros </a:t>
            </a:r>
            <a:r>
              <a:rPr lang="pt-BR" b="0" dirty="0" err="1" smtClean="0">
                <a:solidFill>
                  <a:schemeClr val="bg1"/>
                </a:solidFill>
              </a:rPr>
              <a:t>Lyrids</a:t>
            </a:r>
            <a:r>
              <a:rPr lang="pt-BR" b="0" dirty="0" smtClean="0">
                <a:solidFill>
                  <a:schemeClr val="bg1"/>
                </a:solidFill>
              </a:rPr>
              <a:t/>
            </a:r>
            <a:br>
              <a:rPr lang="pt-BR" b="0" dirty="0" smtClean="0">
                <a:solidFill>
                  <a:schemeClr val="bg1"/>
                </a:solidFill>
              </a:rPr>
            </a:br>
            <a:r>
              <a:rPr lang="pt-BR" b="0" dirty="0" smtClean="0">
                <a:solidFill>
                  <a:schemeClr val="bg1"/>
                </a:solidFill>
              </a:rPr>
              <a:t>21/04 e 22/04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11560" y="2132856"/>
            <a:ext cx="7772400" cy="4114800"/>
          </a:xfrm>
        </p:spPr>
        <p:txBody>
          <a:bodyPr/>
          <a:lstStyle/>
          <a:p>
            <a:pPr algn="just">
              <a:buNone/>
            </a:pPr>
            <a:r>
              <a:rPr lang="pt-BR" sz="2400" b="0" dirty="0" smtClean="0">
                <a:solidFill>
                  <a:schemeClr val="bg1"/>
                </a:solidFill>
              </a:rPr>
              <a:t>    O </a:t>
            </a:r>
            <a:r>
              <a:rPr lang="pt-BR" sz="2400" b="0" dirty="0" err="1" smtClean="0">
                <a:solidFill>
                  <a:schemeClr val="bg1"/>
                </a:solidFill>
              </a:rPr>
              <a:t>Lyrids</a:t>
            </a:r>
            <a:r>
              <a:rPr lang="pt-BR" sz="2400" b="0" dirty="0" smtClean="0">
                <a:solidFill>
                  <a:schemeClr val="bg1"/>
                </a:solidFill>
              </a:rPr>
              <a:t> é uma chuva de meteoros média que produz normalmente cerca de 20 meteoros por hora em seu pico. Esses meteoros podem produzir trilhas de poeira brilhante que duram vários segundos. A chuva atinge seu auge em </a:t>
            </a:r>
            <a:r>
              <a:rPr lang="pt-BR" sz="2400" b="0" dirty="0" smtClean="0">
                <a:solidFill>
                  <a:schemeClr val="bg1"/>
                </a:solidFill>
              </a:rPr>
              <a:t>21 e 22 de abril , </a:t>
            </a:r>
            <a:r>
              <a:rPr lang="pt-BR" sz="2400" b="0" dirty="0" smtClean="0">
                <a:solidFill>
                  <a:schemeClr val="bg1"/>
                </a:solidFill>
              </a:rPr>
              <a:t>embora alguns meteoros possam ser visíveis a partir de abril 16-25. Procure pelos meteoros na constelação de Lyra depois da meia-noite.</a:t>
            </a:r>
          </a:p>
          <a:p>
            <a:endParaRPr lang="pt-BR" sz="2400" dirty="0"/>
          </a:p>
        </p:txBody>
      </p:sp>
    </p:spTree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bg1"/>
                </a:solidFill>
              </a:rPr>
              <a:t>Lua Cheia</a:t>
            </a:r>
            <a:br>
              <a:rPr lang="pt-BR" dirty="0" smtClean="0">
                <a:solidFill>
                  <a:schemeClr val="bg1"/>
                </a:solidFill>
              </a:rPr>
            </a:br>
            <a:r>
              <a:rPr lang="pt-BR" dirty="0" smtClean="0">
                <a:solidFill>
                  <a:schemeClr val="bg1"/>
                </a:solidFill>
              </a:rPr>
              <a:t>04/05/2015</a:t>
            </a:r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6" name="Espaço Reservado para Conteúdo 5" descr="download (1)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11760" y="1916832"/>
            <a:ext cx="4464498" cy="4464494"/>
          </a:xfrm>
        </p:spPr>
      </p:pic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2636912"/>
            <a:ext cx="7772400" cy="1143000"/>
          </a:xfrm>
        </p:spPr>
        <p:txBody>
          <a:bodyPr/>
          <a:lstStyle/>
          <a:p>
            <a:r>
              <a:rPr lang="pt-BR" sz="9600" dirty="0" smtClean="0">
                <a:solidFill>
                  <a:schemeClr val="bg1"/>
                </a:solidFill>
              </a:rPr>
              <a:t>Janeiro</a:t>
            </a:r>
            <a:endParaRPr lang="pt-BR" sz="9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908720"/>
            <a:ext cx="9502824" cy="1143000"/>
          </a:xfrm>
        </p:spPr>
        <p:txBody>
          <a:bodyPr/>
          <a:lstStyle/>
          <a:p>
            <a:r>
              <a:rPr lang="pt-BR" b="0" dirty="0" smtClean="0">
                <a:solidFill>
                  <a:schemeClr val="bg1"/>
                </a:solidFill>
              </a:rPr>
              <a:t>Chuva de Meteoros </a:t>
            </a:r>
            <a:r>
              <a:rPr lang="pt-BR" b="0" dirty="0" err="1" smtClean="0">
                <a:solidFill>
                  <a:schemeClr val="bg1"/>
                </a:solidFill>
              </a:rPr>
              <a:t>Eta</a:t>
            </a:r>
            <a:r>
              <a:rPr lang="pt-BR" b="0" dirty="0" smtClean="0">
                <a:solidFill>
                  <a:schemeClr val="bg1"/>
                </a:solidFill>
              </a:rPr>
              <a:t> </a:t>
            </a:r>
            <a:r>
              <a:rPr lang="pt-BR" b="0" dirty="0" err="1" smtClean="0">
                <a:solidFill>
                  <a:schemeClr val="bg1"/>
                </a:solidFill>
              </a:rPr>
              <a:t>Aquarids</a:t>
            </a:r>
            <a:r>
              <a:rPr lang="pt-BR" b="0" dirty="0" smtClean="0">
                <a:solidFill>
                  <a:schemeClr val="bg1"/>
                </a:solidFill>
              </a:rPr>
              <a:t/>
            </a:r>
            <a:br>
              <a:rPr lang="pt-BR" b="0" dirty="0" smtClean="0">
                <a:solidFill>
                  <a:schemeClr val="bg1"/>
                </a:solidFill>
              </a:rPr>
            </a:br>
            <a:r>
              <a:rPr lang="pt-BR" b="0" dirty="0" smtClean="0">
                <a:solidFill>
                  <a:schemeClr val="bg1"/>
                </a:solidFill>
              </a:rPr>
              <a:t>05/05 e 06/05 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71600" y="2743200"/>
            <a:ext cx="7272808" cy="4114800"/>
          </a:xfrm>
        </p:spPr>
        <p:txBody>
          <a:bodyPr/>
          <a:lstStyle/>
          <a:p>
            <a:pPr algn="just">
              <a:buNone/>
            </a:pPr>
            <a:r>
              <a:rPr lang="pt-BR" sz="2400" b="0" dirty="0" smtClean="0">
                <a:solidFill>
                  <a:schemeClr val="bg1"/>
                </a:solidFill>
              </a:rPr>
              <a:t>   </a:t>
            </a:r>
            <a:r>
              <a:rPr lang="pt-BR" sz="2400" b="0" dirty="0" smtClean="0">
                <a:solidFill>
                  <a:schemeClr val="bg1"/>
                </a:solidFill>
              </a:rPr>
              <a:t>A</a:t>
            </a:r>
            <a:r>
              <a:rPr lang="pt-BR" sz="2400" b="0" dirty="0" smtClean="0">
                <a:solidFill>
                  <a:schemeClr val="bg1"/>
                </a:solidFill>
              </a:rPr>
              <a:t> </a:t>
            </a:r>
            <a:r>
              <a:rPr lang="pt-BR" sz="2400" b="0" dirty="0" err="1" smtClean="0">
                <a:solidFill>
                  <a:schemeClr val="bg1"/>
                </a:solidFill>
              </a:rPr>
              <a:t>Eta</a:t>
            </a:r>
            <a:r>
              <a:rPr lang="pt-BR" sz="2400" b="0" dirty="0" smtClean="0">
                <a:solidFill>
                  <a:schemeClr val="bg1"/>
                </a:solidFill>
              </a:rPr>
              <a:t> </a:t>
            </a:r>
            <a:r>
              <a:rPr lang="pt-BR" sz="2400" b="0" dirty="0" err="1" smtClean="0">
                <a:solidFill>
                  <a:schemeClr val="bg1"/>
                </a:solidFill>
              </a:rPr>
              <a:t>Aquarids</a:t>
            </a:r>
            <a:r>
              <a:rPr lang="pt-BR" sz="2400" b="0" dirty="0" smtClean="0">
                <a:solidFill>
                  <a:schemeClr val="bg1"/>
                </a:solidFill>
              </a:rPr>
              <a:t> </a:t>
            </a:r>
            <a:r>
              <a:rPr lang="pt-BR" sz="2400" b="0" dirty="0" smtClean="0">
                <a:solidFill>
                  <a:schemeClr val="bg1"/>
                </a:solidFill>
              </a:rPr>
              <a:t>é uma chuva de meteoros que </a:t>
            </a:r>
            <a:r>
              <a:rPr lang="pt-BR" sz="2400" b="0" dirty="0" smtClean="0">
                <a:solidFill>
                  <a:schemeClr val="bg1"/>
                </a:solidFill>
              </a:rPr>
              <a:t> </a:t>
            </a:r>
            <a:r>
              <a:rPr lang="pt-BR" sz="2400" b="0" dirty="0" smtClean="0">
                <a:solidFill>
                  <a:schemeClr val="bg1"/>
                </a:solidFill>
              </a:rPr>
              <a:t>geralmente </a:t>
            </a:r>
            <a:r>
              <a:rPr lang="pt-BR" sz="2400" b="0" dirty="0" smtClean="0">
                <a:solidFill>
                  <a:schemeClr val="bg1"/>
                </a:solidFill>
              </a:rPr>
              <a:t>produz </a:t>
            </a:r>
            <a:r>
              <a:rPr lang="pt-BR" sz="2400" b="0" dirty="0" smtClean="0">
                <a:solidFill>
                  <a:schemeClr val="bg1"/>
                </a:solidFill>
              </a:rPr>
              <a:t>cerca de 10 meteoros por hora em seu pico. O ponto radiante para </a:t>
            </a:r>
            <a:r>
              <a:rPr lang="pt-BR" sz="2400" b="0" dirty="0" smtClean="0">
                <a:solidFill>
                  <a:schemeClr val="bg1"/>
                </a:solidFill>
              </a:rPr>
              <a:t>esta chuva </a:t>
            </a:r>
            <a:r>
              <a:rPr lang="pt-BR" sz="2400" b="0" dirty="0" smtClean="0">
                <a:solidFill>
                  <a:schemeClr val="bg1"/>
                </a:solidFill>
              </a:rPr>
              <a:t>estará </a:t>
            </a:r>
            <a:r>
              <a:rPr lang="pt-BR" sz="2400" b="0" dirty="0" smtClean="0">
                <a:solidFill>
                  <a:schemeClr val="bg1"/>
                </a:solidFill>
              </a:rPr>
              <a:t>na constelação </a:t>
            </a:r>
            <a:r>
              <a:rPr lang="pt-BR" sz="2400" b="0" dirty="0" smtClean="0">
                <a:solidFill>
                  <a:schemeClr val="bg1"/>
                </a:solidFill>
              </a:rPr>
              <a:t>de Aquário</a:t>
            </a:r>
            <a:r>
              <a:rPr lang="pt-BR" sz="2400" b="0" dirty="0" smtClean="0">
                <a:solidFill>
                  <a:schemeClr val="bg1"/>
                </a:solidFill>
              </a:rPr>
              <a:t>.</a:t>
            </a:r>
            <a:r>
              <a:rPr lang="pt-BR" sz="2400" b="0" dirty="0" smtClean="0">
                <a:solidFill>
                  <a:schemeClr val="bg1"/>
                </a:solidFill>
              </a:rPr>
              <a:t> Melhor visualização geralmente é para o leste após a meia-noite, longe das luzes da cidade.</a:t>
            </a:r>
          </a:p>
          <a:p>
            <a:endParaRPr lang="pt-BR" dirty="0"/>
          </a:p>
        </p:txBody>
      </p:sp>
    </p:spTree>
  </p:cSld>
  <p:clrMapOvr>
    <a:masterClrMapping/>
  </p:clrMapOvr>
  <p:transition spd="slow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7584" y="2708920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</a:rPr>
              <a:t>Lua Nova</a:t>
            </a:r>
            <a:r>
              <a:rPr lang="pt-BR" b="0" dirty="0" smtClean="0">
                <a:solidFill>
                  <a:schemeClr val="bg1"/>
                </a:solidFill>
              </a:rPr>
              <a:t/>
            </a:r>
            <a:br>
              <a:rPr lang="pt-BR" b="0" dirty="0" smtClean="0">
                <a:solidFill>
                  <a:schemeClr val="bg1"/>
                </a:solidFill>
              </a:rPr>
            </a:br>
            <a:r>
              <a:rPr lang="pt-BR" dirty="0" smtClean="0">
                <a:solidFill>
                  <a:schemeClr val="bg1"/>
                </a:solidFill>
              </a:rPr>
              <a:t> 18/05/2015</a:t>
            </a:r>
            <a:r>
              <a:rPr lang="pt-BR" b="0" dirty="0" smtClean="0">
                <a:solidFill>
                  <a:schemeClr val="bg1"/>
                </a:solidFill>
              </a:rPr>
              <a:t>  </a:t>
            </a:r>
            <a:endParaRPr lang="pt-B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bg1"/>
                </a:solidFill>
              </a:rPr>
              <a:t>Saturno em Oposição</a:t>
            </a:r>
            <a:br>
              <a:rPr lang="pt-BR" dirty="0" smtClean="0">
                <a:solidFill>
                  <a:schemeClr val="bg1"/>
                </a:solidFill>
              </a:rPr>
            </a:br>
            <a:r>
              <a:rPr lang="pt-BR" dirty="0" smtClean="0">
                <a:solidFill>
                  <a:schemeClr val="bg1"/>
                </a:solidFill>
              </a:rPr>
              <a:t>23/05/2015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2132856"/>
            <a:ext cx="8062664" cy="4114800"/>
          </a:xfrm>
        </p:spPr>
        <p:txBody>
          <a:bodyPr/>
          <a:lstStyle/>
          <a:p>
            <a:pPr algn="just">
              <a:buNone/>
            </a:pPr>
            <a:r>
              <a:rPr lang="pt-BR" sz="2400" b="0" dirty="0" smtClean="0">
                <a:solidFill>
                  <a:schemeClr val="bg1"/>
                </a:solidFill>
              </a:rPr>
              <a:t>   O planeta dos anéis </a:t>
            </a:r>
            <a:r>
              <a:rPr lang="pt-BR" sz="2400" b="0" dirty="0" smtClean="0">
                <a:solidFill>
                  <a:schemeClr val="bg1"/>
                </a:solidFill>
              </a:rPr>
              <a:t>terá </a:t>
            </a:r>
            <a:r>
              <a:rPr lang="pt-BR" sz="2400" b="0" dirty="0" smtClean="0">
                <a:solidFill>
                  <a:schemeClr val="bg1"/>
                </a:solidFill>
              </a:rPr>
              <a:t>a sua maior aproximação à Terra e seu rosto será totalmente </a:t>
            </a:r>
            <a:r>
              <a:rPr lang="pt-BR" sz="2400" b="0" dirty="0" smtClean="0">
                <a:solidFill>
                  <a:schemeClr val="bg1"/>
                </a:solidFill>
              </a:rPr>
              <a:t>iluminado </a:t>
            </a:r>
            <a:r>
              <a:rPr lang="pt-BR" sz="2400" b="0" dirty="0" smtClean="0">
                <a:solidFill>
                  <a:schemeClr val="bg1"/>
                </a:solidFill>
              </a:rPr>
              <a:t>pelo </a:t>
            </a:r>
            <a:r>
              <a:rPr lang="pt-BR" sz="2400" b="0" dirty="0" smtClean="0">
                <a:solidFill>
                  <a:schemeClr val="bg1"/>
                </a:solidFill>
              </a:rPr>
              <a:t>Sol</a:t>
            </a:r>
            <a:r>
              <a:rPr lang="pt-BR" sz="2400" b="0" dirty="0" smtClean="0">
                <a:solidFill>
                  <a:schemeClr val="bg1"/>
                </a:solidFill>
              </a:rPr>
              <a:t>. Esta é a melhor hora para ver e fotografar Saturno e suas luas.</a:t>
            </a:r>
          </a:p>
          <a:p>
            <a:endParaRPr lang="pt-BR" dirty="0"/>
          </a:p>
        </p:txBody>
      </p:sp>
      <p:pic>
        <p:nvPicPr>
          <p:cNvPr id="4" name="Imagem 3" descr="110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15816" y="3429000"/>
            <a:ext cx="3168352" cy="2989012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bg1"/>
                </a:solidFill>
              </a:rPr>
              <a:t>Lua Cheia</a:t>
            </a:r>
            <a:br>
              <a:rPr lang="pt-BR" dirty="0" smtClean="0">
                <a:solidFill>
                  <a:schemeClr val="bg1"/>
                </a:solidFill>
              </a:rPr>
            </a:br>
            <a:r>
              <a:rPr lang="pt-BR" dirty="0" smtClean="0">
                <a:solidFill>
                  <a:schemeClr val="bg1"/>
                </a:solidFill>
              </a:rPr>
              <a:t>02/06/2015</a:t>
            </a:r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6" name="Espaço Reservado para Conteúdo 5" descr="download (1)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11760" y="1916832"/>
            <a:ext cx="4464498" cy="4464494"/>
          </a:xfrm>
        </p:spPr>
      </p:pic>
    </p:spTree>
  </p:cSld>
  <p:clrMapOvr>
    <a:masterClrMapping/>
  </p:clrMapOvr>
  <p:transition spd="slow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7584" y="2708920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</a:rPr>
              <a:t>Lua Nova</a:t>
            </a:r>
            <a:r>
              <a:rPr lang="pt-BR" b="0" dirty="0" smtClean="0">
                <a:solidFill>
                  <a:schemeClr val="bg1"/>
                </a:solidFill>
              </a:rPr>
              <a:t/>
            </a:r>
            <a:br>
              <a:rPr lang="pt-BR" b="0" dirty="0" smtClean="0">
                <a:solidFill>
                  <a:schemeClr val="bg1"/>
                </a:solidFill>
              </a:rPr>
            </a:br>
            <a:r>
              <a:rPr lang="pt-BR" dirty="0" smtClean="0">
                <a:solidFill>
                  <a:schemeClr val="bg1"/>
                </a:solidFill>
              </a:rPr>
              <a:t> 16/06/2015</a:t>
            </a:r>
            <a:r>
              <a:rPr lang="pt-BR" b="0" dirty="0" smtClean="0">
                <a:solidFill>
                  <a:schemeClr val="bg1"/>
                </a:solidFill>
              </a:rPr>
              <a:t>  </a:t>
            </a:r>
            <a:endParaRPr lang="pt-B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0" dirty="0" smtClean="0">
                <a:solidFill>
                  <a:schemeClr val="bg1"/>
                </a:solidFill>
              </a:rPr>
              <a:t>Solstício de Inverno</a:t>
            </a:r>
            <a:br>
              <a:rPr lang="pt-BR" b="0" dirty="0" smtClean="0">
                <a:solidFill>
                  <a:schemeClr val="bg1"/>
                </a:solidFill>
              </a:rPr>
            </a:br>
            <a:r>
              <a:rPr lang="pt-BR" b="0" dirty="0" smtClean="0">
                <a:solidFill>
                  <a:schemeClr val="bg1"/>
                </a:solidFill>
              </a:rPr>
              <a:t>21/06/2015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pt-BR" sz="2400" b="0" dirty="0" smtClean="0">
                <a:solidFill>
                  <a:schemeClr val="bg1"/>
                </a:solidFill>
              </a:rPr>
              <a:t>    Este é o primeiro dia do verão (solstício de verão) no hemisfério norte e o primeiro dia do inverno (solstício de inverno) no hemisfério sul.</a:t>
            </a:r>
          </a:p>
          <a:p>
            <a:endParaRPr lang="pt-BR" dirty="0"/>
          </a:p>
        </p:txBody>
      </p:sp>
      <p:pic>
        <p:nvPicPr>
          <p:cNvPr id="4" name="Imagem 3" descr="estacoes_do_ano_verao_hemisf_sul_20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15816" y="3356992"/>
            <a:ext cx="3672408" cy="318513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bg1"/>
                </a:solidFill>
              </a:rPr>
              <a:t>Lua Cheia</a:t>
            </a:r>
            <a:br>
              <a:rPr lang="pt-BR" dirty="0" smtClean="0">
                <a:solidFill>
                  <a:schemeClr val="bg1"/>
                </a:solidFill>
              </a:rPr>
            </a:br>
            <a:r>
              <a:rPr lang="pt-BR" dirty="0" smtClean="0">
                <a:solidFill>
                  <a:schemeClr val="bg1"/>
                </a:solidFill>
              </a:rPr>
              <a:t>02/07/2015</a:t>
            </a:r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6" name="Espaço Reservado para Conteúdo 5" descr="download (1)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11760" y="1916832"/>
            <a:ext cx="4464498" cy="4464494"/>
          </a:xfrm>
        </p:spPr>
      </p:pic>
    </p:spTree>
  </p:cSld>
  <p:clrMapOvr>
    <a:masterClrMapping/>
  </p:clrMapOvr>
  <p:transition spd="slow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0" dirty="0" err="1" smtClean="0">
                <a:solidFill>
                  <a:schemeClr val="bg1"/>
                </a:solidFill>
              </a:rPr>
              <a:t>New</a:t>
            </a:r>
            <a:r>
              <a:rPr lang="pt-BR" b="0" dirty="0" smtClean="0">
                <a:solidFill>
                  <a:schemeClr val="bg1"/>
                </a:solidFill>
              </a:rPr>
              <a:t> </a:t>
            </a:r>
            <a:r>
              <a:rPr lang="pt-BR" b="0" dirty="0" err="1" smtClean="0">
                <a:solidFill>
                  <a:schemeClr val="bg1"/>
                </a:solidFill>
              </a:rPr>
              <a:t>Horizons</a:t>
            </a:r>
            <a:r>
              <a:rPr lang="pt-BR" b="0" dirty="0" smtClean="0">
                <a:solidFill>
                  <a:schemeClr val="bg1"/>
                </a:solidFill>
              </a:rPr>
              <a:t/>
            </a:r>
            <a:br>
              <a:rPr lang="pt-BR" b="0" dirty="0" smtClean="0">
                <a:solidFill>
                  <a:schemeClr val="bg1"/>
                </a:solidFill>
              </a:rPr>
            </a:br>
            <a:r>
              <a:rPr lang="pt-BR" b="0" dirty="0" smtClean="0">
                <a:solidFill>
                  <a:schemeClr val="bg1"/>
                </a:solidFill>
              </a:rPr>
              <a:t>14/07/2015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55576" y="2276872"/>
            <a:ext cx="7772400" cy="4114800"/>
          </a:xfrm>
        </p:spPr>
        <p:txBody>
          <a:bodyPr/>
          <a:lstStyle/>
          <a:p>
            <a:pPr algn="just">
              <a:buNone/>
            </a:pPr>
            <a:r>
              <a:rPr lang="pt-BR" sz="2400" b="0" dirty="0" smtClean="0">
                <a:solidFill>
                  <a:schemeClr val="bg1"/>
                </a:solidFill>
              </a:rPr>
              <a:t>    A sonda </a:t>
            </a:r>
            <a:r>
              <a:rPr lang="pt-BR" sz="2400" b="0" dirty="0" err="1" smtClean="0">
                <a:solidFill>
                  <a:schemeClr val="bg1"/>
                </a:solidFill>
              </a:rPr>
              <a:t>New</a:t>
            </a:r>
            <a:r>
              <a:rPr lang="pt-BR" sz="2400" b="0" dirty="0" smtClean="0">
                <a:solidFill>
                  <a:schemeClr val="bg1"/>
                </a:solidFill>
              </a:rPr>
              <a:t> </a:t>
            </a:r>
            <a:r>
              <a:rPr lang="pt-BR" sz="2400" b="0" dirty="0" err="1" smtClean="0">
                <a:solidFill>
                  <a:schemeClr val="bg1"/>
                </a:solidFill>
              </a:rPr>
              <a:t>Horizons</a:t>
            </a:r>
            <a:r>
              <a:rPr lang="pt-BR" sz="2400" b="0" dirty="0" smtClean="0">
                <a:solidFill>
                  <a:schemeClr val="bg1"/>
                </a:solidFill>
              </a:rPr>
              <a:t> da NASA está </a:t>
            </a:r>
            <a:r>
              <a:rPr lang="pt-BR" sz="2400" b="0" dirty="0" smtClean="0">
                <a:solidFill>
                  <a:schemeClr val="bg1"/>
                </a:solidFill>
              </a:rPr>
              <a:t>programada </a:t>
            </a:r>
            <a:r>
              <a:rPr lang="pt-BR" sz="2400" b="0" dirty="0" smtClean="0">
                <a:solidFill>
                  <a:schemeClr val="bg1"/>
                </a:solidFill>
              </a:rPr>
              <a:t>para chegar em Plutão </a:t>
            </a:r>
            <a:r>
              <a:rPr lang="pt-BR" sz="2400" b="0" dirty="0" smtClean="0">
                <a:solidFill>
                  <a:schemeClr val="bg1"/>
                </a:solidFill>
              </a:rPr>
              <a:t>depois de </a:t>
            </a:r>
            <a:r>
              <a:rPr lang="pt-BR" sz="2400" b="0" dirty="0" smtClean="0">
                <a:solidFill>
                  <a:schemeClr val="bg1"/>
                </a:solidFill>
              </a:rPr>
              <a:t>nove anos e meio. </a:t>
            </a:r>
            <a:r>
              <a:rPr lang="pt-BR" sz="2400" b="0" dirty="0" smtClean="0">
                <a:solidFill>
                  <a:schemeClr val="bg1"/>
                </a:solidFill>
              </a:rPr>
              <a:t>Lançada </a:t>
            </a:r>
            <a:r>
              <a:rPr lang="pt-BR" sz="2400" b="0" dirty="0" smtClean="0">
                <a:solidFill>
                  <a:schemeClr val="bg1"/>
                </a:solidFill>
              </a:rPr>
              <a:t>em 19 de janeiro de 2006, esta será a primeira nave espacial a visitar Plutão. </a:t>
            </a:r>
            <a:r>
              <a:rPr lang="pt-BR" sz="2400" b="0" dirty="0" err="1" smtClean="0">
                <a:solidFill>
                  <a:schemeClr val="bg1"/>
                </a:solidFill>
              </a:rPr>
              <a:t>New</a:t>
            </a:r>
            <a:r>
              <a:rPr lang="pt-BR" sz="2400" b="0" dirty="0" smtClean="0">
                <a:solidFill>
                  <a:schemeClr val="bg1"/>
                </a:solidFill>
              </a:rPr>
              <a:t> </a:t>
            </a:r>
            <a:r>
              <a:rPr lang="pt-BR" sz="2400" b="0" dirty="0" err="1" smtClean="0">
                <a:solidFill>
                  <a:schemeClr val="bg1"/>
                </a:solidFill>
              </a:rPr>
              <a:t>Horizons</a:t>
            </a:r>
            <a:r>
              <a:rPr lang="pt-BR" sz="2400" b="0" dirty="0" smtClean="0">
                <a:solidFill>
                  <a:schemeClr val="bg1"/>
                </a:solidFill>
              </a:rPr>
              <a:t> </a:t>
            </a:r>
            <a:r>
              <a:rPr lang="pt-BR" sz="2400" b="0" dirty="0" smtClean="0">
                <a:solidFill>
                  <a:schemeClr val="bg1"/>
                </a:solidFill>
              </a:rPr>
              <a:t>nos dará </a:t>
            </a:r>
            <a:r>
              <a:rPr lang="pt-BR" sz="2400" b="0" dirty="0" smtClean="0">
                <a:solidFill>
                  <a:schemeClr val="bg1"/>
                </a:solidFill>
              </a:rPr>
              <a:t>as primeiras imagens detalhadas </a:t>
            </a:r>
            <a:r>
              <a:rPr lang="pt-BR" sz="2400" b="0" dirty="0" smtClean="0">
                <a:solidFill>
                  <a:schemeClr val="bg1"/>
                </a:solidFill>
              </a:rPr>
              <a:t>do planeta anão e </a:t>
            </a:r>
            <a:r>
              <a:rPr lang="pt-BR" sz="2400" b="0" dirty="0" smtClean="0">
                <a:solidFill>
                  <a:schemeClr val="bg1"/>
                </a:solidFill>
              </a:rPr>
              <a:t>de suas </a:t>
            </a:r>
            <a:r>
              <a:rPr lang="pt-BR" sz="2400" b="0" dirty="0" smtClean="0">
                <a:solidFill>
                  <a:schemeClr val="bg1"/>
                </a:solidFill>
              </a:rPr>
              <a:t>luas. Depois de passar Plutão, a sonda irá continuar no cinturão de </a:t>
            </a:r>
            <a:r>
              <a:rPr lang="pt-BR" sz="2400" b="0" dirty="0" err="1" smtClean="0">
                <a:solidFill>
                  <a:schemeClr val="bg1"/>
                </a:solidFill>
              </a:rPr>
              <a:t>Kuiper</a:t>
            </a:r>
            <a:r>
              <a:rPr lang="pt-BR" sz="2400" b="0" dirty="0" smtClean="0">
                <a:solidFill>
                  <a:schemeClr val="bg1"/>
                </a:solidFill>
              </a:rPr>
              <a:t> para examinar alguns dos outros corpos gelados na borda do Sistema Solar.</a:t>
            </a:r>
          </a:p>
          <a:p>
            <a:endParaRPr lang="pt-BR" dirty="0"/>
          </a:p>
        </p:txBody>
      </p:sp>
    </p:spTree>
  </p:cSld>
  <p:clrMapOvr>
    <a:masterClrMapping/>
  </p:clrMapOvr>
  <p:transition spd="slow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 descr="Untitled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-468560" y="0"/>
            <a:ext cx="10044998" cy="6934944"/>
          </a:xfr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7584" y="2708920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</a:rPr>
              <a:t>Lua Nova</a:t>
            </a:r>
            <a:r>
              <a:rPr lang="pt-BR" b="0" dirty="0" smtClean="0">
                <a:solidFill>
                  <a:schemeClr val="bg1"/>
                </a:solidFill>
              </a:rPr>
              <a:t/>
            </a:r>
            <a:br>
              <a:rPr lang="pt-BR" b="0" dirty="0" smtClean="0">
                <a:solidFill>
                  <a:schemeClr val="bg1"/>
                </a:solidFill>
              </a:rPr>
            </a:br>
            <a:r>
              <a:rPr lang="pt-BR" dirty="0" smtClean="0">
                <a:solidFill>
                  <a:schemeClr val="bg1"/>
                </a:solidFill>
              </a:rPr>
              <a:t> 16/07/2015</a:t>
            </a:r>
            <a:r>
              <a:rPr lang="pt-BR" b="0" dirty="0" smtClean="0">
                <a:solidFill>
                  <a:schemeClr val="bg1"/>
                </a:solidFill>
              </a:rPr>
              <a:t>  </a:t>
            </a:r>
            <a:endParaRPr lang="pt-B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0992" y="260648"/>
            <a:ext cx="9073008" cy="1143000"/>
          </a:xfrm>
        </p:spPr>
        <p:txBody>
          <a:bodyPr/>
          <a:lstStyle/>
          <a:p>
            <a:r>
              <a:rPr lang="pt-BR" b="0" dirty="0" smtClean="0">
                <a:solidFill>
                  <a:schemeClr val="bg1"/>
                </a:solidFill>
              </a:rPr>
              <a:t>Chuva de Meteoros </a:t>
            </a:r>
            <a:r>
              <a:rPr lang="pt-BR" b="0" dirty="0" err="1" smtClean="0">
                <a:solidFill>
                  <a:schemeClr val="bg1"/>
                </a:solidFill>
              </a:rPr>
              <a:t>Quadrantid</a:t>
            </a:r>
            <a:r>
              <a:rPr lang="pt-BR" b="0" dirty="0" smtClean="0">
                <a:solidFill>
                  <a:schemeClr val="bg1"/>
                </a:solidFill>
              </a:rPr>
              <a:t> </a:t>
            </a:r>
            <a:r>
              <a:rPr lang="pt-BR" dirty="0" smtClean="0">
                <a:solidFill>
                  <a:schemeClr val="bg1"/>
                </a:solidFill>
              </a:rPr>
              <a:t/>
            </a:r>
            <a:br>
              <a:rPr lang="pt-BR" dirty="0" smtClean="0">
                <a:solidFill>
                  <a:schemeClr val="bg1"/>
                </a:solidFill>
              </a:rPr>
            </a:br>
            <a:r>
              <a:rPr lang="pt-BR" dirty="0" smtClean="0">
                <a:solidFill>
                  <a:schemeClr val="bg1"/>
                </a:solidFill>
              </a:rPr>
              <a:t>03/01 – 04/01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844824"/>
            <a:ext cx="8424936" cy="4114800"/>
          </a:xfrm>
        </p:spPr>
        <p:txBody>
          <a:bodyPr/>
          <a:lstStyle/>
          <a:p>
            <a:pPr algn="just">
              <a:buNone/>
            </a:pPr>
            <a:r>
              <a:rPr lang="pt-BR" sz="2400" b="0" dirty="0" smtClean="0">
                <a:solidFill>
                  <a:schemeClr val="bg1"/>
                </a:solidFill>
              </a:rPr>
              <a:t>    </a:t>
            </a:r>
            <a:r>
              <a:rPr lang="pt-BR" sz="2400" b="0" dirty="0" smtClean="0">
                <a:solidFill>
                  <a:schemeClr val="bg1"/>
                </a:solidFill>
              </a:rPr>
              <a:t>O </a:t>
            </a:r>
            <a:r>
              <a:rPr lang="pt-BR" sz="2400" b="0" dirty="0" err="1" smtClean="0">
                <a:solidFill>
                  <a:schemeClr val="bg1"/>
                </a:solidFill>
              </a:rPr>
              <a:t>Quadrantid</a:t>
            </a:r>
            <a:r>
              <a:rPr lang="pt-BR" sz="2400" b="0" dirty="0" smtClean="0">
                <a:solidFill>
                  <a:schemeClr val="bg1"/>
                </a:solidFill>
              </a:rPr>
              <a:t> é uma chuva de meteoros acima </a:t>
            </a:r>
            <a:r>
              <a:rPr lang="pt-BR" sz="2400" b="0" dirty="0" smtClean="0">
                <a:solidFill>
                  <a:schemeClr val="bg1"/>
                </a:solidFill>
              </a:rPr>
              <a:t>da média, com até 40 meteoros por hora </a:t>
            </a:r>
            <a:r>
              <a:rPr lang="pt-BR" sz="2400" b="0" dirty="0" smtClean="0">
                <a:solidFill>
                  <a:schemeClr val="bg1"/>
                </a:solidFill>
              </a:rPr>
              <a:t>em seu</a:t>
            </a:r>
            <a:r>
              <a:rPr lang="pt-BR" sz="2400" b="0" dirty="0" smtClean="0">
                <a:solidFill>
                  <a:schemeClr val="bg1"/>
                </a:solidFill>
              </a:rPr>
              <a:t> </a:t>
            </a:r>
            <a:r>
              <a:rPr lang="pt-BR" sz="2400" b="0" dirty="0" smtClean="0">
                <a:solidFill>
                  <a:schemeClr val="bg1"/>
                </a:solidFill>
              </a:rPr>
              <a:t>pico. Melhor visualização será a partir de um local escuro depois da meia-noite.</a:t>
            </a:r>
            <a:endParaRPr lang="pt-BR" sz="2400" dirty="0">
              <a:solidFill>
                <a:schemeClr val="bg1"/>
              </a:solidFill>
            </a:endParaRPr>
          </a:p>
        </p:txBody>
      </p:sp>
      <p:pic>
        <p:nvPicPr>
          <p:cNvPr id="4" name="Imagem 3" descr="downloa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79712" y="3501008"/>
            <a:ext cx="5111006" cy="2962652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620688"/>
            <a:ext cx="9144000" cy="1143000"/>
          </a:xfrm>
        </p:spPr>
        <p:txBody>
          <a:bodyPr/>
          <a:lstStyle/>
          <a:p>
            <a:r>
              <a:rPr lang="pt-BR" b="0" dirty="0" smtClean="0">
                <a:solidFill>
                  <a:schemeClr val="bg1"/>
                </a:solidFill>
              </a:rPr>
              <a:t>Chuva de Meteoros </a:t>
            </a:r>
            <a:r>
              <a:rPr lang="pt-BR" b="0" dirty="0" err="1" smtClean="0">
                <a:solidFill>
                  <a:schemeClr val="bg1"/>
                </a:solidFill>
              </a:rPr>
              <a:t>Aquarids</a:t>
            </a:r>
            <a:r>
              <a:rPr lang="pt-BR" b="0" dirty="0" smtClean="0">
                <a:solidFill>
                  <a:schemeClr val="bg1"/>
                </a:solidFill>
              </a:rPr>
              <a:t> Delta</a:t>
            </a:r>
            <a:br>
              <a:rPr lang="pt-BR" b="0" dirty="0" smtClean="0">
                <a:solidFill>
                  <a:schemeClr val="bg1"/>
                </a:solidFill>
              </a:rPr>
            </a:br>
            <a:r>
              <a:rPr lang="pt-BR" b="0" dirty="0" smtClean="0">
                <a:solidFill>
                  <a:schemeClr val="bg1"/>
                </a:solidFill>
              </a:rPr>
              <a:t>28/07 – 29/07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3568" y="2492896"/>
            <a:ext cx="7772400" cy="4114800"/>
          </a:xfrm>
        </p:spPr>
        <p:txBody>
          <a:bodyPr/>
          <a:lstStyle/>
          <a:p>
            <a:pPr algn="just">
              <a:buNone/>
            </a:pPr>
            <a:r>
              <a:rPr lang="pt-BR" sz="2400" b="0" dirty="0" smtClean="0">
                <a:solidFill>
                  <a:schemeClr val="bg1"/>
                </a:solidFill>
              </a:rPr>
              <a:t>   </a:t>
            </a:r>
            <a:r>
              <a:rPr lang="pt-BR" sz="2400" b="0" dirty="0" smtClean="0">
                <a:solidFill>
                  <a:schemeClr val="bg1"/>
                </a:solidFill>
              </a:rPr>
              <a:t> </a:t>
            </a:r>
            <a:r>
              <a:rPr lang="pt-BR" sz="2400" b="0" dirty="0" err="1" smtClean="0">
                <a:solidFill>
                  <a:schemeClr val="bg1"/>
                </a:solidFill>
              </a:rPr>
              <a:t>Aquarids</a:t>
            </a:r>
            <a:r>
              <a:rPr lang="pt-BR" sz="2400" b="0" dirty="0" smtClean="0">
                <a:solidFill>
                  <a:schemeClr val="bg1"/>
                </a:solidFill>
              </a:rPr>
              <a:t> </a:t>
            </a:r>
            <a:r>
              <a:rPr lang="pt-BR" sz="2400" b="0" dirty="0" smtClean="0">
                <a:solidFill>
                  <a:schemeClr val="bg1"/>
                </a:solidFill>
              </a:rPr>
              <a:t>Delta pode produzir cerca de 20 meteoros por hora em seu pico. </a:t>
            </a:r>
            <a:r>
              <a:rPr lang="pt-BR" sz="2400" b="0" dirty="0" smtClean="0">
                <a:solidFill>
                  <a:schemeClr val="bg1"/>
                </a:solidFill>
              </a:rPr>
              <a:t>A chuva </a:t>
            </a:r>
            <a:r>
              <a:rPr lang="pt-BR" sz="2400" b="0" dirty="0" smtClean="0">
                <a:solidFill>
                  <a:schemeClr val="bg1"/>
                </a:solidFill>
              </a:rPr>
              <a:t>atinge </a:t>
            </a:r>
            <a:r>
              <a:rPr lang="pt-BR" sz="2400" b="0" dirty="0" smtClean="0">
                <a:solidFill>
                  <a:schemeClr val="bg1"/>
                </a:solidFill>
              </a:rPr>
              <a:t>seu </a:t>
            </a:r>
            <a:r>
              <a:rPr lang="pt-BR" sz="2400" b="0" dirty="0" smtClean="0">
                <a:solidFill>
                  <a:schemeClr val="bg1"/>
                </a:solidFill>
              </a:rPr>
              <a:t>auge em </a:t>
            </a:r>
            <a:r>
              <a:rPr lang="pt-BR" sz="2400" b="0" dirty="0" smtClean="0">
                <a:solidFill>
                  <a:schemeClr val="bg1"/>
                </a:solidFill>
              </a:rPr>
              <a:t>28 e 29 de julho, </a:t>
            </a:r>
            <a:r>
              <a:rPr lang="pt-BR" sz="2400" b="0" dirty="0" smtClean="0">
                <a:solidFill>
                  <a:schemeClr val="bg1"/>
                </a:solidFill>
              </a:rPr>
              <a:t>mas alguns meteoros também </a:t>
            </a:r>
            <a:r>
              <a:rPr lang="pt-BR" sz="2400" b="0" dirty="0" smtClean="0">
                <a:solidFill>
                  <a:schemeClr val="bg1"/>
                </a:solidFill>
              </a:rPr>
              <a:t>poderão </a:t>
            </a:r>
            <a:r>
              <a:rPr lang="pt-BR" sz="2400" b="0" dirty="0" smtClean="0">
                <a:solidFill>
                  <a:schemeClr val="bg1"/>
                </a:solidFill>
              </a:rPr>
              <a:t>ser </a:t>
            </a:r>
            <a:r>
              <a:rPr lang="pt-BR" sz="2400" b="0" dirty="0" smtClean="0">
                <a:solidFill>
                  <a:schemeClr val="bg1"/>
                </a:solidFill>
              </a:rPr>
              <a:t>vistos entre </a:t>
            </a:r>
            <a:r>
              <a:rPr lang="pt-BR" sz="2400" b="0" dirty="0" smtClean="0">
                <a:solidFill>
                  <a:schemeClr val="bg1"/>
                </a:solidFill>
              </a:rPr>
              <a:t>18 julho </a:t>
            </a:r>
            <a:r>
              <a:rPr lang="pt-BR" sz="2400" b="0" dirty="0" smtClean="0">
                <a:solidFill>
                  <a:schemeClr val="bg1"/>
                </a:solidFill>
              </a:rPr>
              <a:t>à </a:t>
            </a:r>
            <a:r>
              <a:rPr lang="pt-BR" sz="2400" b="0" dirty="0" smtClean="0">
                <a:solidFill>
                  <a:schemeClr val="bg1"/>
                </a:solidFill>
              </a:rPr>
              <a:t>18 agosto. O ponto radiante para </a:t>
            </a:r>
            <a:r>
              <a:rPr lang="pt-BR" sz="2400" b="0" dirty="0" smtClean="0">
                <a:solidFill>
                  <a:schemeClr val="bg1"/>
                </a:solidFill>
              </a:rPr>
              <a:t>esta chuva </a:t>
            </a:r>
            <a:r>
              <a:rPr lang="pt-BR" sz="2400" b="0" dirty="0" smtClean="0">
                <a:solidFill>
                  <a:schemeClr val="bg1"/>
                </a:solidFill>
              </a:rPr>
              <a:t>se</a:t>
            </a:r>
            <a:r>
              <a:rPr lang="pt-BR" sz="2400" b="0" dirty="0" smtClean="0">
                <a:solidFill>
                  <a:schemeClr val="bg1"/>
                </a:solidFill>
              </a:rPr>
              <a:t>rá </a:t>
            </a:r>
            <a:r>
              <a:rPr lang="pt-BR" sz="2400" b="0" dirty="0" smtClean="0">
                <a:solidFill>
                  <a:schemeClr val="bg1"/>
                </a:solidFill>
              </a:rPr>
              <a:t>na constelação de Aquário.  Melhor visualização geralmente é para o leste após a meia-noite.</a:t>
            </a:r>
          </a:p>
          <a:p>
            <a:endParaRPr lang="pt-BR" dirty="0"/>
          </a:p>
        </p:txBody>
      </p:sp>
    </p:spTree>
  </p:cSld>
  <p:clrMapOvr>
    <a:masterClrMapping/>
  </p:clrMapOvr>
  <p:transition spd="slow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116632" y="548680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</a:rPr>
              <a:t>Lua Cheia</a:t>
            </a:r>
            <a:br>
              <a:rPr lang="pt-BR" dirty="0" smtClean="0">
                <a:solidFill>
                  <a:schemeClr val="bg1"/>
                </a:solidFill>
              </a:rPr>
            </a:br>
            <a:r>
              <a:rPr lang="pt-BR" dirty="0" smtClean="0">
                <a:solidFill>
                  <a:schemeClr val="bg1"/>
                </a:solidFill>
              </a:rPr>
              <a:t>31/07/2015</a:t>
            </a:r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6" name="Espaço Reservado para Conteúdo 5" descr="download (1)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1772816"/>
            <a:ext cx="4464498" cy="4464494"/>
          </a:xfrm>
        </p:spPr>
      </p:pic>
      <p:sp>
        <p:nvSpPr>
          <p:cNvPr id="4" name="Retângulo 3"/>
          <p:cNvSpPr/>
          <p:nvPr/>
        </p:nvSpPr>
        <p:spPr>
          <a:xfrm>
            <a:off x="4788024" y="908720"/>
            <a:ext cx="372616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800" b="0" dirty="0" smtClean="0">
                <a:solidFill>
                  <a:schemeClr val="bg1"/>
                </a:solidFill>
              </a:rPr>
              <a:t> Como esta é a segunda </a:t>
            </a:r>
            <a:r>
              <a:rPr lang="pt-BR" sz="2800" b="0" dirty="0" smtClean="0">
                <a:solidFill>
                  <a:schemeClr val="bg1"/>
                </a:solidFill>
              </a:rPr>
              <a:t>Lua </a:t>
            </a:r>
            <a:r>
              <a:rPr lang="pt-BR" sz="2800" b="0" dirty="0" smtClean="0">
                <a:solidFill>
                  <a:schemeClr val="bg1"/>
                </a:solidFill>
              </a:rPr>
              <a:t>cheia no mesmo mês, ela é conhecida como uma </a:t>
            </a:r>
            <a:r>
              <a:rPr lang="pt-BR" sz="2800" b="0" dirty="0" smtClean="0">
                <a:solidFill>
                  <a:schemeClr val="bg1"/>
                </a:solidFill>
              </a:rPr>
              <a:t>Lua </a:t>
            </a:r>
            <a:r>
              <a:rPr lang="pt-BR" sz="2800" b="0" dirty="0" smtClean="0">
                <a:solidFill>
                  <a:schemeClr val="bg1"/>
                </a:solidFill>
              </a:rPr>
              <a:t>azul. </a:t>
            </a:r>
            <a:r>
              <a:rPr lang="pt-BR" sz="2800" b="0" dirty="0" smtClean="0">
                <a:solidFill>
                  <a:schemeClr val="bg1"/>
                </a:solidFill>
              </a:rPr>
              <a:t>O evento raro </a:t>
            </a:r>
            <a:r>
              <a:rPr lang="pt-BR" sz="2800" b="0" dirty="0" smtClean="0">
                <a:solidFill>
                  <a:schemeClr val="bg1"/>
                </a:solidFill>
              </a:rPr>
              <a:t>que só </a:t>
            </a:r>
            <a:r>
              <a:rPr lang="pt-BR" sz="2800" b="0" dirty="0" smtClean="0">
                <a:solidFill>
                  <a:schemeClr val="bg1"/>
                </a:solidFill>
              </a:rPr>
              <a:t>acontece </a:t>
            </a:r>
            <a:r>
              <a:rPr lang="pt-BR" sz="2800" b="0" dirty="0" smtClean="0">
                <a:solidFill>
                  <a:schemeClr val="bg1"/>
                </a:solidFill>
              </a:rPr>
              <a:t>uma vez a cada poucos anos, </a:t>
            </a:r>
            <a:r>
              <a:rPr lang="pt-BR" sz="2800" b="0" dirty="0" smtClean="0">
                <a:solidFill>
                  <a:schemeClr val="bg1"/>
                </a:solidFill>
              </a:rPr>
              <a:t>deu </a:t>
            </a:r>
            <a:r>
              <a:rPr lang="pt-BR" sz="2800" b="0" dirty="0" smtClean="0">
                <a:solidFill>
                  <a:schemeClr val="bg1"/>
                </a:solidFill>
              </a:rPr>
              <a:t>origem ao termo</a:t>
            </a:r>
            <a:r>
              <a:rPr lang="pt-BR" sz="2800" b="0" dirty="0" smtClean="0">
                <a:solidFill>
                  <a:schemeClr val="bg1"/>
                </a:solidFill>
              </a:rPr>
              <a:t>, </a:t>
            </a:r>
            <a:r>
              <a:rPr lang="pt-BR" sz="2800" b="0" i="1" dirty="0" smtClean="0">
                <a:solidFill>
                  <a:schemeClr val="bg1"/>
                </a:solidFill>
              </a:rPr>
              <a:t>‘’</a:t>
            </a:r>
            <a:r>
              <a:rPr lang="pt-BR" sz="2800" b="0" i="1" dirty="0" err="1" smtClean="0">
                <a:solidFill>
                  <a:schemeClr val="bg1"/>
                </a:solidFill>
              </a:rPr>
              <a:t>Once</a:t>
            </a:r>
            <a:r>
              <a:rPr lang="pt-BR" sz="2800" b="0" i="1" dirty="0" smtClean="0">
                <a:solidFill>
                  <a:schemeClr val="bg1"/>
                </a:solidFill>
              </a:rPr>
              <a:t> in a </a:t>
            </a:r>
            <a:r>
              <a:rPr lang="pt-BR" sz="2800" b="0" i="1" dirty="0" err="1" smtClean="0">
                <a:solidFill>
                  <a:schemeClr val="bg1"/>
                </a:solidFill>
              </a:rPr>
              <a:t>Blue</a:t>
            </a:r>
            <a:r>
              <a:rPr lang="pt-BR" sz="2800" b="0" i="1" dirty="0" smtClean="0">
                <a:solidFill>
                  <a:schemeClr val="bg1"/>
                </a:solidFill>
              </a:rPr>
              <a:t> </a:t>
            </a:r>
            <a:r>
              <a:rPr lang="pt-BR" sz="2800" b="0" i="1" dirty="0" err="1" smtClean="0">
                <a:solidFill>
                  <a:schemeClr val="bg1"/>
                </a:solidFill>
              </a:rPr>
              <a:t>Moon</a:t>
            </a:r>
            <a:r>
              <a:rPr lang="pt-BR" sz="2800" b="0" i="1" dirty="0" smtClean="0">
                <a:solidFill>
                  <a:schemeClr val="bg1"/>
                </a:solidFill>
              </a:rPr>
              <a:t>’’ </a:t>
            </a:r>
            <a:r>
              <a:rPr lang="pt-BR" sz="2800" b="0" dirty="0" smtClean="0">
                <a:solidFill>
                  <a:schemeClr val="bg1"/>
                </a:solidFill>
              </a:rPr>
              <a:t>-  “Uma </a:t>
            </a:r>
            <a:r>
              <a:rPr lang="pt-BR" sz="2800" b="0" dirty="0" smtClean="0">
                <a:solidFill>
                  <a:schemeClr val="bg1"/>
                </a:solidFill>
              </a:rPr>
              <a:t>vez em uma </a:t>
            </a:r>
            <a:r>
              <a:rPr lang="pt-BR" sz="2800" b="0" dirty="0" smtClean="0">
                <a:solidFill>
                  <a:schemeClr val="bg1"/>
                </a:solidFill>
              </a:rPr>
              <a:t>Lua azul“ </a:t>
            </a:r>
            <a:endParaRPr lang="pt-BR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3568" y="1340768"/>
            <a:ext cx="7772400" cy="1143000"/>
          </a:xfrm>
        </p:spPr>
        <p:txBody>
          <a:bodyPr/>
          <a:lstStyle/>
          <a:p>
            <a:r>
              <a:rPr lang="pt-BR" b="0" dirty="0" smtClean="0">
                <a:solidFill>
                  <a:schemeClr val="bg1"/>
                </a:solidFill>
              </a:rPr>
              <a:t>Chuva de meteoros </a:t>
            </a:r>
            <a:r>
              <a:rPr lang="pt-BR" b="0" dirty="0" err="1" smtClean="0">
                <a:solidFill>
                  <a:schemeClr val="bg1"/>
                </a:solidFill>
              </a:rPr>
              <a:t>Perseidas</a:t>
            </a:r>
            <a:r>
              <a:rPr lang="pt-BR" b="0" dirty="0" smtClean="0">
                <a:solidFill>
                  <a:schemeClr val="bg1"/>
                </a:solidFill>
              </a:rPr>
              <a:t/>
            </a:r>
            <a:br>
              <a:rPr lang="pt-BR" b="0" dirty="0" smtClean="0">
                <a:solidFill>
                  <a:schemeClr val="bg1"/>
                </a:solidFill>
              </a:rPr>
            </a:br>
            <a:r>
              <a:rPr lang="pt-BR" b="0" dirty="0" smtClean="0">
                <a:solidFill>
                  <a:schemeClr val="bg1"/>
                </a:solidFill>
              </a:rPr>
              <a:t>12/08 – 13/08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3140968"/>
            <a:ext cx="7772400" cy="4114800"/>
          </a:xfrm>
        </p:spPr>
        <p:txBody>
          <a:bodyPr/>
          <a:lstStyle/>
          <a:p>
            <a:pPr algn="just">
              <a:buNone/>
            </a:pPr>
            <a:r>
              <a:rPr lang="pt-BR" sz="2000" b="0" dirty="0" smtClean="0">
                <a:solidFill>
                  <a:schemeClr val="bg1"/>
                </a:solidFill>
              </a:rPr>
              <a:t>     É </a:t>
            </a:r>
            <a:r>
              <a:rPr lang="pt-BR" sz="2000" b="0" dirty="0" smtClean="0">
                <a:solidFill>
                  <a:schemeClr val="bg1"/>
                </a:solidFill>
              </a:rPr>
              <a:t>uma das </a:t>
            </a:r>
            <a:r>
              <a:rPr lang="pt-BR" sz="2000" b="0" dirty="0" smtClean="0">
                <a:solidFill>
                  <a:schemeClr val="bg1"/>
                </a:solidFill>
              </a:rPr>
              <a:t>melhores chuvas </a:t>
            </a:r>
            <a:r>
              <a:rPr lang="pt-BR" sz="2000" b="0" dirty="0" smtClean="0">
                <a:solidFill>
                  <a:schemeClr val="bg1"/>
                </a:solidFill>
              </a:rPr>
              <a:t>de </a:t>
            </a:r>
            <a:r>
              <a:rPr lang="pt-BR" sz="2000" b="0" dirty="0" smtClean="0">
                <a:solidFill>
                  <a:schemeClr val="bg1"/>
                </a:solidFill>
              </a:rPr>
              <a:t>meteoros para se observar, produzindo até 60 meteoros por hora em seu pico. </a:t>
            </a:r>
            <a:r>
              <a:rPr lang="pt-BR" sz="2000" b="0" dirty="0" smtClean="0">
                <a:solidFill>
                  <a:schemeClr val="bg1"/>
                </a:solidFill>
              </a:rPr>
              <a:t>O pico da</a:t>
            </a:r>
            <a:r>
              <a:rPr lang="pt-BR" sz="2000" b="0" dirty="0" smtClean="0">
                <a:solidFill>
                  <a:schemeClr val="bg1"/>
                </a:solidFill>
              </a:rPr>
              <a:t> </a:t>
            </a:r>
            <a:r>
              <a:rPr lang="pt-BR" sz="2000" b="0" dirty="0" smtClean="0">
                <a:solidFill>
                  <a:schemeClr val="bg1"/>
                </a:solidFill>
              </a:rPr>
              <a:t>chuva ocorre geralmente </a:t>
            </a:r>
            <a:r>
              <a:rPr lang="pt-BR" sz="2000" b="0" dirty="0" smtClean="0">
                <a:solidFill>
                  <a:schemeClr val="bg1"/>
                </a:solidFill>
              </a:rPr>
              <a:t>nos dias </a:t>
            </a:r>
            <a:r>
              <a:rPr lang="pt-BR" sz="2000" b="0" dirty="0" smtClean="0">
                <a:solidFill>
                  <a:schemeClr val="bg1"/>
                </a:solidFill>
              </a:rPr>
              <a:t>12 </a:t>
            </a:r>
            <a:r>
              <a:rPr lang="pt-BR" sz="2000" b="0" dirty="0" smtClean="0">
                <a:solidFill>
                  <a:schemeClr val="bg1"/>
                </a:solidFill>
              </a:rPr>
              <a:t>e </a:t>
            </a:r>
            <a:r>
              <a:rPr lang="pt-BR" sz="2000" b="0" dirty="0" smtClean="0">
                <a:solidFill>
                  <a:schemeClr val="bg1"/>
                </a:solidFill>
              </a:rPr>
              <a:t>13 </a:t>
            </a:r>
            <a:r>
              <a:rPr lang="pt-BR" sz="2000" b="0" dirty="0" smtClean="0">
                <a:solidFill>
                  <a:schemeClr val="bg1"/>
                </a:solidFill>
              </a:rPr>
              <a:t>de agosto , mas você </a:t>
            </a:r>
            <a:r>
              <a:rPr lang="pt-BR" sz="2000" b="0" dirty="0" smtClean="0">
                <a:solidFill>
                  <a:schemeClr val="bg1"/>
                </a:solidFill>
              </a:rPr>
              <a:t>poderá </a:t>
            </a:r>
            <a:r>
              <a:rPr lang="pt-BR" sz="2000" b="0" dirty="0" smtClean="0">
                <a:solidFill>
                  <a:schemeClr val="bg1"/>
                </a:solidFill>
              </a:rPr>
              <a:t>ser capaz de ver alguns meteoros </a:t>
            </a:r>
            <a:r>
              <a:rPr lang="pt-BR" sz="2000" b="0" dirty="0" smtClean="0">
                <a:solidFill>
                  <a:schemeClr val="bg1"/>
                </a:solidFill>
              </a:rPr>
              <a:t>entre os dias </a:t>
            </a:r>
            <a:r>
              <a:rPr lang="pt-BR" sz="2000" b="0" dirty="0" smtClean="0">
                <a:solidFill>
                  <a:schemeClr val="bg1"/>
                </a:solidFill>
              </a:rPr>
              <a:t>23 julho </a:t>
            </a:r>
            <a:r>
              <a:rPr lang="pt-BR" sz="2000" b="0" dirty="0" smtClean="0">
                <a:solidFill>
                  <a:schemeClr val="bg1"/>
                </a:solidFill>
              </a:rPr>
              <a:t>e</a:t>
            </a:r>
            <a:r>
              <a:rPr lang="pt-BR" sz="2000" b="0" dirty="0" smtClean="0">
                <a:solidFill>
                  <a:schemeClr val="bg1"/>
                </a:solidFill>
              </a:rPr>
              <a:t> </a:t>
            </a:r>
            <a:r>
              <a:rPr lang="pt-BR" sz="2000" b="0" dirty="0" smtClean="0">
                <a:solidFill>
                  <a:schemeClr val="bg1"/>
                </a:solidFill>
              </a:rPr>
              <a:t>22 agosto. </a:t>
            </a:r>
            <a:r>
              <a:rPr lang="pt-BR" sz="2000" b="0" dirty="0" smtClean="0">
                <a:solidFill>
                  <a:schemeClr val="bg1"/>
                </a:solidFill>
              </a:rPr>
              <a:t>A chuva poderá ser vista na </a:t>
            </a:r>
            <a:r>
              <a:rPr lang="pt-BR" sz="2000" b="0" dirty="0" smtClean="0">
                <a:solidFill>
                  <a:schemeClr val="bg1"/>
                </a:solidFill>
              </a:rPr>
              <a:t>constelação de Perseu. Encontre um local longe das luzes da cidade e olhe para o nordeste depois da meia-noite.</a:t>
            </a:r>
          </a:p>
          <a:p>
            <a:endParaRPr lang="pt-BR" dirty="0"/>
          </a:p>
        </p:txBody>
      </p:sp>
    </p:spTree>
  </p:cSld>
  <p:clrMapOvr>
    <a:masterClrMapping/>
  </p:clrMapOvr>
  <p:transition spd="slow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7584" y="2708920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</a:rPr>
              <a:t>Lua Nova</a:t>
            </a:r>
            <a:r>
              <a:rPr lang="pt-BR" b="0" dirty="0" smtClean="0">
                <a:solidFill>
                  <a:schemeClr val="bg1"/>
                </a:solidFill>
              </a:rPr>
              <a:t/>
            </a:r>
            <a:br>
              <a:rPr lang="pt-BR" b="0" dirty="0" smtClean="0">
                <a:solidFill>
                  <a:schemeClr val="bg1"/>
                </a:solidFill>
              </a:rPr>
            </a:br>
            <a:r>
              <a:rPr lang="pt-BR" dirty="0" smtClean="0">
                <a:solidFill>
                  <a:schemeClr val="bg1"/>
                </a:solidFill>
              </a:rPr>
              <a:t> 14/08/2015</a:t>
            </a:r>
            <a:r>
              <a:rPr lang="pt-BR" b="0" dirty="0" smtClean="0">
                <a:solidFill>
                  <a:schemeClr val="bg1"/>
                </a:solidFill>
              </a:rPr>
              <a:t>  </a:t>
            </a:r>
            <a:endParaRPr lang="pt-B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bg1"/>
                </a:solidFill>
              </a:rPr>
              <a:t>Lua Cheia</a:t>
            </a:r>
            <a:br>
              <a:rPr lang="pt-BR" dirty="0" smtClean="0">
                <a:solidFill>
                  <a:schemeClr val="bg1"/>
                </a:solidFill>
              </a:rPr>
            </a:br>
            <a:r>
              <a:rPr lang="pt-BR" dirty="0" smtClean="0">
                <a:solidFill>
                  <a:schemeClr val="bg1"/>
                </a:solidFill>
              </a:rPr>
              <a:t>29/08/2015</a:t>
            </a:r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6" name="Espaço Reservado para Conteúdo 5" descr="download (1)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11760" y="1916832"/>
            <a:ext cx="4464498" cy="4464494"/>
          </a:xfrm>
        </p:spPr>
      </p:pic>
    </p:spTree>
  </p:cSld>
  <p:clrMapOvr>
    <a:masterClrMapping/>
  </p:clrMapOvr>
  <p:transition spd="slow"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0" dirty="0" smtClean="0">
                <a:solidFill>
                  <a:schemeClr val="bg1"/>
                </a:solidFill>
              </a:rPr>
              <a:t>Netuno em oposição</a:t>
            </a:r>
            <a:br>
              <a:rPr lang="pt-BR" b="0" dirty="0" smtClean="0">
                <a:solidFill>
                  <a:schemeClr val="bg1"/>
                </a:solidFill>
              </a:rPr>
            </a:br>
            <a:r>
              <a:rPr lang="pt-BR" b="0" dirty="0" smtClean="0">
                <a:solidFill>
                  <a:schemeClr val="bg1"/>
                </a:solidFill>
              </a:rPr>
              <a:t>01/09/2015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3568" y="2276872"/>
            <a:ext cx="7772400" cy="4114800"/>
          </a:xfrm>
        </p:spPr>
        <p:txBody>
          <a:bodyPr/>
          <a:lstStyle/>
          <a:p>
            <a:pPr algn="just">
              <a:buNone/>
            </a:pPr>
            <a:r>
              <a:rPr lang="pt-BR" sz="2800" b="0" dirty="0" smtClean="0">
                <a:solidFill>
                  <a:schemeClr val="bg1"/>
                </a:solidFill>
              </a:rPr>
              <a:t>   O planeta azul vai ter a sua maior aproximação à Terra. Esta é a melhor hora para ver Netuno</a:t>
            </a:r>
            <a:r>
              <a:rPr lang="pt-BR" sz="2800" b="0" dirty="0" smtClean="0">
                <a:solidFill>
                  <a:schemeClr val="bg1"/>
                </a:solidFill>
              </a:rPr>
              <a:t>, veja </a:t>
            </a:r>
            <a:r>
              <a:rPr lang="pt-BR" sz="2800" b="0" dirty="0" smtClean="0">
                <a:solidFill>
                  <a:schemeClr val="bg1"/>
                </a:solidFill>
              </a:rPr>
              <a:t>através de um telescópio </a:t>
            </a:r>
            <a:r>
              <a:rPr lang="pt-BR" sz="2800" b="0" dirty="0" smtClean="0">
                <a:solidFill>
                  <a:schemeClr val="bg1"/>
                </a:solidFill>
              </a:rPr>
              <a:t> potente</a:t>
            </a:r>
            <a:r>
              <a:rPr lang="pt-BR" sz="2800" b="0" dirty="0" smtClean="0">
                <a:solidFill>
                  <a:schemeClr val="bg1"/>
                </a:solidFill>
              </a:rPr>
              <a:t>.</a:t>
            </a:r>
          </a:p>
          <a:p>
            <a:endParaRPr lang="pt-BR" dirty="0"/>
          </a:p>
        </p:txBody>
      </p:sp>
      <p:pic>
        <p:nvPicPr>
          <p:cNvPr id="5" name="Imagem 4" descr="Planeta-Netuno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 flipV="1">
            <a:off x="2123728" y="3429000"/>
            <a:ext cx="5159558" cy="3869668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332656"/>
            <a:ext cx="90010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</a:rPr>
              <a:t>Lua Nova e Eclipse Solar Parcial</a:t>
            </a:r>
            <a:r>
              <a:rPr lang="pt-BR" b="0" dirty="0" smtClean="0">
                <a:solidFill>
                  <a:schemeClr val="bg1"/>
                </a:solidFill>
              </a:rPr>
              <a:t/>
            </a:r>
            <a:br>
              <a:rPr lang="pt-BR" b="0" dirty="0" smtClean="0">
                <a:solidFill>
                  <a:schemeClr val="bg1"/>
                </a:solidFill>
              </a:rPr>
            </a:br>
            <a:r>
              <a:rPr lang="pt-BR" dirty="0" smtClean="0">
                <a:solidFill>
                  <a:schemeClr val="bg1"/>
                </a:solidFill>
              </a:rPr>
              <a:t> 13/09/2015</a:t>
            </a:r>
            <a:r>
              <a:rPr lang="pt-BR" b="0" dirty="0" smtClean="0">
                <a:solidFill>
                  <a:schemeClr val="bg1"/>
                </a:solidFill>
              </a:rPr>
              <a:t>  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323528" y="5589240"/>
            <a:ext cx="83164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0" dirty="0" smtClean="0">
                <a:solidFill>
                  <a:schemeClr val="bg1"/>
                </a:solidFill>
              </a:rPr>
              <a:t>Eclipse </a:t>
            </a:r>
            <a:r>
              <a:rPr lang="pt-BR" sz="2400" b="0" dirty="0" smtClean="0">
                <a:solidFill>
                  <a:schemeClr val="bg1"/>
                </a:solidFill>
              </a:rPr>
              <a:t>Solar Parcial. O eclipse parcial será visível apenas no sul da África, </a:t>
            </a:r>
            <a:r>
              <a:rPr lang="pt-BR" sz="2400" b="0" dirty="0" smtClean="0">
                <a:solidFill>
                  <a:schemeClr val="bg1"/>
                </a:solidFill>
              </a:rPr>
              <a:t>Madagascar </a:t>
            </a:r>
            <a:r>
              <a:rPr lang="pt-BR" sz="2400" b="0" dirty="0" smtClean="0">
                <a:solidFill>
                  <a:schemeClr val="bg1"/>
                </a:solidFill>
              </a:rPr>
              <a:t>e na Antártida</a:t>
            </a:r>
            <a:endParaRPr lang="pt-BR" sz="2400" dirty="0">
              <a:solidFill>
                <a:schemeClr val="bg1"/>
              </a:solidFill>
            </a:endParaRPr>
          </a:p>
        </p:txBody>
      </p:sp>
      <p:pic>
        <p:nvPicPr>
          <p:cNvPr id="4" name="Imagem 3" descr="download (3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1955801"/>
            <a:ext cx="6768752" cy="2946398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bg1"/>
                </a:solidFill>
              </a:rPr>
              <a:t>Equinócio da Primavera</a:t>
            </a:r>
            <a:br>
              <a:rPr lang="pt-BR" dirty="0" smtClean="0">
                <a:solidFill>
                  <a:schemeClr val="bg1"/>
                </a:solidFill>
              </a:rPr>
            </a:br>
            <a:r>
              <a:rPr lang="pt-BR" dirty="0" smtClean="0">
                <a:solidFill>
                  <a:schemeClr val="bg1"/>
                </a:solidFill>
              </a:rPr>
              <a:t>23/09/2015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2204864"/>
            <a:ext cx="7990656" cy="1519808"/>
          </a:xfrm>
        </p:spPr>
        <p:txBody>
          <a:bodyPr/>
          <a:lstStyle/>
          <a:p>
            <a:pPr algn="just">
              <a:buNone/>
            </a:pPr>
            <a:r>
              <a:rPr lang="pt-BR" sz="2000" b="0" dirty="0" smtClean="0">
                <a:solidFill>
                  <a:schemeClr val="bg1"/>
                </a:solidFill>
              </a:rPr>
              <a:t>     O Sol vai brilhar diretamente sobre o equador e haverá quantidades quase iguais de dia e noite em todo o mundo. Este é também o primeiro dia de outono no hemisfério norte e o primeiro dia da primavera no hemisfério sul.</a:t>
            </a:r>
          </a:p>
          <a:p>
            <a:endParaRPr lang="pt-BR" dirty="0"/>
          </a:p>
        </p:txBody>
      </p:sp>
      <p:pic>
        <p:nvPicPr>
          <p:cNvPr id="4" name="Imagem 3" descr="images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99792" y="3717032"/>
            <a:ext cx="3744414" cy="2804696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bg1"/>
                </a:solidFill>
              </a:rPr>
              <a:t>Lua Cheia</a:t>
            </a:r>
            <a:br>
              <a:rPr lang="pt-BR" dirty="0" smtClean="0">
                <a:solidFill>
                  <a:schemeClr val="bg1"/>
                </a:solidFill>
              </a:rPr>
            </a:br>
            <a:r>
              <a:rPr lang="pt-BR" dirty="0" smtClean="0">
                <a:solidFill>
                  <a:schemeClr val="bg1"/>
                </a:solidFill>
              </a:rPr>
              <a:t>28/09/2015</a:t>
            </a:r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6" name="Espaço Reservado para Conteúdo 5" descr="download (1)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11760" y="1916832"/>
            <a:ext cx="4464498" cy="4464494"/>
          </a:xfrm>
        </p:spPr>
      </p:pic>
    </p:spTree>
  </p:cSld>
  <p:clrMapOvr>
    <a:masterClrMapping/>
  </p:clrMapOvr>
  <p:transition spd="slow"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0" dirty="0" smtClean="0">
                <a:solidFill>
                  <a:schemeClr val="bg1"/>
                </a:solidFill>
              </a:rPr>
              <a:t>Eclipse Lunar Total</a:t>
            </a:r>
            <a:br>
              <a:rPr lang="pt-BR" b="0" dirty="0" smtClean="0">
                <a:solidFill>
                  <a:schemeClr val="bg1"/>
                </a:solidFill>
              </a:rPr>
            </a:br>
            <a:r>
              <a:rPr lang="pt-BR" b="0" dirty="0" smtClean="0">
                <a:solidFill>
                  <a:schemeClr val="bg1"/>
                </a:solidFill>
              </a:rPr>
              <a:t>28/09/2015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3568" y="2204864"/>
            <a:ext cx="7772400" cy="4114800"/>
          </a:xfrm>
        </p:spPr>
        <p:txBody>
          <a:bodyPr/>
          <a:lstStyle/>
          <a:p>
            <a:pPr algn="just">
              <a:buNone/>
            </a:pPr>
            <a:r>
              <a:rPr lang="pt-BR" sz="2400" b="0" dirty="0" smtClean="0">
                <a:solidFill>
                  <a:schemeClr val="bg1"/>
                </a:solidFill>
              </a:rPr>
              <a:t>   O eclipse será visível em quase toda a América do </a:t>
            </a:r>
            <a:r>
              <a:rPr lang="pt-BR" sz="2400" b="0" dirty="0" smtClean="0">
                <a:solidFill>
                  <a:schemeClr val="bg1"/>
                </a:solidFill>
              </a:rPr>
              <a:t>Norte, </a:t>
            </a:r>
            <a:r>
              <a:rPr lang="pt-BR" sz="2400" b="0" dirty="0" smtClean="0">
                <a:solidFill>
                  <a:schemeClr val="bg1"/>
                </a:solidFill>
              </a:rPr>
              <a:t>do </a:t>
            </a:r>
            <a:r>
              <a:rPr lang="pt-BR" sz="2400" u="sng" dirty="0" smtClean="0">
                <a:solidFill>
                  <a:schemeClr val="bg1"/>
                </a:solidFill>
              </a:rPr>
              <a:t>Sul</a:t>
            </a:r>
            <a:r>
              <a:rPr lang="pt-BR" sz="2400" b="0" dirty="0" smtClean="0">
                <a:solidFill>
                  <a:schemeClr val="bg1"/>
                </a:solidFill>
              </a:rPr>
              <a:t>, Europa, África e Ásia ocidental. </a:t>
            </a:r>
            <a:endParaRPr lang="pt-BR" sz="2400" dirty="0"/>
          </a:p>
        </p:txBody>
      </p:sp>
      <p:pic>
        <p:nvPicPr>
          <p:cNvPr id="4" name="Imagem 3" descr="Untitl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3501008"/>
            <a:ext cx="8449855" cy="2945168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3568" y="2996952"/>
            <a:ext cx="7772400" cy="1143000"/>
          </a:xfrm>
        </p:spPr>
        <p:txBody>
          <a:bodyPr/>
          <a:lstStyle/>
          <a:p>
            <a:r>
              <a:rPr lang="pt-BR" sz="9600" dirty="0" smtClean="0">
                <a:solidFill>
                  <a:schemeClr val="bg1"/>
                </a:solidFill>
              </a:rPr>
              <a:t>Fevereiro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</p:spTree>
  </p:cSld>
  <p:clrMapOvr>
    <a:masterClrMapping/>
  </p:clrMapOvr>
  <p:transition spd="slow"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0" dirty="0" smtClean="0">
                <a:solidFill>
                  <a:schemeClr val="bg1"/>
                </a:solidFill>
              </a:rPr>
              <a:t>Urano em Oposição</a:t>
            </a:r>
            <a:br>
              <a:rPr lang="pt-BR" b="0" dirty="0" smtClean="0">
                <a:solidFill>
                  <a:schemeClr val="bg1"/>
                </a:solidFill>
              </a:rPr>
            </a:br>
            <a:r>
              <a:rPr lang="pt-BR" b="0" dirty="0" smtClean="0">
                <a:solidFill>
                  <a:schemeClr val="bg1"/>
                </a:solidFill>
              </a:rPr>
              <a:t>11/10/2015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3568" y="2276872"/>
            <a:ext cx="7772400" cy="4114800"/>
          </a:xfrm>
        </p:spPr>
        <p:txBody>
          <a:bodyPr/>
          <a:lstStyle/>
          <a:p>
            <a:pPr algn="just">
              <a:buNone/>
            </a:pPr>
            <a:r>
              <a:rPr lang="pt-BR" sz="2800" b="0" dirty="0" smtClean="0">
                <a:solidFill>
                  <a:schemeClr val="bg1"/>
                </a:solidFill>
              </a:rPr>
              <a:t>   O planeta azul-verde terá a sua maior aproximação à Terra e seu rosto será totalmente iluminada pelo sol. </a:t>
            </a:r>
            <a:endParaRPr lang="pt-BR" sz="2800" dirty="0"/>
          </a:p>
        </p:txBody>
      </p:sp>
      <p:pic>
        <p:nvPicPr>
          <p:cNvPr id="4" name="Imagem 3" descr="download (4)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87824" y="3672534"/>
            <a:ext cx="3185468" cy="3185466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7584" y="2708920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</a:rPr>
              <a:t>Lua Nova</a:t>
            </a:r>
            <a:r>
              <a:rPr lang="pt-BR" b="0" dirty="0" smtClean="0">
                <a:solidFill>
                  <a:schemeClr val="bg1"/>
                </a:solidFill>
              </a:rPr>
              <a:t/>
            </a:r>
            <a:br>
              <a:rPr lang="pt-BR" b="0" dirty="0" smtClean="0">
                <a:solidFill>
                  <a:schemeClr val="bg1"/>
                </a:solidFill>
              </a:rPr>
            </a:br>
            <a:r>
              <a:rPr lang="pt-BR" dirty="0" smtClean="0">
                <a:solidFill>
                  <a:schemeClr val="bg1"/>
                </a:solidFill>
              </a:rPr>
              <a:t> 13/10/2015</a:t>
            </a:r>
            <a:r>
              <a:rPr lang="pt-BR" b="0" dirty="0" smtClean="0">
                <a:solidFill>
                  <a:schemeClr val="bg1"/>
                </a:solidFill>
              </a:rPr>
              <a:t>  </a:t>
            </a:r>
            <a:endParaRPr lang="pt-B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0" dirty="0" smtClean="0">
                <a:solidFill>
                  <a:schemeClr val="bg1"/>
                </a:solidFill>
              </a:rPr>
              <a:t>Chuva de Meteoros </a:t>
            </a:r>
            <a:r>
              <a:rPr lang="pt-BR" b="0" dirty="0" err="1" smtClean="0">
                <a:solidFill>
                  <a:schemeClr val="bg1"/>
                </a:solidFill>
              </a:rPr>
              <a:t>Orionids</a:t>
            </a:r>
            <a:r>
              <a:rPr lang="pt-BR" b="0" dirty="0" smtClean="0">
                <a:solidFill>
                  <a:schemeClr val="bg1"/>
                </a:solidFill>
              </a:rPr>
              <a:t/>
            </a:r>
            <a:br>
              <a:rPr lang="pt-BR" b="0" dirty="0" smtClean="0">
                <a:solidFill>
                  <a:schemeClr val="bg1"/>
                </a:solidFill>
              </a:rPr>
            </a:br>
            <a:r>
              <a:rPr lang="pt-BR" b="0" dirty="0" smtClean="0">
                <a:solidFill>
                  <a:schemeClr val="bg1"/>
                </a:solidFill>
              </a:rPr>
              <a:t>21/10 – 22/10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11560" y="2132856"/>
            <a:ext cx="7772400" cy="4114800"/>
          </a:xfrm>
        </p:spPr>
        <p:txBody>
          <a:bodyPr/>
          <a:lstStyle/>
          <a:p>
            <a:pPr algn="just">
              <a:buNone/>
            </a:pPr>
            <a:r>
              <a:rPr lang="pt-BR" sz="2400" b="0" dirty="0" smtClean="0">
                <a:solidFill>
                  <a:schemeClr val="bg1"/>
                </a:solidFill>
              </a:rPr>
              <a:t>     É </a:t>
            </a:r>
            <a:r>
              <a:rPr lang="pt-BR" sz="2400" b="0" dirty="0" smtClean="0">
                <a:solidFill>
                  <a:schemeClr val="bg1"/>
                </a:solidFill>
              </a:rPr>
              <a:t>uma chuva </a:t>
            </a:r>
            <a:r>
              <a:rPr lang="pt-BR" sz="2400" b="0" dirty="0" smtClean="0">
                <a:solidFill>
                  <a:schemeClr val="bg1"/>
                </a:solidFill>
              </a:rPr>
              <a:t>que produz cerca de 20 meteoros por hora em seu pico.  Melhor visualização será ao leste após a meia-noite. Certifique-se de encontrar um local escuro longe das luzes da cidade.</a:t>
            </a:r>
          </a:p>
          <a:p>
            <a:endParaRPr lang="pt-BR" sz="2000" dirty="0">
              <a:solidFill>
                <a:schemeClr val="bg1"/>
              </a:solidFill>
            </a:endParaRPr>
          </a:p>
        </p:txBody>
      </p:sp>
      <p:pic>
        <p:nvPicPr>
          <p:cNvPr id="4" name="Imagem 3" descr="10622853_4623308477365_7116974852119468179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3828950"/>
            <a:ext cx="7404280" cy="302905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3568" y="1484784"/>
            <a:ext cx="7772400" cy="1143000"/>
          </a:xfrm>
        </p:spPr>
        <p:txBody>
          <a:bodyPr/>
          <a:lstStyle/>
          <a:p>
            <a:r>
              <a:rPr lang="pt-BR" b="0" dirty="0" smtClean="0">
                <a:solidFill>
                  <a:schemeClr val="bg1"/>
                </a:solidFill>
              </a:rPr>
              <a:t>Conjunção de Vênus e Júpiter</a:t>
            </a:r>
            <a:br>
              <a:rPr lang="pt-BR" b="0" dirty="0" smtClean="0">
                <a:solidFill>
                  <a:schemeClr val="bg1"/>
                </a:solidFill>
              </a:rPr>
            </a:br>
            <a:r>
              <a:rPr lang="pt-BR" b="0" dirty="0" smtClean="0">
                <a:solidFill>
                  <a:schemeClr val="bg1"/>
                </a:solidFill>
              </a:rPr>
              <a:t>26/10/2015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11560" y="3573016"/>
            <a:ext cx="7772400" cy="4114800"/>
          </a:xfrm>
        </p:spPr>
        <p:txBody>
          <a:bodyPr/>
          <a:lstStyle/>
          <a:p>
            <a:pPr algn="just">
              <a:buNone/>
            </a:pPr>
            <a:r>
              <a:rPr lang="pt-BR" sz="2400" b="0" dirty="0" smtClean="0">
                <a:solidFill>
                  <a:schemeClr val="bg1"/>
                </a:solidFill>
              </a:rPr>
              <a:t>   Os dois planetas brilhantes serão visíveis dentro de um grau do outro no céu da manhã. Olhe para o leste pouco antes do nascer do sol</a:t>
            </a:r>
            <a:endParaRPr lang="pt-BR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bg1"/>
                </a:solidFill>
              </a:rPr>
              <a:t>Lua Cheia</a:t>
            </a:r>
            <a:br>
              <a:rPr lang="pt-BR" dirty="0" smtClean="0">
                <a:solidFill>
                  <a:schemeClr val="bg1"/>
                </a:solidFill>
              </a:rPr>
            </a:br>
            <a:r>
              <a:rPr lang="pt-BR" dirty="0" smtClean="0">
                <a:solidFill>
                  <a:schemeClr val="bg1"/>
                </a:solidFill>
              </a:rPr>
              <a:t>27/10/2015</a:t>
            </a:r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6" name="Espaço Reservado para Conteúdo 5" descr="download (1)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11760" y="1916832"/>
            <a:ext cx="4464498" cy="4464494"/>
          </a:xfrm>
        </p:spPr>
      </p:pic>
    </p:spTree>
  </p:cSld>
  <p:clrMapOvr>
    <a:masterClrMapping/>
  </p:clrMapOvr>
  <p:transition spd="slow">
    <p:fad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556792"/>
            <a:ext cx="9430816" cy="1143000"/>
          </a:xfrm>
        </p:spPr>
        <p:txBody>
          <a:bodyPr/>
          <a:lstStyle/>
          <a:p>
            <a:r>
              <a:rPr lang="pt-BR" sz="4000" b="0" dirty="0" smtClean="0">
                <a:solidFill>
                  <a:schemeClr val="bg1"/>
                </a:solidFill>
              </a:rPr>
              <a:t>Conjunção de Vênus, </a:t>
            </a:r>
            <a:r>
              <a:rPr lang="pt-BR" sz="4000" b="0" dirty="0" smtClean="0">
                <a:solidFill>
                  <a:schemeClr val="bg1"/>
                </a:solidFill>
              </a:rPr>
              <a:t>Marte e </a:t>
            </a:r>
            <a:r>
              <a:rPr lang="pt-BR" sz="4000" b="0" dirty="0" smtClean="0">
                <a:solidFill>
                  <a:schemeClr val="bg1"/>
                </a:solidFill>
              </a:rPr>
              <a:t>Júpiter</a:t>
            </a:r>
            <a:br>
              <a:rPr lang="pt-BR" sz="4000" b="0" dirty="0" smtClean="0">
                <a:solidFill>
                  <a:schemeClr val="bg1"/>
                </a:solidFill>
              </a:rPr>
            </a:br>
            <a:r>
              <a:rPr lang="pt-BR" sz="4000" b="0" dirty="0" smtClean="0">
                <a:solidFill>
                  <a:schemeClr val="bg1"/>
                </a:solidFill>
              </a:rPr>
              <a:t>28/10/2015</a:t>
            </a:r>
            <a:endParaRPr lang="pt-BR" sz="4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3429000"/>
            <a:ext cx="7772400" cy="4114800"/>
          </a:xfrm>
        </p:spPr>
        <p:txBody>
          <a:bodyPr/>
          <a:lstStyle/>
          <a:p>
            <a:pPr algn="just">
              <a:buNone/>
            </a:pPr>
            <a:r>
              <a:rPr lang="pt-BR" sz="2400" b="0" dirty="0" smtClean="0">
                <a:solidFill>
                  <a:schemeClr val="bg1"/>
                </a:solidFill>
              </a:rPr>
              <a:t>   Os três planetas formam um triângulo </a:t>
            </a:r>
            <a:r>
              <a:rPr lang="pt-BR" sz="2400" b="0" dirty="0" smtClean="0">
                <a:solidFill>
                  <a:schemeClr val="bg1"/>
                </a:solidFill>
              </a:rPr>
              <a:t>no </a:t>
            </a:r>
            <a:r>
              <a:rPr lang="pt-BR" sz="2400" b="0" dirty="0" smtClean="0">
                <a:solidFill>
                  <a:schemeClr val="bg1"/>
                </a:solidFill>
              </a:rPr>
              <a:t>céu da manhã. Olhe para o leste pouco antes do nascer do sol.</a:t>
            </a:r>
          </a:p>
          <a:p>
            <a:endParaRPr lang="pt-BR" dirty="0"/>
          </a:p>
        </p:txBody>
      </p:sp>
    </p:spTree>
  </p:cSld>
  <p:clrMapOvr>
    <a:masterClrMapping/>
  </p:clrMapOvr>
  <p:transition spd="slow">
    <p:fad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7584" y="2708920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</a:rPr>
              <a:t>Lua Nova</a:t>
            </a:r>
            <a:r>
              <a:rPr lang="pt-BR" b="0" dirty="0" smtClean="0">
                <a:solidFill>
                  <a:schemeClr val="bg1"/>
                </a:solidFill>
              </a:rPr>
              <a:t/>
            </a:r>
            <a:br>
              <a:rPr lang="pt-BR" b="0" dirty="0" smtClean="0">
                <a:solidFill>
                  <a:schemeClr val="bg1"/>
                </a:solidFill>
              </a:rPr>
            </a:br>
            <a:r>
              <a:rPr lang="pt-BR" dirty="0" smtClean="0">
                <a:solidFill>
                  <a:schemeClr val="bg1"/>
                </a:solidFill>
              </a:rPr>
              <a:t> 11/11/2015</a:t>
            </a:r>
            <a:r>
              <a:rPr lang="pt-BR" b="0" dirty="0" smtClean="0">
                <a:solidFill>
                  <a:schemeClr val="bg1"/>
                </a:solidFill>
              </a:rPr>
              <a:t>  </a:t>
            </a:r>
            <a:endParaRPr lang="pt-B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fade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332656"/>
            <a:ext cx="8710736" cy="1143000"/>
          </a:xfrm>
        </p:spPr>
        <p:txBody>
          <a:bodyPr/>
          <a:lstStyle/>
          <a:p>
            <a:r>
              <a:rPr lang="pt-BR" b="0" dirty="0" smtClean="0">
                <a:solidFill>
                  <a:schemeClr val="bg1"/>
                </a:solidFill>
              </a:rPr>
              <a:t>Chuva de Meteoros </a:t>
            </a:r>
            <a:r>
              <a:rPr lang="pt-BR" b="0" dirty="0" err="1" smtClean="0">
                <a:solidFill>
                  <a:schemeClr val="bg1"/>
                </a:solidFill>
              </a:rPr>
              <a:t>Leónidas</a:t>
            </a:r>
            <a:r>
              <a:rPr lang="pt-BR" b="0" dirty="0" smtClean="0">
                <a:solidFill>
                  <a:schemeClr val="bg1"/>
                </a:solidFill>
              </a:rPr>
              <a:t/>
            </a:r>
            <a:br>
              <a:rPr lang="pt-BR" b="0" dirty="0" smtClean="0">
                <a:solidFill>
                  <a:schemeClr val="bg1"/>
                </a:solidFill>
              </a:rPr>
            </a:br>
            <a:r>
              <a:rPr lang="pt-BR" b="0" dirty="0" smtClean="0">
                <a:solidFill>
                  <a:schemeClr val="bg1"/>
                </a:solidFill>
              </a:rPr>
              <a:t>17/11 – 18/11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11560" y="1844824"/>
            <a:ext cx="7772400" cy="4114800"/>
          </a:xfrm>
        </p:spPr>
        <p:txBody>
          <a:bodyPr/>
          <a:lstStyle/>
          <a:p>
            <a:pPr algn="just">
              <a:buNone/>
            </a:pPr>
            <a:r>
              <a:rPr lang="pt-BR" sz="2400" b="0" dirty="0" smtClean="0">
                <a:solidFill>
                  <a:schemeClr val="bg1"/>
                </a:solidFill>
              </a:rPr>
              <a:t>    </a:t>
            </a:r>
            <a:r>
              <a:rPr lang="pt-BR" sz="2400" b="0" dirty="0" err="1" smtClean="0">
                <a:solidFill>
                  <a:schemeClr val="bg1"/>
                </a:solidFill>
              </a:rPr>
              <a:t>Leónidas</a:t>
            </a:r>
            <a:r>
              <a:rPr lang="pt-BR" sz="2400" b="0" dirty="0" smtClean="0">
                <a:solidFill>
                  <a:schemeClr val="bg1"/>
                </a:solidFill>
              </a:rPr>
              <a:t>  </a:t>
            </a:r>
            <a:r>
              <a:rPr lang="pt-BR" sz="2400" b="0" dirty="0" smtClean="0">
                <a:solidFill>
                  <a:schemeClr val="bg1"/>
                </a:solidFill>
              </a:rPr>
              <a:t>produz em média 40 meteoros por hora em seu pico. </a:t>
            </a:r>
            <a:r>
              <a:rPr lang="pt-BR" sz="2400" b="0" dirty="0" smtClean="0">
                <a:solidFill>
                  <a:schemeClr val="bg1"/>
                </a:solidFill>
              </a:rPr>
              <a:t>A chuva </a:t>
            </a:r>
            <a:r>
              <a:rPr lang="pt-BR" sz="2400" b="0" dirty="0" smtClean="0">
                <a:solidFill>
                  <a:schemeClr val="bg1"/>
                </a:solidFill>
              </a:rPr>
              <a:t>em si tem um ano de pico cíclico a cada 33 anos, onde centenas de meteoros </a:t>
            </a:r>
            <a:r>
              <a:rPr lang="pt-BR" sz="2400" b="0" dirty="0" smtClean="0">
                <a:solidFill>
                  <a:schemeClr val="bg1"/>
                </a:solidFill>
              </a:rPr>
              <a:t>podem </a:t>
            </a:r>
            <a:r>
              <a:rPr lang="pt-BR" sz="2400" b="0" dirty="0" smtClean="0">
                <a:solidFill>
                  <a:schemeClr val="bg1"/>
                </a:solidFill>
              </a:rPr>
              <a:t>ser </a:t>
            </a:r>
            <a:r>
              <a:rPr lang="pt-BR" sz="2400" b="0" dirty="0" smtClean="0">
                <a:solidFill>
                  <a:schemeClr val="bg1"/>
                </a:solidFill>
              </a:rPr>
              <a:t>vistos </a:t>
            </a:r>
            <a:r>
              <a:rPr lang="pt-BR" sz="2400" b="0" dirty="0" smtClean="0">
                <a:solidFill>
                  <a:schemeClr val="bg1"/>
                </a:solidFill>
              </a:rPr>
              <a:t>a cada hora. A última delas ocorreu em 2001. Olhe  a constelação de Leão após a meia noite.</a:t>
            </a:r>
          </a:p>
          <a:p>
            <a:endParaRPr lang="pt-BR" dirty="0"/>
          </a:p>
        </p:txBody>
      </p:sp>
      <p:pic>
        <p:nvPicPr>
          <p:cNvPr id="6" name="Imagem 5" descr="Leo Minor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V="1">
            <a:off x="2699792" y="3932112"/>
            <a:ext cx="3744416" cy="2716896"/>
          </a:xfrm>
          <a:prstGeom prst="rect">
            <a:avLst/>
          </a:prstGeom>
        </p:spPr>
      </p:pic>
      <p:cxnSp>
        <p:nvCxnSpPr>
          <p:cNvPr id="8" name="Conector de seta reta 7"/>
          <p:cNvCxnSpPr/>
          <p:nvPr/>
        </p:nvCxnSpPr>
        <p:spPr bwMode="auto">
          <a:xfrm flipV="1">
            <a:off x="1403648" y="4365104"/>
            <a:ext cx="1872208" cy="216024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sm" len="sm"/>
            <a:tailEnd type="arrow"/>
          </a:ln>
          <a:effectLst/>
        </p:spPr>
      </p:cxn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bg1"/>
                </a:solidFill>
              </a:rPr>
              <a:t>Lua Cheia</a:t>
            </a:r>
            <a:br>
              <a:rPr lang="pt-BR" dirty="0" smtClean="0">
                <a:solidFill>
                  <a:schemeClr val="bg1"/>
                </a:solidFill>
              </a:rPr>
            </a:br>
            <a:r>
              <a:rPr lang="pt-BR" dirty="0" smtClean="0">
                <a:solidFill>
                  <a:schemeClr val="bg1"/>
                </a:solidFill>
              </a:rPr>
              <a:t>25/11/2015</a:t>
            </a:r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6" name="Espaço Reservado para Conteúdo 5" descr="download (1)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11760" y="1916832"/>
            <a:ext cx="4464498" cy="4464494"/>
          </a:xfr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0" dirty="0" smtClean="0">
                <a:solidFill>
                  <a:schemeClr val="bg1"/>
                </a:solidFill>
              </a:rPr>
              <a:t>Conjunção da Lua e de Vênus</a:t>
            </a:r>
            <a:br>
              <a:rPr lang="pt-BR" b="0" dirty="0" smtClean="0">
                <a:solidFill>
                  <a:schemeClr val="bg1"/>
                </a:solidFill>
              </a:rPr>
            </a:br>
            <a:r>
              <a:rPr lang="pt-BR" b="0" dirty="0" smtClean="0">
                <a:solidFill>
                  <a:schemeClr val="bg1"/>
                </a:solidFill>
              </a:rPr>
              <a:t>07/12/2015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3568" y="2743200"/>
            <a:ext cx="7772400" cy="4114800"/>
          </a:xfrm>
        </p:spPr>
        <p:txBody>
          <a:bodyPr/>
          <a:lstStyle/>
          <a:p>
            <a:pPr>
              <a:buNone/>
            </a:pPr>
            <a:r>
              <a:rPr lang="pt-BR" b="0" dirty="0" smtClean="0">
                <a:solidFill>
                  <a:schemeClr val="bg1"/>
                </a:solidFill>
              </a:rPr>
              <a:t>   Olhe para o leste pouco antes do nascer do sol.</a:t>
            </a:r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4" name="Imagem 3" descr="10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10101"/>
              </a:clrFrom>
              <a:clrTo>
                <a:srgbClr val="010101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23728" y="3212976"/>
            <a:ext cx="4957712" cy="3446512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0" dirty="0" smtClean="0">
                <a:solidFill>
                  <a:schemeClr val="bg1"/>
                </a:solidFill>
              </a:rPr>
              <a:t>Alvorecer em Ceres</a:t>
            </a:r>
            <a:br>
              <a:rPr lang="pt-BR" b="0" dirty="0" smtClean="0">
                <a:solidFill>
                  <a:schemeClr val="bg1"/>
                </a:solidFill>
              </a:rPr>
            </a:br>
            <a:r>
              <a:rPr lang="pt-BR" b="0" dirty="0" smtClean="0">
                <a:solidFill>
                  <a:schemeClr val="bg1"/>
                </a:solidFill>
              </a:rPr>
              <a:t> 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340768"/>
            <a:ext cx="8458200" cy="4114800"/>
          </a:xfrm>
        </p:spPr>
        <p:txBody>
          <a:bodyPr/>
          <a:lstStyle/>
          <a:p>
            <a:pPr algn="just">
              <a:buNone/>
            </a:pPr>
            <a:r>
              <a:rPr lang="pt-BR" sz="2000" b="0" dirty="0" smtClean="0">
                <a:solidFill>
                  <a:schemeClr val="bg1"/>
                </a:solidFill>
              </a:rPr>
              <a:t>     A sonda da NASA, </a:t>
            </a:r>
            <a:r>
              <a:rPr lang="pt-BR" sz="2000" b="0" dirty="0" err="1" smtClean="0">
                <a:solidFill>
                  <a:schemeClr val="bg1"/>
                </a:solidFill>
              </a:rPr>
              <a:t>Dawn</a:t>
            </a:r>
            <a:r>
              <a:rPr lang="pt-BR" sz="2000" b="0" dirty="0" smtClean="0">
                <a:solidFill>
                  <a:schemeClr val="bg1"/>
                </a:solidFill>
              </a:rPr>
              <a:t> irá encontrar o planeta anão conhecido como Ceres em algum momento de Fevereiro de 2015. Ceres é o maior objeto no cinturão de </a:t>
            </a:r>
            <a:r>
              <a:rPr lang="pt-BR" sz="2000" b="0" dirty="0" err="1" smtClean="0">
                <a:solidFill>
                  <a:schemeClr val="bg1"/>
                </a:solidFill>
              </a:rPr>
              <a:t>asteróides</a:t>
            </a:r>
            <a:r>
              <a:rPr lang="pt-BR" sz="2000" b="0" dirty="0" smtClean="0">
                <a:solidFill>
                  <a:schemeClr val="bg1"/>
                </a:solidFill>
              </a:rPr>
              <a:t> entre Marte e Júpiter. Devido ao seu tamanho e forma, que foi oficialmente classificado como um planeta anão. Ceres tem 950 km de diâmetro e é grande o suficiente para ter uma forma redonda. </a:t>
            </a:r>
            <a:r>
              <a:rPr lang="pt-BR" sz="2000" b="0" dirty="0" err="1" smtClean="0">
                <a:solidFill>
                  <a:schemeClr val="bg1"/>
                </a:solidFill>
              </a:rPr>
              <a:t>Dawn</a:t>
            </a:r>
            <a:r>
              <a:rPr lang="pt-BR" sz="2000" b="0" dirty="0" smtClean="0">
                <a:solidFill>
                  <a:schemeClr val="bg1"/>
                </a:solidFill>
              </a:rPr>
              <a:t> vai passar vários meses estudando Ceres e enviar  imagens do planeta anão.</a:t>
            </a:r>
          </a:p>
          <a:p>
            <a:pPr algn="just">
              <a:buNone/>
            </a:pPr>
            <a:endParaRPr lang="pt-BR" sz="2000" dirty="0">
              <a:solidFill>
                <a:schemeClr val="bg1"/>
              </a:solidFill>
            </a:endParaRPr>
          </a:p>
        </p:txBody>
      </p:sp>
      <p:pic>
        <p:nvPicPr>
          <p:cNvPr id="4" name="Imagem 3" descr="Untitl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59632" y="3717032"/>
            <a:ext cx="6639852" cy="282932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7584" y="2708920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</a:rPr>
              <a:t>Lua Nova</a:t>
            </a:r>
            <a:r>
              <a:rPr lang="pt-BR" b="0" dirty="0" smtClean="0">
                <a:solidFill>
                  <a:schemeClr val="bg1"/>
                </a:solidFill>
              </a:rPr>
              <a:t/>
            </a:r>
            <a:br>
              <a:rPr lang="pt-BR" b="0" dirty="0" smtClean="0">
                <a:solidFill>
                  <a:schemeClr val="bg1"/>
                </a:solidFill>
              </a:rPr>
            </a:br>
            <a:r>
              <a:rPr lang="pt-BR" dirty="0" smtClean="0">
                <a:solidFill>
                  <a:schemeClr val="bg1"/>
                </a:solidFill>
              </a:rPr>
              <a:t> 11/12/2015</a:t>
            </a:r>
            <a:r>
              <a:rPr lang="pt-BR" b="0" dirty="0" smtClean="0">
                <a:solidFill>
                  <a:schemeClr val="bg1"/>
                </a:solidFill>
              </a:rPr>
              <a:t>  </a:t>
            </a:r>
            <a:endParaRPr lang="pt-B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fade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0" dirty="0" smtClean="0">
                <a:solidFill>
                  <a:schemeClr val="bg1"/>
                </a:solidFill>
              </a:rPr>
              <a:t>Chuva de Meteoros </a:t>
            </a:r>
            <a:r>
              <a:rPr lang="pt-BR" b="0" dirty="0" err="1" smtClean="0">
                <a:solidFill>
                  <a:schemeClr val="bg1"/>
                </a:solidFill>
              </a:rPr>
              <a:t>Geminids</a:t>
            </a:r>
            <a:r>
              <a:rPr lang="pt-BR" b="0" dirty="0" smtClean="0">
                <a:solidFill>
                  <a:schemeClr val="bg1"/>
                </a:solidFill>
              </a:rPr>
              <a:t/>
            </a:r>
            <a:br>
              <a:rPr lang="pt-BR" b="0" dirty="0" smtClean="0">
                <a:solidFill>
                  <a:schemeClr val="bg1"/>
                </a:solidFill>
              </a:rPr>
            </a:br>
            <a:r>
              <a:rPr lang="pt-BR" b="0" dirty="0" smtClean="0">
                <a:solidFill>
                  <a:schemeClr val="bg1"/>
                </a:solidFill>
              </a:rPr>
              <a:t>13/12 – 14/12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pt-BR" sz="2400" b="0" dirty="0" smtClean="0">
                <a:solidFill>
                  <a:schemeClr val="bg1"/>
                </a:solidFill>
              </a:rPr>
              <a:t>    Considerado por muitos como </a:t>
            </a:r>
            <a:r>
              <a:rPr lang="pt-BR" sz="2400" b="0" dirty="0" smtClean="0">
                <a:solidFill>
                  <a:schemeClr val="bg1"/>
                </a:solidFill>
              </a:rPr>
              <a:t>a </a:t>
            </a:r>
            <a:r>
              <a:rPr lang="pt-BR" sz="2400" b="0" dirty="0" smtClean="0">
                <a:solidFill>
                  <a:schemeClr val="bg1"/>
                </a:solidFill>
              </a:rPr>
              <a:t>melhor </a:t>
            </a:r>
            <a:r>
              <a:rPr lang="pt-BR" sz="2400" b="0" dirty="0" smtClean="0">
                <a:solidFill>
                  <a:schemeClr val="bg1"/>
                </a:solidFill>
              </a:rPr>
              <a:t>chuva </a:t>
            </a:r>
            <a:r>
              <a:rPr lang="pt-BR" sz="2400" b="0" dirty="0" smtClean="0">
                <a:solidFill>
                  <a:schemeClr val="bg1"/>
                </a:solidFill>
              </a:rPr>
              <a:t>de meteoros </a:t>
            </a:r>
            <a:r>
              <a:rPr lang="pt-BR" sz="2400" b="0" dirty="0" smtClean="0">
                <a:solidFill>
                  <a:schemeClr val="bg1"/>
                </a:solidFill>
              </a:rPr>
              <a:t>no céu, </a:t>
            </a:r>
            <a:r>
              <a:rPr lang="pt-BR" sz="2400" b="0" dirty="0" err="1" smtClean="0">
                <a:solidFill>
                  <a:schemeClr val="bg1"/>
                </a:solidFill>
              </a:rPr>
              <a:t>Geminids</a:t>
            </a:r>
            <a:r>
              <a:rPr lang="pt-BR" sz="2400" b="0" dirty="0" smtClean="0">
                <a:solidFill>
                  <a:schemeClr val="bg1"/>
                </a:solidFill>
              </a:rPr>
              <a:t> tem uma produção de até 60 meteoros por hora </a:t>
            </a:r>
            <a:r>
              <a:rPr lang="pt-BR" sz="2400" b="0" dirty="0" smtClean="0">
                <a:solidFill>
                  <a:schemeClr val="bg1"/>
                </a:solidFill>
              </a:rPr>
              <a:t>multicoloridos </a:t>
            </a:r>
            <a:r>
              <a:rPr lang="pt-BR" sz="2400" b="0" dirty="0" smtClean="0">
                <a:solidFill>
                  <a:schemeClr val="bg1"/>
                </a:solidFill>
              </a:rPr>
              <a:t>em seu pico. O ponto radiante para </a:t>
            </a:r>
            <a:r>
              <a:rPr lang="pt-BR" sz="2400" b="0" dirty="0" smtClean="0">
                <a:solidFill>
                  <a:schemeClr val="bg1"/>
                </a:solidFill>
              </a:rPr>
              <a:t>esta chuva </a:t>
            </a:r>
            <a:r>
              <a:rPr lang="pt-BR" sz="2400" b="0" dirty="0" smtClean="0">
                <a:solidFill>
                  <a:schemeClr val="bg1"/>
                </a:solidFill>
              </a:rPr>
              <a:t>estará na constelação de Gêmeos. </a:t>
            </a:r>
          </a:p>
          <a:p>
            <a:endParaRPr lang="pt-BR" dirty="0"/>
          </a:p>
        </p:txBody>
      </p:sp>
      <p:pic>
        <p:nvPicPr>
          <p:cNvPr id="4" name="Imagem 3" descr="chuva_geminideas_14dez2007_carta_celeste_48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27784" y="3933056"/>
            <a:ext cx="3636912" cy="2659492"/>
          </a:xfrm>
          <a:prstGeom prst="rect">
            <a:avLst/>
          </a:prstGeom>
        </p:spPr>
      </p:pic>
      <p:cxnSp>
        <p:nvCxnSpPr>
          <p:cNvPr id="6" name="Conector de seta reta 5"/>
          <p:cNvCxnSpPr/>
          <p:nvPr/>
        </p:nvCxnSpPr>
        <p:spPr bwMode="auto">
          <a:xfrm flipV="1">
            <a:off x="1907704" y="5517232"/>
            <a:ext cx="2376264" cy="576064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sm" len="sm"/>
            <a:tailEnd type="arrow"/>
          </a:ln>
          <a:effectLst/>
        </p:spPr>
      </p:cxnSp>
    </p:spTree>
  </p:cSld>
  <p:clrMapOvr>
    <a:masterClrMapping/>
  </p:clrMapOvr>
  <p:transition spd="slow">
    <p:fade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0" dirty="0" smtClean="0">
                <a:solidFill>
                  <a:schemeClr val="bg1"/>
                </a:solidFill>
              </a:rPr>
              <a:t>Solstício de Verão</a:t>
            </a:r>
            <a:br>
              <a:rPr lang="pt-BR" b="0" dirty="0" smtClean="0">
                <a:solidFill>
                  <a:schemeClr val="bg1"/>
                </a:solidFill>
              </a:rPr>
            </a:br>
            <a:r>
              <a:rPr lang="pt-BR" b="0" dirty="0" smtClean="0">
                <a:solidFill>
                  <a:schemeClr val="bg1"/>
                </a:solidFill>
              </a:rPr>
              <a:t>22/12/2015 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11560" y="2132856"/>
            <a:ext cx="7772400" cy="4114800"/>
          </a:xfrm>
        </p:spPr>
        <p:txBody>
          <a:bodyPr/>
          <a:lstStyle/>
          <a:p>
            <a:pPr algn="just">
              <a:buNone/>
            </a:pPr>
            <a:r>
              <a:rPr lang="pt-BR" sz="2400" b="0" dirty="0" smtClean="0">
                <a:solidFill>
                  <a:schemeClr val="bg1"/>
                </a:solidFill>
              </a:rPr>
              <a:t>    Este é o primeiro dia do inverno (solstício de inverno) no hemisfério norte e o primeiro dia do verão (solstício de verão) no hemisfério sul.</a:t>
            </a:r>
          </a:p>
          <a:p>
            <a:endParaRPr lang="pt-BR" dirty="0"/>
          </a:p>
        </p:txBody>
      </p:sp>
      <p:pic>
        <p:nvPicPr>
          <p:cNvPr id="4" name="Imagem 3" descr="entenda-qual-é-a-melhor-orientação-sola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3645024"/>
            <a:ext cx="7480300" cy="27686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bg1"/>
                </a:solidFill>
              </a:rPr>
              <a:t>Lua Cheia</a:t>
            </a:r>
            <a:br>
              <a:rPr lang="pt-BR" dirty="0" smtClean="0">
                <a:solidFill>
                  <a:schemeClr val="bg1"/>
                </a:solidFill>
              </a:rPr>
            </a:br>
            <a:r>
              <a:rPr lang="pt-BR" dirty="0" smtClean="0">
                <a:solidFill>
                  <a:schemeClr val="bg1"/>
                </a:solidFill>
              </a:rPr>
              <a:t>25/12/2015</a:t>
            </a:r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6" name="Espaço Reservado para Conteúdo 5" descr="download (1)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11760" y="1916832"/>
            <a:ext cx="4464498" cy="4464494"/>
          </a:xfrm>
        </p:spPr>
      </p:pic>
    </p:spTree>
  </p:cSld>
  <p:clrMapOvr>
    <a:masterClrMapping/>
  </p:clrMapOvr>
  <p:transition spd="slow">
    <p:fade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560" y="2204864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</a:rPr>
              <a:t>FONTE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55576" y="2743200"/>
            <a:ext cx="7772400" cy="4114800"/>
          </a:xfrm>
        </p:spPr>
        <p:txBody>
          <a:bodyPr/>
          <a:lstStyle/>
          <a:p>
            <a:pPr>
              <a:buNone/>
            </a:pPr>
            <a:r>
              <a:rPr lang="pt-BR" dirty="0" smtClean="0">
                <a:solidFill>
                  <a:schemeClr val="bg1"/>
                </a:solidFill>
              </a:rPr>
              <a:t>  http://exploradordosceus.blogspot.com.br/p/2015.html</a:t>
            </a:r>
            <a:endParaRPr lang="pt-B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bg1"/>
                </a:solidFill>
              </a:rPr>
              <a:t>Lua Cheia</a:t>
            </a:r>
            <a:br>
              <a:rPr lang="pt-BR" dirty="0" smtClean="0">
                <a:solidFill>
                  <a:schemeClr val="bg1"/>
                </a:solidFill>
              </a:rPr>
            </a:br>
            <a:r>
              <a:rPr lang="pt-BR" dirty="0" smtClean="0">
                <a:solidFill>
                  <a:schemeClr val="bg1"/>
                </a:solidFill>
              </a:rPr>
              <a:t>03/02/2015</a:t>
            </a:r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6" name="Espaço Reservado para Conteúdo 5" descr="download (1)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11760" y="1916832"/>
            <a:ext cx="4464498" cy="4464494"/>
          </a:xfrm>
        </p:spPr>
      </p:pic>
    </p:spTree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bg1"/>
                </a:solidFill>
              </a:rPr>
              <a:t>Júpiter em Oposição</a:t>
            </a:r>
            <a:br>
              <a:rPr lang="pt-BR" dirty="0" smtClean="0">
                <a:solidFill>
                  <a:schemeClr val="bg1"/>
                </a:solidFill>
              </a:rPr>
            </a:br>
            <a:r>
              <a:rPr lang="pt-BR" dirty="0" smtClean="0">
                <a:solidFill>
                  <a:schemeClr val="bg1"/>
                </a:solidFill>
              </a:rPr>
              <a:t>06/02/2015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2204864"/>
            <a:ext cx="7772400" cy="4114800"/>
          </a:xfrm>
        </p:spPr>
        <p:txBody>
          <a:bodyPr/>
          <a:lstStyle/>
          <a:p>
            <a:pPr algn="just">
              <a:buNone/>
            </a:pPr>
            <a:r>
              <a:rPr lang="pt-BR" sz="2400" b="0" dirty="0" smtClean="0">
                <a:solidFill>
                  <a:schemeClr val="bg1"/>
                </a:solidFill>
              </a:rPr>
              <a:t>   O planeta gigante vai </a:t>
            </a:r>
            <a:r>
              <a:rPr lang="pt-BR" sz="2400" b="0" dirty="0" smtClean="0">
                <a:solidFill>
                  <a:schemeClr val="bg1"/>
                </a:solidFill>
              </a:rPr>
              <a:t>ter </a:t>
            </a:r>
            <a:r>
              <a:rPr lang="pt-BR" sz="2400" b="0" dirty="0" smtClean="0">
                <a:solidFill>
                  <a:schemeClr val="bg1"/>
                </a:solidFill>
              </a:rPr>
              <a:t>a sua maior aproximação à Terra e seu rosto será totalmente </a:t>
            </a:r>
            <a:r>
              <a:rPr lang="pt-BR" sz="2400" b="0" dirty="0" smtClean="0">
                <a:solidFill>
                  <a:schemeClr val="bg1"/>
                </a:solidFill>
              </a:rPr>
              <a:t>iluminado </a:t>
            </a:r>
            <a:r>
              <a:rPr lang="pt-BR" sz="2400" b="0" dirty="0" smtClean="0">
                <a:solidFill>
                  <a:schemeClr val="bg1"/>
                </a:solidFill>
              </a:rPr>
              <a:t>pelo </a:t>
            </a:r>
            <a:r>
              <a:rPr lang="pt-BR" sz="2400" b="0" dirty="0" smtClean="0">
                <a:solidFill>
                  <a:schemeClr val="bg1"/>
                </a:solidFill>
              </a:rPr>
              <a:t>Sol</a:t>
            </a:r>
            <a:r>
              <a:rPr lang="pt-BR" sz="2400" b="0" dirty="0" smtClean="0">
                <a:solidFill>
                  <a:schemeClr val="bg1"/>
                </a:solidFill>
              </a:rPr>
              <a:t>. Esta é a melhor hora para ver e fotografar Júpiter e suas luas.</a:t>
            </a:r>
          </a:p>
          <a:p>
            <a:endParaRPr lang="pt-BR" dirty="0"/>
          </a:p>
        </p:txBody>
      </p:sp>
      <p:pic>
        <p:nvPicPr>
          <p:cNvPr id="4" name="Imagem 3" descr="jupiter_oposto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4149080"/>
            <a:ext cx="6350000" cy="2304256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7584" y="2708920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</a:rPr>
              <a:t>Lua Nova</a:t>
            </a:r>
            <a:r>
              <a:rPr lang="pt-BR" b="0" dirty="0" smtClean="0">
                <a:solidFill>
                  <a:schemeClr val="bg1"/>
                </a:solidFill>
              </a:rPr>
              <a:t/>
            </a:r>
            <a:br>
              <a:rPr lang="pt-BR" b="0" dirty="0" smtClean="0">
                <a:solidFill>
                  <a:schemeClr val="bg1"/>
                </a:solidFill>
              </a:rPr>
            </a:br>
            <a:r>
              <a:rPr lang="pt-BR" dirty="0" smtClean="0">
                <a:solidFill>
                  <a:schemeClr val="bg1"/>
                </a:solidFill>
              </a:rPr>
              <a:t> 18/02/2015</a:t>
            </a:r>
            <a:r>
              <a:rPr lang="pt-BR" b="0" dirty="0" smtClean="0">
                <a:solidFill>
                  <a:schemeClr val="bg1"/>
                </a:solidFill>
              </a:rPr>
              <a:t>  </a:t>
            </a:r>
            <a:endParaRPr lang="pt-B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0" dirty="0" smtClean="0">
                <a:solidFill>
                  <a:schemeClr val="bg1"/>
                </a:solidFill>
              </a:rPr>
              <a:t>Conjunção de Vênus e Marte</a:t>
            </a:r>
            <a:br>
              <a:rPr lang="pt-BR" b="0" dirty="0" smtClean="0">
                <a:solidFill>
                  <a:schemeClr val="bg1"/>
                </a:solidFill>
              </a:rPr>
            </a:br>
            <a:r>
              <a:rPr lang="pt-BR" b="0" dirty="0" smtClean="0">
                <a:solidFill>
                  <a:schemeClr val="bg1"/>
                </a:solidFill>
              </a:rPr>
              <a:t>22/02/2015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2132856"/>
            <a:ext cx="8062664" cy="4114800"/>
          </a:xfrm>
        </p:spPr>
        <p:txBody>
          <a:bodyPr/>
          <a:lstStyle/>
          <a:p>
            <a:pPr algn="just">
              <a:buNone/>
            </a:pPr>
            <a:r>
              <a:rPr lang="pt-BR" sz="2400" b="0" dirty="0" smtClean="0">
                <a:solidFill>
                  <a:schemeClr val="bg1"/>
                </a:solidFill>
              </a:rPr>
              <a:t>    Os dois planetas brilhantes serão visíveis dentro de apenas meio grau um do outro no céu noturno. Olhe para o oeste, logo após pôr do </a:t>
            </a:r>
            <a:r>
              <a:rPr lang="pt-BR" sz="2400" b="0" dirty="0" smtClean="0">
                <a:solidFill>
                  <a:schemeClr val="bg1"/>
                </a:solidFill>
              </a:rPr>
              <a:t>Sol</a:t>
            </a:r>
            <a:r>
              <a:rPr lang="pt-BR" sz="2400" b="0" dirty="0" smtClean="0">
                <a:solidFill>
                  <a:schemeClr val="bg1"/>
                </a:solidFill>
              </a:rPr>
              <a:t>.</a:t>
            </a:r>
          </a:p>
          <a:p>
            <a:endParaRPr lang="pt-BR" dirty="0"/>
          </a:p>
        </p:txBody>
      </p:sp>
      <p:pic>
        <p:nvPicPr>
          <p:cNvPr id="4" name="Imagem 3" descr="conjuncao_venus_marte_lua_21maio20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9712" y="3356992"/>
            <a:ext cx="4667250" cy="328612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600" b="1" i="0" u="none" strike="noStrike" cap="none" normalizeH="0" baseline="0" smtClean="0">
            <a:ln>
              <a:noFill/>
            </a:ln>
            <a:solidFill>
              <a:srgbClr val="FF00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600" b="1" i="0" u="none" strike="noStrike" cap="none" normalizeH="0" baseline="0" smtClean="0">
            <a:ln>
              <a:noFill/>
            </a:ln>
            <a:solidFill>
              <a:srgbClr val="FF00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C:\MSOffice\Templates\Blank Presentation.pot</Template>
  <TotalTime>9455</TotalTime>
  <Words>577</Words>
  <Application>Microsoft Office PowerPoint</Application>
  <PresentationFormat>Apresentação na tela (4:3)</PresentationFormat>
  <Paragraphs>96</Paragraphs>
  <Slides>54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54</vt:i4>
      </vt:variant>
    </vt:vector>
  </HeadingPairs>
  <TitlesOfParts>
    <vt:vector size="55" baseType="lpstr">
      <vt:lpstr>Blank Presentation</vt:lpstr>
      <vt:lpstr>Slide 1</vt:lpstr>
      <vt:lpstr>Janeiro</vt:lpstr>
      <vt:lpstr>Chuva de Meteoros Quadrantid  03/01 – 04/01</vt:lpstr>
      <vt:lpstr>Fevereiro </vt:lpstr>
      <vt:lpstr>Alvorecer em Ceres  </vt:lpstr>
      <vt:lpstr>Lua Cheia 03/02/2015</vt:lpstr>
      <vt:lpstr>Júpiter em Oposição 06/02/2015</vt:lpstr>
      <vt:lpstr>Lua Nova  18/02/2015  </vt:lpstr>
      <vt:lpstr>Conjunção de Vênus e Marte 22/02/2015</vt:lpstr>
      <vt:lpstr>Lua Cheia 05/03/2015</vt:lpstr>
      <vt:lpstr>Lua Nova  20/03/2015  </vt:lpstr>
      <vt:lpstr>Eclipse Solar total 20/03/2015</vt:lpstr>
      <vt:lpstr>Slide 13</vt:lpstr>
      <vt:lpstr>Equinócio Outono 20/03/2015</vt:lpstr>
      <vt:lpstr>Lua Cheia 04/04/2015</vt:lpstr>
      <vt:lpstr>Eclipse Lunar Total 04/04/2015</vt:lpstr>
      <vt:lpstr>Lua Nova  18/04/2015  </vt:lpstr>
      <vt:lpstr>Chuva de Meteoros Lyrids 21/04 e 22/04</vt:lpstr>
      <vt:lpstr>Lua Cheia 04/05/2015</vt:lpstr>
      <vt:lpstr>Chuva de Meteoros Eta Aquarids 05/05 e 06/05 </vt:lpstr>
      <vt:lpstr>Lua Nova  18/05/2015  </vt:lpstr>
      <vt:lpstr>Saturno em Oposição 23/05/2015</vt:lpstr>
      <vt:lpstr>Lua Cheia 02/06/2015</vt:lpstr>
      <vt:lpstr>Lua Nova  16/06/2015  </vt:lpstr>
      <vt:lpstr>Solstício de Inverno 21/06/2015</vt:lpstr>
      <vt:lpstr>Lua Cheia 02/07/2015</vt:lpstr>
      <vt:lpstr>New Horizons 14/07/2015</vt:lpstr>
      <vt:lpstr>Slide 28</vt:lpstr>
      <vt:lpstr>Lua Nova  16/07/2015  </vt:lpstr>
      <vt:lpstr>Chuva de Meteoros Aquarids Delta 28/07 – 29/07</vt:lpstr>
      <vt:lpstr>Lua Cheia 31/07/2015</vt:lpstr>
      <vt:lpstr>Chuva de meteoros Perseidas 12/08 – 13/08</vt:lpstr>
      <vt:lpstr>Lua Nova  14/08/2015  </vt:lpstr>
      <vt:lpstr>Lua Cheia 29/08/2015</vt:lpstr>
      <vt:lpstr>Netuno em oposição 01/09/2015</vt:lpstr>
      <vt:lpstr>Lua Nova e Eclipse Solar Parcial  13/09/2015  </vt:lpstr>
      <vt:lpstr>Equinócio da Primavera 23/09/2015</vt:lpstr>
      <vt:lpstr>Lua Cheia 28/09/2015</vt:lpstr>
      <vt:lpstr>Eclipse Lunar Total 28/09/2015</vt:lpstr>
      <vt:lpstr>Urano em Oposição 11/10/2015</vt:lpstr>
      <vt:lpstr>Lua Nova  13/10/2015  </vt:lpstr>
      <vt:lpstr>Chuva de Meteoros Orionids 21/10 – 22/10</vt:lpstr>
      <vt:lpstr>Conjunção de Vênus e Júpiter 26/10/2015</vt:lpstr>
      <vt:lpstr>Lua Cheia 27/10/2015</vt:lpstr>
      <vt:lpstr>Conjunção de Vênus, Marte e Júpiter 28/10/2015</vt:lpstr>
      <vt:lpstr>Lua Nova  11/11/2015  </vt:lpstr>
      <vt:lpstr>Chuva de Meteoros Leónidas 17/11 – 18/11</vt:lpstr>
      <vt:lpstr>Lua Cheia 25/11/2015</vt:lpstr>
      <vt:lpstr>Conjunção da Lua e de Vênus 07/12/2015</vt:lpstr>
      <vt:lpstr>Lua Nova  11/12/2015  </vt:lpstr>
      <vt:lpstr>Chuva de Meteoros Geminids 13/12 – 14/12</vt:lpstr>
      <vt:lpstr>Solstício de Verão 22/12/2015 </vt:lpstr>
      <vt:lpstr>Lua Cheia 25/12/2015</vt:lpstr>
      <vt:lpstr>FONTE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Calendários</dc:title>
  <dc:creator>Iagusp</dc:creator>
  <cp:lastModifiedBy>Tamara Galindo</cp:lastModifiedBy>
  <cp:revision>488</cp:revision>
  <cp:lastPrinted>2000-05-01T12:23:36Z</cp:lastPrinted>
  <dcterms:created xsi:type="dcterms:W3CDTF">1995-06-17T23:31:02Z</dcterms:created>
  <dcterms:modified xsi:type="dcterms:W3CDTF">2015-02-07T20:18:31Z</dcterms:modified>
</cp:coreProperties>
</file>