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63" r:id="rId5"/>
    <p:sldId id="258" r:id="rId6"/>
    <p:sldId id="267" r:id="rId7"/>
    <p:sldId id="270" r:id="rId8"/>
    <p:sldId id="259" r:id="rId9"/>
    <p:sldId id="264" r:id="rId10"/>
    <p:sldId id="260" r:id="rId11"/>
    <p:sldId id="268" r:id="rId12"/>
    <p:sldId id="265" r:id="rId13"/>
    <p:sldId id="261" r:id="rId14"/>
    <p:sldId id="269" r:id="rId15"/>
    <p:sldId id="271" r:id="rId16"/>
    <p:sldId id="266" r:id="rId17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01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76FC6-F2BD-4B68-AA2C-3BEA92781D2D}" type="datetimeFigureOut">
              <a:rPr lang="pt-BR" smtClean="0"/>
              <a:pPr/>
              <a:t>13/10/2015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A1965-52F6-4D45-B121-B9FC5CE1A96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76FC6-F2BD-4B68-AA2C-3BEA92781D2D}" type="datetimeFigureOut">
              <a:rPr lang="pt-BR" smtClean="0"/>
              <a:pPr/>
              <a:t>13/10/2015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A1965-52F6-4D45-B121-B9FC5CE1A96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76FC6-F2BD-4B68-AA2C-3BEA92781D2D}" type="datetimeFigureOut">
              <a:rPr lang="pt-BR" smtClean="0"/>
              <a:pPr/>
              <a:t>13/10/2015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A1965-52F6-4D45-B121-B9FC5CE1A96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76FC6-F2BD-4B68-AA2C-3BEA92781D2D}" type="datetimeFigureOut">
              <a:rPr lang="pt-BR" smtClean="0"/>
              <a:pPr/>
              <a:t>13/10/2015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A1965-52F6-4D45-B121-B9FC5CE1A96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76FC6-F2BD-4B68-AA2C-3BEA92781D2D}" type="datetimeFigureOut">
              <a:rPr lang="pt-BR" smtClean="0"/>
              <a:pPr/>
              <a:t>13/10/2015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A1965-52F6-4D45-B121-B9FC5CE1A96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76FC6-F2BD-4B68-AA2C-3BEA92781D2D}" type="datetimeFigureOut">
              <a:rPr lang="pt-BR" smtClean="0"/>
              <a:pPr/>
              <a:t>13/10/2015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A1965-52F6-4D45-B121-B9FC5CE1A96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76FC6-F2BD-4B68-AA2C-3BEA92781D2D}" type="datetimeFigureOut">
              <a:rPr lang="pt-BR" smtClean="0"/>
              <a:pPr/>
              <a:t>13/10/2015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A1965-52F6-4D45-B121-B9FC5CE1A96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76FC6-F2BD-4B68-AA2C-3BEA92781D2D}" type="datetimeFigureOut">
              <a:rPr lang="pt-BR" smtClean="0"/>
              <a:pPr/>
              <a:t>13/10/2015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A1965-52F6-4D45-B121-B9FC5CE1A96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76FC6-F2BD-4B68-AA2C-3BEA92781D2D}" type="datetimeFigureOut">
              <a:rPr lang="pt-BR" smtClean="0"/>
              <a:pPr/>
              <a:t>13/10/2015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A1965-52F6-4D45-B121-B9FC5CE1A96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76FC6-F2BD-4B68-AA2C-3BEA92781D2D}" type="datetimeFigureOut">
              <a:rPr lang="pt-BR" smtClean="0"/>
              <a:pPr/>
              <a:t>13/10/2015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A1965-52F6-4D45-B121-B9FC5CE1A96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76FC6-F2BD-4B68-AA2C-3BEA92781D2D}" type="datetimeFigureOut">
              <a:rPr lang="pt-BR" smtClean="0"/>
              <a:pPr/>
              <a:t>13/10/2015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A1965-52F6-4D45-B121-B9FC5CE1A96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276FC6-F2BD-4B68-AA2C-3BEA92781D2D}" type="datetimeFigureOut">
              <a:rPr lang="pt-BR" smtClean="0"/>
              <a:pPr/>
              <a:t>13/10/2015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A1965-52F6-4D45-B121-B9FC5CE1A96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chandra.harvard.edu/photo/2013/vela/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ewCApzryDho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gi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atnf.csiro.au/research/pulsar/audio/CP1919.wav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41J2041zXhQ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bg1">
                    <a:lumMod val="95000"/>
                  </a:schemeClr>
                </a:solidFill>
                <a:latin typeface="Arial Black" pitchFamily="34" charset="0"/>
              </a:rPr>
              <a:t>Estrelas de Nêutrons</a:t>
            </a:r>
            <a:endParaRPr lang="pt-BR" dirty="0">
              <a:solidFill>
                <a:schemeClr val="bg1">
                  <a:lumMod val="95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30358"/>
            <a:ext cx="5000625" cy="4075162"/>
          </a:xfrm>
          <a:prstGeom prst="rect">
            <a:avLst/>
          </a:prstGeom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4121696"/>
            <a:ext cx="8229600" cy="2736304"/>
          </a:xfrm>
        </p:spPr>
        <p:txBody>
          <a:bodyPr>
            <a:normAutofit/>
          </a:bodyPr>
          <a:lstStyle/>
          <a:p>
            <a:r>
              <a:rPr lang="pt-BR" sz="3000" dirty="0" smtClean="0">
                <a:solidFill>
                  <a:srgbClr val="FFFF00"/>
                </a:solidFill>
              </a:rPr>
              <a:t>Quando ocorre em um sistema binário, a estrela de nêutrons possui um disco de </a:t>
            </a:r>
            <a:r>
              <a:rPr lang="pt-BR" sz="3000" dirty="0" err="1" smtClean="0">
                <a:solidFill>
                  <a:srgbClr val="FFFF00"/>
                </a:solidFill>
              </a:rPr>
              <a:t>acreção</a:t>
            </a:r>
            <a:r>
              <a:rPr lang="pt-BR" sz="3000" dirty="0" smtClean="0">
                <a:solidFill>
                  <a:srgbClr val="FFFF00"/>
                </a:solidFill>
              </a:rPr>
              <a:t> ao seu redor onde a matéria de sua companheira fica orbitando a estrela de nêutrons (presa em sua gravidade).</a:t>
            </a:r>
          </a:p>
          <a:p>
            <a:pPr marL="0" indent="0">
              <a:buNone/>
            </a:pPr>
            <a:r>
              <a:rPr lang="pt-BR" sz="1000" dirty="0">
                <a:solidFill>
                  <a:srgbClr val="FFFF00"/>
                </a:solidFill>
              </a:rPr>
              <a:t>(</a:t>
            </a:r>
            <a:r>
              <a:rPr lang="pt-BR" sz="1000" dirty="0" smtClean="0">
                <a:solidFill>
                  <a:srgbClr val="FFFF00"/>
                </a:solidFill>
                <a:hlinkClick r:id="rId3"/>
              </a:rPr>
              <a:t>http</a:t>
            </a:r>
            <a:r>
              <a:rPr lang="pt-BR" sz="1000" dirty="0">
                <a:solidFill>
                  <a:srgbClr val="FFFF00"/>
                </a:solidFill>
                <a:hlinkClick r:id="rId3"/>
              </a:rPr>
              <a:t>://chandra.harvard.edu/photo/2013/vela</a:t>
            </a:r>
            <a:r>
              <a:rPr lang="pt-BR" sz="1000" dirty="0" smtClean="0">
                <a:solidFill>
                  <a:srgbClr val="FFFF00"/>
                </a:solidFill>
                <a:hlinkClick r:id="rId3"/>
              </a:rPr>
              <a:t>/</a:t>
            </a:r>
            <a:r>
              <a:rPr lang="pt-BR" sz="1000" dirty="0" smtClean="0">
                <a:solidFill>
                  <a:srgbClr val="FFFF00"/>
                </a:solidFill>
              </a:rPr>
              <a:t> )</a:t>
            </a:r>
          </a:p>
          <a:p>
            <a:pPr>
              <a:buNone/>
            </a:pPr>
            <a:endParaRPr lang="pt-BR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" name="Espaço Reservado para Conteúdo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65" y="0"/>
            <a:ext cx="4525963" cy="4525963"/>
          </a:xfr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027" y="0"/>
            <a:ext cx="4555907" cy="4525963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251520" y="5249128"/>
            <a:ext cx="86409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dirty="0" smtClean="0">
                <a:solidFill>
                  <a:srgbClr val="FFFF00"/>
                </a:solidFill>
              </a:rPr>
              <a:t>Nebulosa do Caranguejo (M1) – Constelação do Touro </a:t>
            </a:r>
            <a:endParaRPr lang="pt-BR" sz="3000" dirty="0">
              <a:solidFill>
                <a:srgbClr val="FFFF00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1187624" y="4602797"/>
            <a:ext cx="51845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rgbClr val="FFFF00"/>
                </a:solidFill>
                <a:hlinkClick r:id="rId4"/>
              </a:rPr>
              <a:t>https://www.youtube.com/watch?v=ewCApzryDho</a:t>
            </a:r>
            <a:endParaRPr lang="pt-BR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501374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6" y="-1"/>
            <a:ext cx="6206278" cy="3396343"/>
          </a:xfr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79305"/>
            <a:ext cx="6273284" cy="3478696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3284" y="-99392"/>
            <a:ext cx="2914936" cy="695739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729248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/>
          <a:lstStyle/>
          <a:p>
            <a:r>
              <a:rPr lang="pt-BR" sz="3000" dirty="0">
                <a:solidFill>
                  <a:srgbClr val="FFFF00"/>
                </a:solidFill>
              </a:rPr>
              <a:t>Além de pulsar, as estrelas de nêutrons podem ser conhecidas, quanto as suas propriedades, como </a:t>
            </a:r>
            <a:r>
              <a:rPr lang="pt-BR" sz="3000" dirty="0" err="1">
                <a:solidFill>
                  <a:srgbClr val="FFFF00"/>
                </a:solidFill>
              </a:rPr>
              <a:t>magnetars</a:t>
            </a:r>
            <a:r>
              <a:rPr lang="pt-BR" sz="3000" dirty="0">
                <a:solidFill>
                  <a:srgbClr val="FFFF00"/>
                </a:solidFill>
              </a:rPr>
              <a:t>. Essas estrelas possuem campos magnéticos que variam de 10¹⁴ a 10¹⁵ Gauss</a:t>
            </a:r>
            <a:r>
              <a:rPr lang="pt-BR" sz="3000" dirty="0" smtClean="0">
                <a:solidFill>
                  <a:srgbClr val="FFFF00"/>
                </a:solidFill>
              </a:rPr>
              <a:t>!</a:t>
            </a:r>
          </a:p>
          <a:p>
            <a:pPr marL="0" indent="0">
              <a:buNone/>
            </a:pPr>
            <a:endParaRPr lang="pt-BR" sz="3000" dirty="0" smtClean="0">
              <a:solidFill>
                <a:srgbClr val="FFFF00"/>
              </a:solidFill>
            </a:endParaRPr>
          </a:p>
          <a:p>
            <a:r>
              <a:rPr lang="pt-BR" sz="3000" dirty="0" smtClean="0">
                <a:solidFill>
                  <a:srgbClr val="FFFF00"/>
                </a:solidFill>
              </a:rPr>
              <a:t>Apesar de sua temperatura ser incrivelmente alta (10.000.000 graus) possuem baixa luminosidade devido a sua pequena dimensão (10 a 30km).</a:t>
            </a:r>
          </a:p>
          <a:p>
            <a:endParaRPr lang="pt-BR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3305280"/>
            <a:ext cx="6096000" cy="354482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45660"/>
            <a:ext cx="8229600" cy="1171978"/>
          </a:xfrm>
        </p:spPr>
        <p:txBody>
          <a:bodyPr/>
          <a:lstStyle/>
          <a:p>
            <a:r>
              <a:rPr lang="pt-BR" b="1" dirty="0" smtClean="0">
                <a:solidFill>
                  <a:srgbClr val="FFFF00"/>
                </a:solidFill>
              </a:rPr>
              <a:t>2004 </a:t>
            </a:r>
            <a:r>
              <a:rPr lang="pt-BR" b="1" dirty="0">
                <a:solidFill>
                  <a:srgbClr val="FFFF00"/>
                </a:solidFill>
              </a:rPr>
              <a:t>- Swift (x-</a:t>
            </a:r>
            <a:r>
              <a:rPr lang="pt-BR" b="1" dirty="0" err="1">
                <a:solidFill>
                  <a:srgbClr val="FFFF00"/>
                </a:solidFill>
              </a:rPr>
              <a:t>rays</a:t>
            </a:r>
            <a:r>
              <a:rPr lang="pt-BR" b="1" dirty="0">
                <a:solidFill>
                  <a:srgbClr val="FFFF00"/>
                </a:solidFill>
              </a:rPr>
              <a:t>) </a:t>
            </a:r>
            <a:r>
              <a:rPr lang="pt-BR" b="1" dirty="0" smtClean="0">
                <a:solidFill>
                  <a:srgbClr val="FFFF00"/>
                </a:solidFill>
              </a:rPr>
              <a:t>SGR-1806-20</a:t>
            </a:r>
            <a:endParaRPr lang="pt-BR" b="1" dirty="0">
              <a:solidFill>
                <a:srgbClr val="FFFF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FFFF00"/>
                </a:solidFill>
              </a:rPr>
              <a:t>Satélite para detecção de Raios X (fortes)</a:t>
            </a:r>
          </a:p>
          <a:p>
            <a:endParaRPr lang="pt-BR" dirty="0" smtClean="0">
              <a:solidFill>
                <a:srgbClr val="FFFF00"/>
              </a:solidFill>
            </a:endParaRPr>
          </a:p>
          <a:p>
            <a:r>
              <a:rPr lang="pt-BR" dirty="0" smtClean="0">
                <a:solidFill>
                  <a:srgbClr val="FFFF00"/>
                </a:solidFill>
              </a:rPr>
              <a:t>50.000 de anos-luz!!!!! ( centenas de </a:t>
            </a:r>
            <a:r>
              <a:rPr lang="pt-BR" dirty="0" err="1" smtClean="0">
                <a:solidFill>
                  <a:srgbClr val="FFFF00"/>
                </a:solidFill>
              </a:rPr>
              <a:t>quadrilhões</a:t>
            </a:r>
            <a:r>
              <a:rPr lang="pt-BR" dirty="0" smtClean="0">
                <a:solidFill>
                  <a:srgbClr val="FFFF00"/>
                </a:solidFill>
              </a:rPr>
              <a:t> de quilômetros)</a:t>
            </a:r>
          </a:p>
          <a:p>
            <a:endParaRPr lang="pt-BR" dirty="0" smtClean="0">
              <a:solidFill>
                <a:srgbClr val="FFFF00"/>
              </a:solidFill>
            </a:endParaRPr>
          </a:p>
          <a:p>
            <a:r>
              <a:rPr lang="pt-BR" dirty="0" smtClean="0">
                <a:solidFill>
                  <a:srgbClr val="FFFF00"/>
                </a:solidFill>
              </a:rPr>
              <a:t>Terremotos!</a:t>
            </a:r>
          </a:p>
          <a:p>
            <a:pPr marL="0" indent="0">
              <a:buNone/>
            </a:pPr>
            <a:r>
              <a:rPr lang="pt-BR" dirty="0" smtClean="0">
                <a:solidFill>
                  <a:srgbClr val="FFFF00"/>
                </a:solidFill>
              </a:rPr>
              <a:t>(ESTRELAMOTOS)</a:t>
            </a:r>
          </a:p>
          <a:p>
            <a:endParaRPr lang="pt-BR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725488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stellar_quake_ful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/>
          <a:lstStyle/>
          <a:p>
            <a:pPr marL="0" indent="0">
              <a:buNone/>
            </a:pPr>
            <a:endParaRPr lang="pt-BR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pt-BR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pt-BR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pt-BR" dirty="0" smtClean="0">
                <a:solidFill>
                  <a:schemeClr val="bg1"/>
                </a:solidFill>
              </a:rPr>
              <a:t>Priscila da Silva Mendes</a:t>
            </a:r>
          </a:p>
          <a:p>
            <a:pPr marL="0" indent="0">
              <a:buNone/>
            </a:pPr>
            <a:r>
              <a:rPr lang="pt-BR" dirty="0" err="1" smtClean="0">
                <a:solidFill>
                  <a:schemeClr val="bg1"/>
                </a:solidFill>
              </a:rPr>
              <a:t>Email</a:t>
            </a:r>
            <a:r>
              <a:rPr lang="pt-BR" dirty="0" smtClean="0">
                <a:solidFill>
                  <a:schemeClr val="bg1"/>
                </a:solidFill>
              </a:rPr>
              <a:t>: priscila.silva.mendes@usp.br</a:t>
            </a:r>
          </a:p>
          <a:p>
            <a:pPr marL="0" indent="0">
              <a:buNone/>
            </a:pPr>
            <a:r>
              <a:rPr lang="pt-BR" dirty="0" smtClean="0">
                <a:solidFill>
                  <a:schemeClr val="bg1"/>
                </a:solidFill>
              </a:rPr>
              <a:t>CDA</a:t>
            </a:r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6669858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2636912"/>
            <a:ext cx="8229600" cy="1143000"/>
          </a:xfrm>
        </p:spPr>
        <p:txBody>
          <a:bodyPr/>
          <a:lstStyle/>
          <a:p>
            <a:r>
              <a:rPr lang="pt-BR" b="1" dirty="0" smtClean="0">
                <a:solidFill>
                  <a:srgbClr val="FFFF00"/>
                </a:solidFill>
              </a:rPr>
              <a:t>ORIGEM</a:t>
            </a:r>
            <a:endParaRPr lang="pt-BR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2563196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6024732"/>
          </a:xfrm>
        </p:spPr>
        <p:txBody>
          <a:bodyPr>
            <a:normAutofit/>
          </a:bodyPr>
          <a:lstStyle/>
          <a:p>
            <a:r>
              <a:rPr lang="pt-BR" dirty="0" smtClean="0">
                <a:solidFill>
                  <a:srgbClr val="FFFF00"/>
                </a:solidFill>
              </a:rPr>
              <a:t>Estrelas de 8 a 25Msol </a:t>
            </a:r>
          </a:p>
          <a:p>
            <a:endParaRPr lang="pt-BR" dirty="0">
              <a:solidFill>
                <a:srgbClr val="FFFF00"/>
              </a:solidFill>
            </a:endParaRPr>
          </a:p>
          <a:p>
            <a:r>
              <a:rPr lang="pt-BR" dirty="0" smtClean="0">
                <a:solidFill>
                  <a:srgbClr val="FFFF00"/>
                </a:solidFill>
              </a:rPr>
              <a:t>Algumas DEZENAS de quilômetros!</a:t>
            </a:r>
          </a:p>
          <a:p>
            <a:pPr marL="0" indent="0">
              <a:buNone/>
            </a:pPr>
            <a:endParaRPr lang="pt-BR" dirty="0" smtClean="0">
              <a:solidFill>
                <a:srgbClr val="FFFF00"/>
              </a:solidFill>
            </a:endParaRPr>
          </a:p>
          <a:p>
            <a:r>
              <a:rPr lang="pt-BR" dirty="0" smtClean="0">
                <a:solidFill>
                  <a:srgbClr val="FFFF00"/>
                </a:solidFill>
              </a:rPr>
              <a:t>Descoberta em 1967, como pulsos altamente regulares. Acreditou-se, a princípio, que poderiam ser sinais enviados por uma civilização alienígena.</a:t>
            </a:r>
          </a:p>
          <a:p>
            <a:pPr marL="0" indent="0">
              <a:buNone/>
            </a:pPr>
            <a:r>
              <a:rPr lang="pt-BR" sz="1100" dirty="0">
                <a:solidFill>
                  <a:srgbClr val="FFFF00"/>
                </a:solidFill>
              </a:rPr>
              <a:t>(</a:t>
            </a:r>
            <a:r>
              <a:rPr lang="pt-BR" sz="1100" dirty="0">
                <a:solidFill>
                  <a:srgbClr val="FFFF00"/>
                </a:solidFill>
                <a:hlinkClick r:id="rId2"/>
              </a:rPr>
              <a:t>http://www.atnf.csiro.au/research/pulsar/audio/CP1919.wav</a:t>
            </a:r>
            <a:r>
              <a:rPr lang="pt-BR" sz="1100" dirty="0">
                <a:solidFill>
                  <a:srgbClr val="FFFF00"/>
                </a:solidFill>
              </a:rPr>
              <a:t>)</a:t>
            </a:r>
            <a:endParaRPr lang="pt-BR" sz="1100" dirty="0" smtClean="0">
              <a:solidFill>
                <a:srgbClr val="FFFF00"/>
              </a:solidFill>
            </a:endParaRPr>
          </a:p>
          <a:p>
            <a:pPr>
              <a:buNone/>
            </a:pPr>
            <a:endParaRPr lang="pt-BR" dirty="0" smtClean="0">
              <a:solidFill>
                <a:srgbClr val="FFFF00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3717032"/>
            <a:ext cx="1543050" cy="2971800"/>
          </a:xfrm>
          <a:prstGeom prst="rect">
            <a:avLst/>
          </a:prstGeom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2492896"/>
            <a:ext cx="8229600" cy="1143000"/>
          </a:xfrm>
        </p:spPr>
        <p:txBody>
          <a:bodyPr/>
          <a:lstStyle/>
          <a:p>
            <a:r>
              <a:rPr lang="pt-BR" b="1" dirty="0" smtClean="0">
                <a:solidFill>
                  <a:srgbClr val="FFFF00"/>
                </a:solidFill>
              </a:rPr>
              <a:t>PROPRIEDADES</a:t>
            </a:r>
            <a:endParaRPr lang="pt-BR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0968397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347"/>
            <a:ext cx="4937768" cy="5513832"/>
          </a:xfrm>
          <a:prstGeom prst="rect">
            <a:avLst/>
          </a:prstGeom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44008" y="332657"/>
            <a:ext cx="4413176" cy="5741572"/>
          </a:xfrm>
        </p:spPr>
        <p:txBody>
          <a:bodyPr>
            <a:normAutofit/>
          </a:bodyPr>
          <a:lstStyle/>
          <a:p>
            <a:r>
              <a:rPr lang="pt-BR" sz="2500" dirty="0" smtClean="0">
                <a:solidFill>
                  <a:srgbClr val="FFFF00"/>
                </a:solidFill>
              </a:rPr>
              <a:t>Apesar de seu nome, uma estrela de nêutrons não é formada apenas por nêutrons, há alguns metais em sua parte mais externa, prótons e elétrons livres.</a:t>
            </a:r>
          </a:p>
          <a:p>
            <a:endParaRPr lang="pt-BR" sz="2500" dirty="0" smtClean="0">
              <a:solidFill>
                <a:srgbClr val="FFFF00"/>
              </a:solidFill>
            </a:endParaRPr>
          </a:p>
          <a:p>
            <a:r>
              <a:rPr lang="pt-BR" sz="2500" dirty="0" smtClean="0">
                <a:solidFill>
                  <a:srgbClr val="FFFF00"/>
                </a:solidFill>
              </a:rPr>
              <a:t>Sua densidade chega a incríveis 10¹⁸ kg/m³ em seu núcleo e o campo magnético varia de 10¹⁰ a 10¹³ Gauss! Acredita-se que seu núcleo seja formado de quarks.</a:t>
            </a:r>
          </a:p>
          <a:p>
            <a:endParaRPr lang="pt-BR" sz="25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-67"/>
            <a:ext cx="7620000" cy="5353050"/>
          </a:xfrm>
          <a:prstGeom prst="rect">
            <a:avLst/>
          </a:prstGeom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18152" y="736104"/>
            <a:ext cx="8302768" cy="1612776"/>
          </a:xfrm>
        </p:spPr>
        <p:txBody>
          <a:bodyPr/>
          <a:lstStyle/>
          <a:p>
            <a:pPr marL="0" indent="0">
              <a:buNone/>
            </a:pPr>
            <a:r>
              <a:rPr lang="pt-BR" b="1" dirty="0" smtClean="0">
                <a:solidFill>
                  <a:srgbClr val="FFFF00"/>
                </a:solidFill>
              </a:rPr>
              <a:t>Uma colher de chá equivaleria a 400 milhões de toneladas! Isso são cerca de 2.550 navios cargueiros!!!</a:t>
            </a:r>
            <a:endParaRPr lang="pt-BR" b="1" dirty="0">
              <a:solidFill>
                <a:srgbClr val="FFFF00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6992"/>
            <a:ext cx="4795090" cy="350100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34598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ço Reservado para Conteúdo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679504" cy="4286250"/>
          </a:xfr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504" y="1714500"/>
            <a:ext cx="4464496" cy="5143500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251520" y="188640"/>
            <a:ext cx="309634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b="1" dirty="0" smtClean="0"/>
              <a:t>70 kg – balança Terra</a:t>
            </a:r>
            <a:endParaRPr lang="pt-BR" sz="2500" b="1" dirty="0"/>
          </a:p>
        </p:txBody>
      </p:sp>
      <p:sp>
        <p:nvSpPr>
          <p:cNvPr id="9" name="CaixaDeTexto 8"/>
          <p:cNvSpPr txBox="1"/>
          <p:nvPr/>
        </p:nvSpPr>
        <p:spPr>
          <a:xfrm>
            <a:off x="4788024" y="1988840"/>
            <a:ext cx="417646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b="1" dirty="0" smtClean="0"/>
              <a:t>Mais de 1 trilhão kg num Pulsar!!!</a:t>
            </a:r>
          </a:p>
        </p:txBody>
      </p:sp>
    </p:spTree>
    <p:extLst>
      <p:ext uri="{BB962C8B-B14F-4D97-AF65-F5344CB8AC3E}">
        <p14:creationId xmlns="" xmlns:p14="http://schemas.microsoft.com/office/powerpoint/2010/main" val="28720862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554683"/>
          </a:xfrm>
        </p:spPr>
        <p:txBody>
          <a:bodyPr>
            <a:normAutofit lnSpcReduction="10000"/>
          </a:bodyPr>
          <a:lstStyle/>
          <a:p>
            <a:r>
              <a:rPr lang="pt-BR" dirty="0" smtClean="0">
                <a:solidFill>
                  <a:srgbClr val="FFFF00"/>
                </a:solidFill>
              </a:rPr>
              <a:t>As estrelas de nêutrons têm um período de rotação curto, em alguns casos, milésimos de segundo, ou seja, giram muito rapidamente. O nome Pulsar vem exatamente devido a essa rotação: são detectadas emissões de radiação periódicas, altamente precisas, como se fossem pulsos.</a:t>
            </a:r>
          </a:p>
          <a:p>
            <a:r>
              <a:rPr lang="pt-BR" dirty="0" smtClean="0">
                <a:solidFill>
                  <a:srgbClr val="FFFF00"/>
                </a:solidFill>
              </a:rPr>
              <a:t>Essa alta rotação é devida à conservação do momento angular.</a:t>
            </a:r>
          </a:p>
          <a:p>
            <a:pPr marL="0" indent="0">
              <a:buNone/>
            </a:pPr>
            <a:r>
              <a:rPr lang="pt-BR" sz="1100" dirty="0">
                <a:solidFill>
                  <a:srgbClr val="FFFF00"/>
                </a:solidFill>
              </a:rPr>
              <a:t>(</a:t>
            </a:r>
            <a:r>
              <a:rPr lang="pt-BR" sz="1100" dirty="0">
                <a:solidFill>
                  <a:srgbClr val="FFFF00"/>
                </a:solidFill>
                <a:hlinkClick r:id="rId2"/>
              </a:rPr>
              <a:t>https://www.youtube.com/watch?v=41J2041zXhQ</a:t>
            </a:r>
            <a:r>
              <a:rPr lang="pt-BR" sz="1100" dirty="0">
                <a:solidFill>
                  <a:srgbClr val="FFFF00"/>
                </a:solidFill>
              </a:rPr>
              <a:t>)</a:t>
            </a:r>
            <a:endParaRPr lang="pt-BR" sz="1100" dirty="0" smtClean="0">
              <a:solidFill>
                <a:srgbClr val="FFFF00"/>
              </a:solidFill>
            </a:endParaRPr>
          </a:p>
          <a:p>
            <a:r>
              <a:rPr lang="pt-BR" dirty="0" smtClean="0">
                <a:solidFill>
                  <a:srgbClr val="FFFF00"/>
                </a:solidFill>
              </a:rPr>
              <a:t>Existem dois tipos de pulsares: os de raio X (quando num sistema binário) e os rádio.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ço Reservado para Conteúdo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020" y="352551"/>
            <a:ext cx="5543124" cy="4948657"/>
          </a:xfrm>
        </p:spPr>
      </p:pic>
      <p:sp>
        <p:nvSpPr>
          <p:cNvPr id="7" name="Retângulo 6"/>
          <p:cNvSpPr/>
          <p:nvPr/>
        </p:nvSpPr>
        <p:spPr>
          <a:xfrm>
            <a:off x="1043608" y="5661248"/>
            <a:ext cx="7596336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500" dirty="0">
                <a:solidFill>
                  <a:srgbClr val="FFFF00"/>
                </a:solidFill>
              </a:rPr>
              <a:t>O eixo de rotação não coincide com o eixo magnético. </a:t>
            </a:r>
          </a:p>
        </p:txBody>
      </p:sp>
    </p:spTree>
    <p:extLst>
      <p:ext uri="{BB962C8B-B14F-4D97-AF65-F5344CB8AC3E}">
        <p14:creationId xmlns="" xmlns:p14="http://schemas.microsoft.com/office/powerpoint/2010/main" val="4693974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458</TotalTime>
  <Words>391</Words>
  <Application>Microsoft Office PowerPoint</Application>
  <PresentationFormat>Apresentação na tela (4:3)</PresentationFormat>
  <Paragraphs>40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17" baseType="lpstr">
      <vt:lpstr>Tema do Office</vt:lpstr>
      <vt:lpstr>Estrelas de Nêutrons</vt:lpstr>
      <vt:lpstr>ORIGEM</vt:lpstr>
      <vt:lpstr>Slide 3</vt:lpstr>
      <vt:lpstr>PROPRIEDADES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2004 - Swift (x-rays) SGR-1806-20</vt:lpstr>
      <vt:lpstr>Slide 15</vt:lpstr>
      <vt:lpstr>Slide 16</vt:lpstr>
    </vt:vector>
  </TitlesOfParts>
  <Company>villefort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Estrelas de Neutrons</dc:title>
  <dc:creator>Suporte</dc:creator>
  <cp:lastModifiedBy>Observatório</cp:lastModifiedBy>
  <cp:revision>39</cp:revision>
  <dcterms:created xsi:type="dcterms:W3CDTF">2014-10-28T12:12:38Z</dcterms:created>
  <dcterms:modified xsi:type="dcterms:W3CDTF">2015-10-13T18:24:50Z</dcterms:modified>
</cp:coreProperties>
</file>