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1341100" cy="16057563"/>
  <p:notesSz cx="6858000" cy="9144000"/>
  <p:defaultTextStyle>
    <a:defPPr>
      <a:defRPr lang="pt-BR"/>
    </a:defPPr>
    <a:lvl1pPr marL="0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1pPr>
    <a:lvl2pPr marL="782677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2pPr>
    <a:lvl3pPr marL="1565354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3pPr>
    <a:lvl4pPr marL="2348030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4pPr>
    <a:lvl5pPr marL="3130706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5pPr>
    <a:lvl6pPr marL="3913382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6pPr>
    <a:lvl7pPr marL="4696060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7pPr>
    <a:lvl8pPr marL="5478737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8pPr>
    <a:lvl9pPr marL="6261414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2370" y="210"/>
      </p:cViewPr>
      <p:guideLst>
        <p:guide orient="horz" pos="5057"/>
        <p:guide pos="357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50583" y="4988254"/>
            <a:ext cx="9639935" cy="3441969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01165" y="9099286"/>
            <a:ext cx="7938770" cy="410359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826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5653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3480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1307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9133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6960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4787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2614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06/10/2015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06/10/2015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222297" y="643050"/>
            <a:ext cx="2551748" cy="13700967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67055" y="643050"/>
            <a:ext cx="7466224" cy="13700967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06/10/2015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06/10/2015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95869" y="10318473"/>
            <a:ext cx="9639935" cy="3189210"/>
          </a:xfrm>
        </p:spPr>
        <p:txBody>
          <a:bodyPr anchor="t"/>
          <a:lstStyle>
            <a:lvl1pPr algn="l">
              <a:defRPr sz="68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95869" y="6805883"/>
            <a:ext cx="9639935" cy="3512591"/>
          </a:xfrm>
        </p:spPr>
        <p:txBody>
          <a:bodyPr anchor="b"/>
          <a:lstStyle>
            <a:lvl1pPr marL="0" indent="0">
              <a:buNone/>
              <a:defRPr sz="3400">
                <a:solidFill>
                  <a:schemeClr val="tx1">
                    <a:tint val="75000"/>
                  </a:schemeClr>
                </a:solidFill>
              </a:defRPr>
            </a:lvl1pPr>
            <a:lvl2pPr marL="782677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2pPr>
            <a:lvl3pPr marL="1565354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3pPr>
            <a:lvl4pPr marL="234803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4pPr>
            <a:lvl5pPr marL="3130706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5pPr>
            <a:lvl6pPr marL="3913382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6pPr>
            <a:lvl7pPr marL="469606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7pPr>
            <a:lvl8pPr marL="5478737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8pPr>
            <a:lvl9pPr marL="6261414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06/10/2015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67055" y="3746766"/>
            <a:ext cx="5008986" cy="10597249"/>
          </a:xfrm>
        </p:spPr>
        <p:txBody>
          <a:bodyPr/>
          <a:lstStyle>
            <a:lvl1pPr>
              <a:defRPr sz="4800"/>
            </a:lvl1pPr>
            <a:lvl2pPr>
              <a:defRPr sz="4000"/>
            </a:lvl2pPr>
            <a:lvl3pPr>
              <a:defRPr sz="34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765059" y="3746766"/>
            <a:ext cx="5008986" cy="10597249"/>
          </a:xfrm>
        </p:spPr>
        <p:txBody>
          <a:bodyPr/>
          <a:lstStyle>
            <a:lvl1pPr>
              <a:defRPr sz="4800"/>
            </a:lvl1pPr>
            <a:lvl2pPr>
              <a:defRPr sz="4000"/>
            </a:lvl2pPr>
            <a:lvl3pPr>
              <a:defRPr sz="34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06/10/2015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67057" y="3594366"/>
            <a:ext cx="5010955" cy="1497961"/>
          </a:xfrm>
        </p:spPr>
        <p:txBody>
          <a:bodyPr anchor="b"/>
          <a:lstStyle>
            <a:lvl1pPr marL="0" indent="0">
              <a:buNone/>
              <a:defRPr sz="4000" b="1"/>
            </a:lvl1pPr>
            <a:lvl2pPr marL="782677" indent="0">
              <a:buNone/>
              <a:defRPr sz="3400" b="1"/>
            </a:lvl2pPr>
            <a:lvl3pPr marL="1565354" indent="0">
              <a:buNone/>
              <a:defRPr sz="3100" b="1"/>
            </a:lvl3pPr>
            <a:lvl4pPr marL="2348030" indent="0">
              <a:buNone/>
              <a:defRPr sz="2600" b="1"/>
            </a:lvl4pPr>
            <a:lvl5pPr marL="3130706" indent="0">
              <a:buNone/>
              <a:defRPr sz="2600" b="1"/>
            </a:lvl5pPr>
            <a:lvl6pPr marL="3913382" indent="0">
              <a:buNone/>
              <a:defRPr sz="2600" b="1"/>
            </a:lvl6pPr>
            <a:lvl7pPr marL="4696060" indent="0">
              <a:buNone/>
              <a:defRPr sz="2600" b="1"/>
            </a:lvl7pPr>
            <a:lvl8pPr marL="5478737" indent="0">
              <a:buNone/>
              <a:defRPr sz="2600" b="1"/>
            </a:lvl8pPr>
            <a:lvl9pPr marL="6261414" indent="0">
              <a:buNone/>
              <a:defRPr sz="2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67057" y="5092328"/>
            <a:ext cx="5010955" cy="925168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31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5761125" y="3594366"/>
            <a:ext cx="5012923" cy="1497961"/>
          </a:xfrm>
        </p:spPr>
        <p:txBody>
          <a:bodyPr anchor="b"/>
          <a:lstStyle>
            <a:lvl1pPr marL="0" indent="0">
              <a:buNone/>
              <a:defRPr sz="4000" b="1"/>
            </a:lvl1pPr>
            <a:lvl2pPr marL="782677" indent="0">
              <a:buNone/>
              <a:defRPr sz="3400" b="1"/>
            </a:lvl2pPr>
            <a:lvl3pPr marL="1565354" indent="0">
              <a:buNone/>
              <a:defRPr sz="3100" b="1"/>
            </a:lvl3pPr>
            <a:lvl4pPr marL="2348030" indent="0">
              <a:buNone/>
              <a:defRPr sz="2600" b="1"/>
            </a:lvl4pPr>
            <a:lvl5pPr marL="3130706" indent="0">
              <a:buNone/>
              <a:defRPr sz="2600" b="1"/>
            </a:lvl5pPr>
            <a:lvl6pPr marL="3913382" indent="0">
              <a:buNone/>
              <a:defRPr sz="2600" b="1"/>
            </a:lvl6pPr>
            <a:lvl7pPr marL="4696060" indent="0">
              <a:buNone/>
              <a:defRPr sz="2600" b="1"/>
            </a:lvl7pPr>
            <a:lvl8pPr marL="5478737" indent="0">
              <a:buNone/>
              <a:defRPr sz="2600" b="1"/>
            </a:lvl8pPr>
            <a:lvl9pPr marL="6261414" indent="0">
              <a:buNone/>
              <a:defRPr sz="2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5761125" y="5092328"/>
            <a:ext cx="5012923" cy="925168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31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06/10/2015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06/10/2015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06/10/2015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67057" y="639328"/>
            <a:ext cx="3731144" cy="2720865"/>
          </a:xfrm>
        </p:spPr>
        <p:txBody>
          <a:bodyPr anchor="b"/>
          <a:lstStyle>
            <a:lvl1pPr algn="l">
              <a:defRPr sz="34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434055" y="639330"/>
            <a:ext cx="6339991" cy="13704686"/>
          </a:xfrm>
        </p:spPr>
        <p:txBody>
          <a:bodyPr/>
          <a:lstStyle>
            <a:lvl1pPr>
              <a:defRPr sz="5500"/>
            </a:lvl1pPr>
            <a:lvl2pPr>
              <a:defRPr sz="4800"/>
            </a:lvl2pPr>
            <a:lvl3pPr>
              <a:defRPr sz="4000"/>
            </a:lvl3pPr>
            <a:lvl4pPr>
              <a:defRPr sz="3400"/>
            </a:lvl4pPr>
            <a:lvl5pPr>
              <a:defRPr sz="3400"/>
            </a:lvl5pPr>
            <a:lvl6pPr>
              <a:defRPr sz="3400"/>
            </a:lvl6pPr>
            <a:lvl7pPr>
              <a:defRPr sz="3400"/>
            </a:lvl7pPr>
            <a:lvl8pPr>
              <a:defRPr sz="3400"/>
            </a:lvl8pPr>
            <a:lvl9pPr>
              <a:defRPr sz="3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67057" y="3360195"/>
            <a:ext cx="3731144" cy="10983820"/>
          </a:xfrm>
        </p:spPr>
        <p:txBody>
          <a:bodyPr/>
          <a:lstStyle>
            <a:lvl1pPr marL="0" indent="0">
              <a:buNone/>
              <a:defRPr sz="2400"/>
            </a:lvl1pPr>
            <a:lvl2pPr marL="782677" indent="0">
              <a:buNone/>
              <a:defRPr sz="2100"/>
            </a:lvl2pPr>
            <a:lvl3pPr marL="1565354" indent="0">
              <a:buNone/>
              <a:defRPr sz="1600"/>
            </a:lvl3pPr>
            <a:lvl4pPr marL="2348030" indent="0">
              <a:buNone/>
              <a:defRPr sz="1600"/>
            </a:lvl4pPr>
            <a:lvl5pPr marL="3130706" indent="0">
              <a:buNone/>
              <a:defRPr sz="1600"/>
            </a:lvl5pPr>
            <a:lvl6pPr marL="3913382" indent="0">
              <a:buNone/>
              <a:defRPr sz="1600"/>
            </a:lvl6pPr>
            <a:lvl7pPr marL="4696060" indent="0">
              <a:buNone/>
              <a:defRPr sz="1600"/>
            </a:lvl7pPr>
            <a:lvl8pPr marL="5478737" indent="0">
              <a:buNone/>
              <a:defRPr sz="1600"/>
            </a:lvl8pPr>
            <a:lvl9pPr marL="6261414" indent="0">
              <a:buNone/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06/10/2015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22935" y="11240294"/>
            <a:ext cx="6804660" cy="1326982"/>
          </a:xfrm>
        </p:spPr>
        <p:txBody>
          <a:bodyPr anchor="b"/>
          <a:lstStyle>
            <a:lvl1pPr algn="l">
              <a:defRPr sz="34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22935" y="1434773"/>
            <a:ext cx="6804660" cy="9634538"/>
          </a:xfrm>
        </p:spPr>
        <p:txBody>
          <a:bodyPr/>
          <a:lstStyle>
            <a:lvl1pPr marL="0" indent="0">
              <a:buNone/>
              <a:defRPr sz="5500"/>
            </a:lvl1pPr>
            <a:lvl2pPr marL="782677" indent="0">
              <a:buNone/>
              <a:defRPr sz="4800"/>
            </a:lvl2pPr>
            <a:lvl3pPr marL="1565354" indent="0">
              <a:buNone/>
              <a:defRPr sz="4000"/>
            </a:lvl3pPr>
            <a:lvl4pPr marL="2348030" indent="0">
              <a:buNone/>
              <a:defRPr sz="3400"/>
            </a:lvl4pPr>
            <a:lvl5pPr marL="3130706" indent="0">
              <a:buNone/>
              <a:defRPr sz="3400"/>
            </a:lvl5pPr>
            <a:lvl6pPr marL="3913382" indent="0">
              <a:buNone/>
              <a:defRPr sz="3400"/>
            </a:lvl6pPr>
            <a:lvl7pPr marL="4696060" indent="0">
              <a:buNone/>
              <a:defRPr sz="3400"/>
            </a:lvl7pPr>
            <a:lvl8pPr marL="5478737" indent="0">
              <a:buNone/>
              <a:defRPr sz="3400"/>
            </a:lvl8pPr>
            <a:lvl9pPr marL="6261414" indent="0">
              <a:buNone/>
              <a:defRPr sz="34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222935" y="12567276"/>
            <a:ext cx="6804660" cy="1884531"/>
          </a:xfrm>
        </p:spPr>
        <p:txBody>
          <a:bodyPr/>
          <a:lstStyle>
            <a:lvl1pPr marL="0" indent="0">
              <a:buNone/>
              <a:defRPr sz="2400"/>
            </a:lvl1pPr>
            <a:lvl2pPr marL="782677" indent="0">
              <a:buNone/>
              <a:defRPr sz="2100"/>
            </a:lvl2pPr>
            <a:lvl3pPr marL="1565354" indent="0">
              <a:buNone/>
              <a:defRPr sz="1600"/>
            </a:lvl3pPr>
            <a:lvl4pPr marL="2348030" indent="0">
              <a:buNone/>
              <a:defRPr sz="1600"/>
            </a:lvl4pPr>
            <a:lvl5pPr marL="3130706" indent="0">
              <a:buNone/>
              <a:defRPr sz="1600"/>
            </a:lvl5pPr>
            <a:lvl6pPr marL="3913382" indent="0">
              <a:buNone/>
              <a:defRPr sz="1600"/>
            </a:lvl6pPr>
            <a:lvl7pPr marL="4696060" indent="0">
              <a:buNone/>
              <a:defRPr sz="1600"/>
            </a:lvl7pPr>
            <a:lvl8pPr marL="5478737" indent="0">
              <a:buNone/>
              <a:defRPr sz="1600"/>
            </a:lvl8pPr>
            <a:lvl9pPr marL="6261414" indent="0">
              <a:buNone/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06/10/2015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567055" y="643047"/>
            <a:ext cx="10206990" cy="2676261"/>
          </a:xfrm>
          <a:prstGeom prst="rect">
            <a:avLst/>
          </a:prstGeom>
        </p:spPr>
        <p:txBody>
          <a:bodyPr vert="horz" lIns="156535" tIns="78268" rIns="156535" bIns="78268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67055" y="3746766"/>
            <a:ext cx="10206990" cy="10597249"/>
          </a:xfrm>
          <a:prstGeom prst="rect">
            <a:avLst/>
          </a:prstGeom>
        </p:spPr>
        <p:txBody>
          <a:bodyPr vert="horz" lIns="156535" tIns="78268" rIns="156535" bIns="78268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567055" y="14882984"/>
            <a:ext cx="2646257" cy="854917"/>
          </a:xfrm>
          <a:prstGeom prst="rect">
            <a:avLst/>
          </a:prstGeom>
        </p:spPr>
        <p:txBody>
          <a:bodyPr vert="horz" lIns="156535" tIns="78268" rIns="156535" bIns="78268" rtlCol="0" anchor="ctr"/>
          <a:lstStyle>
            <a:lvl1pPr algn="l">
              <a:defRPr sz="2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BB3004-375D-432E-B53D-F866DD015A32}" type="datetimeFigureOut">
              <a:rPr lang="pt-BR" smtClean="0"/>
              <a:pPr/>
              <a:t>06/10/2015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874876" y="14882984"/>
            <a:ext cx="3591348" cy="854917"/>
          </a:xfrm>
          <a:prstGeom prst="rect">
            <a:avLst/>
          </a:prstGeom>
        </p:spPr>
        <p:txBody>
          <a:bodyPr vert="horz" lIns="156535" tIns="78268" rIns="156535" bIns="78268" rtlCol="0" anchor="ctr"/>
          <a:lstStyle>
            <a:lvl1pPr algn="ctr">
              <a:defRPr sz="2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127788" y="14882984"/>
            <a:ext cx="2646257" cy="854917"/>
          </a:xfrm>
          <a:prstGeom prst="rect">
            <a:avLst/>
          </a:prstGeom>
        </p:spPr>
        <p:txBody>
          <a:bodyPr vert="horz" lIns="156535" tIns="78268" rIns="156535" bIns="78268" rtlCol="0" anchor="ctr"/>
          <a:lstStyle>
            <a:lvl1pPr algn="r">
              <a:defRPr sz="2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565354" rtl="0" eaLnBrk="1" latinLnBrk="0" hangingPunct="1">
        <a:spcBef>
          <a:spcPct val="0"/>
        </a:spcBef>
        <a:buNone/>
        <a:defRPr sz="7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87008" indent="-587008" algn="l" defTabSz="1565354" rtl="0" eaLnBrk="1" latinLnBrk="0" hangingPunct="1">
        <a:spcBef>
          <a:spcPct val="20000"/>
        </a:spcBef>
        <a:buFont typeface="Arial" pitchFamily="34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1pPr>
      <a:lvl2pPr marL="1271849" indent="-489172" algn="l" defTabSz="1565354" rtl="0" eaLnBrk="1" latinLnBrk="0" hangingPunct="1">
        <a:spcBef>
          <a:spcPct val="20000"/>
        </a:spcBef>
        <a:buFont typeface="Arial" pitchFamily="34" charset="0"/>
        <a:buChar char="–"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1956692" indent="-391338" algn="l" defTabSz="1565354" rtl="0" eaLnBrk="1" latinLnBrk="0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2739367" indent="-391338" algn="l" defTabSz="1565354" rtl="0" eaLnBrk="1" latinLnBrk="0" hangingPunct="1">
        <a:spcBef>
          <a:spcPct val="20000"/>
        </a:spcBef>
        <a:buFont typeface="Arial" pitchFamily="34" charset="0"/>
        <a:buChar char="–"/>
        <a:defRPr sz="3400" kern="1200">
          <a:solidFill>
            <a:schemeClr val="tx1"/>
          </a:solidFill>
          <a:latin typeface="+mn-lt"/>
          <a:ea typeface="+mn-ea"/>
          <a:cs typeface="+mn-cs"/>
        </a:defRPr>
      </a:lvl4pPr>
      <a:lvl5pPr marL="3522044" indent="-391338" algn="l" defTabSz="1565354" rtl="0" eaLnBrk="1" latinLnBrk="0" hangingPunct="1">
        <a:spcBef>
          <a:spcPct val="20000"/>
        </a:spcBef>
        <a:buFont typeface="Arial" pitchFamily="34" charset="0"/>
        <a:buChar char="»"/>
        <a:defRPr sz="3400" kern="1200">
          <a:solidFill>
            <a:schemeClr val="tx1"/>
          </a:solidFill>
          <a:latin typeface="+mn-lt"/>
          <a:ea typeface="+mn-ea"/>
          <a:cs typeface="+mn-cs"/>
        </a:defRPr>
      </a:lvl5pPr>
      <a:lvl6pPr marL="4304722" indent="-391338" algn="l" defTabSz="1565354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6pPr>
      <a:lvl7pPr marL="5087399" indent="-391338" algn="l" defTabSz="1565354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7pPr>
      <a:lvl8pPr marL="5870075" indent="-391338" algn="l" defTabSz="1565354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8pPr>
      <a:lvl9pPr marL="6652752" indent="-391338" algn="l" defTabSz="1565354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1pPr>
      <a:lvl2pPr marL="782677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565354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3pPr>
      <a:lvl4pPr marL="2348030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4pPr>
      <a:lvl5pPr marL="3130706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5pPr>
      <a:lvl6pPr marL="3913382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6pPr>
      <a:lvl7pPr marL="4696060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7pPr>
      <a:lvl8pPr marL="5478737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8pPr>
      <a:lvl9pPr marL="6261414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hyperlink" Target="http://www.nasa.gov/mission_pages/chandra/multimedia/vela2012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02" name="Imagem 1"/>
          <p:cNvPicPr>
            <a:picLocks noChangeArrowheads="1"/>
          </p:cNvPicPr>
          <p:nvPr/>
        </p:nvPicPr>
        <p:blipFill>
          <a:blip r:embed="rId2" cstate="print"/>
          <a:srcRect l="453" t="2912" r="680" b="6407"/>
          <a:stretch>
            <a:fillRect/>
          </a:stretch>
        </p:blipFill>
        <p:spPr bwMode="auto">
          <a:xfrm>
            <a:off x="-2464" y="-9924"/>
            <a:ext cx="11348807" cy="4299495"/>
          </a:xfrm>
          <a:prstGeom prst="rect">
            <a:avLst/>
          </a:prstGeom>
          <a:noFill/>
        </p:spPr>
      </p:pic>
      <p:pic>
        <p:nvPicPr>
          <p:cNvPr id="12290" name="Imagem 5" descr="logo_CDC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86633" y="14725525"/>
            <a:ext cx="1798089" cy="1026439"/>
          </a:xfrm>
          <a:prstGeom prst="rect">
            <a:avLst/>
          </a:prstGeom>
          <a:noFill/>
        </p:spPr>
      </p:pic>
      <p:sp>
        <p:nvSpPr>
          <p:cNvPr id="12304" name="Text Box 16"/>
          <p:cNvSpPr txBox="1">
            <a:spLocks noChangeArrowheads="1"/>
          </p:cNvSpPr>
          <p:nvPr/>
        </p:nvSpPr>
        <p:spPr bwMode="auto">
          <a:xfrm>
            <a:off x="1247584" y="3051572"/>
            <a:ext cx="8873362" cy="122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11810" tIns="55906" rIns="111810" bIns="55906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1118109" fontAlgn="base">
              <a:spcBef>
                <a:spcPct val="0"/>
              </a:spcBef>
              <a:spcAft>
                <a:spcPct val="0"/>
              </a:spcAft>
            </a:pPr>
            <a:r>
              <a:rPr lang="pt-BR" sz="2400" b="1" dirty="0" smtClean="0">
                <a:solidFill>
                  <a:srgbClr val="FDE9D9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Sábado, 10 </a:t>
            </a:r>
            <a:r>
              <a:rPr lang="pt-BR" sz="2400" b="1" smtClean="0">
                <a:solidFill>
                  <a:srgbClr val="FDE9D9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de outubro de 2015, </a:t>
            </a:r>
            <a:r>
              <a:rPr lang="pt-BR" sz="2400" b="1" dirty="0" smtClean="0">
                <a:solidFill>
                  <a:srgbClr val="FDE9D9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às 21:00</a:t>
            </a:r>
            <a:endParaRPr lang="pt-BR" sz="2400" dirty="0" smtClean="0">
              <a:latin typeface="Century Gothic" pitchFamily="34" charset="0"/>
              <a:cs typeface="Arial" pitchFamily="34" charset="0"/>
            </a:endParaRPr>
          </a:p>
          <a:p>
            <a:pPr algn="ctr" defTabSz="111810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2400" b="1" dirty="0" smtClean="0">
                <a:solidFill>
                  <a:srgbClr val="FDE9D9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Auditório do Observatório Dietrich </a:t>
            </a:r>
            <a:r>
              <a:rPr lang="pt-BR" sz="2400" b="1" dirty="0" err="1" smtClean="0">
                <a:solidFill>
                  <a:srgbClr val="FDE9D9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Schiel</a:t>
            </a:r>
            <a:endParaRPr lang="pt-BR" sz="2400" dirty="0" smtClean="0">
              <a:latin typeface="Century Gothic" pitchFamily="34" charset="0"/>
              <a:cs typeface="Arial" pitchFamily="34" charset="0"/>
            </a:endParaRPr>
          </a:p>
          <a:p>
            <a:pPr algn="ctr" defTabSz="111810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2400" b="1" dirty="0" smtClean="0">
                <a:solidFill>
                  <a:srgbClr val="FDE9D9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Entrada franca</a:t>
            </a:r>
            <a:endParaRPr lang="pt-BR" sz="2400" dirty="0" smtClean="0">
              <a:latin typeface="Century Gothic" pitchFamily="34" charset="0"/>
              <a:cs typeface="Arial" pitchFamily="34" charset="0"/>
            </a:endParaRPr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884115" y="4356373"/>
            <a:ext cx="9899003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11810" tIns="55906" rIns="111810" bIns="55906" numCol="1" anchor="t" anchorCtr="0" compatLnSpc="1">
            <a:prstTxWarp prst="textNoShape">
              <a:avLst/>
            </a:prstTxWarp>
          </a:bodyPr>
          <a:lstStyle/>
          <a:p>
            <a:pPr defTabSz="111810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2800" b="1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Tema da Palestra:</a:t>
            </a:r>
          </a:p>
          <a:p>
            <a:pPr defTabSz="1118109"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2800" b="1" dirty="0" smtClean="0">
              <a:solidFill>
                <a:srgbClr val="000000"/>
              </a:solidFill>
              <a:latin typeface="Century Gothic" pitchFamily="34" charset="0"/>
              <a:ea typeface="Calibri" pitchFamily="34" charset="0"/>
              <a:cs typeface="Aharoni" pitchFamily="2" charset="-79"/>
            </a:endParaRPr>
          </a:p>
          <a:p>
            <a:pPr algn="ctr"/>
            <a:r>
              <a:rPr lang="pt-BR" sz="5400" dirty="0" smtClean="0">
                <a:latin typeface="Century Gothic" pitchFamily="34" charset="0"/>
              </a:rPr>
              <a:t>Estrelas de Nêutrons</a:t>
            </a:r>
            <a:endParaRPr lang="pt-BR" sz="6000" b="1" dirty="0" smtClean="0">
              <a:solidFill>
                <a:srgbClr val="000000"/>
              </a:solidFill>
              <a:latin typeface="Century Gothic" pitchFamily="34" charset="0"/>
              <a:cs typeface="Aharoni" pitchFamily="2" charset="-79"/>
            </a:endParaRPr>
          </a:p>
          <a:p>
            <a:endParaRPr lang="pt-BR" sz="2400" b="1" dirty="0" smtClean="0">
              <a:solidFill>
                <a:srgbClr val="000000"/>
              </a:solidFill>
              <a:latin typeface="Century Gothic" pitchFamily="34" charset="0"/>
              <a:ea typeface="Calibri" pitchFamily="34" charset="0"/>
              <a:cs typeface="Aharoni" pitchFamily="2" charset="-79"/>
            </a:endParaRPr>
          </a:p>
          <a:p>
            <a:r>
              <a:rPr lang="pt-BR" sz="2800" b="1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Palestrante: </a:t>
            </a:r>
            <a:r>
              <a:rPr lang="pt-BR" sz="2800" dirty="0" smtClean="0">
                <a:latin typeface="Century Gothic" pitchFamily="34" charset="0"/>
              </a:rPr>
              <a:t>Priscila da Silva Mendes </a:t>
            </a:r>
            <a:r>
              <a:rPr lang="pt-BR" sz="2000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(priscila.silva.mendes</a:t>
            </a:r>
            <a:r>
              <a:rPr lang="pt-BR" sz="2000" dirty="0" smtClean="0">
                <a:latin typeface="Century Gothic" pitchFamily="34" charset="0"/>
              </a:rPr>
              <a:t>@usp.br</a:t>
            </a:r>
            <a:r>
              <a:rPr lang="pt-BR" sz="2000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)</a:t>
            </a:r>
            <a:endParaRPr lang="pt-BR" sz="2000" dirty="0" smtClean="0">
              <a:latin typeface="Century Gothic" pitchFamily="34" charset="0"/>
              <a:cs typeface="Arial" pitchFamily="34" charset="0"/>
            </a:endParaRPr>
          </a:p>
        </p:txBody>
      </p:sp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0" y="1013486"/>
            <a:ext cx="11341100" cy="1505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11810" tIns="55906" rIns="111810" bIns="55906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111810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8800" b="1" dirty="0" smtClean="0">
                <a:solidFill>
                  <a:srgbClr val="FDE9D9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Sessão Astronomia</a:t>
            </a:r>
            <a:endParaRPr lang="pt-BR" sz="8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940215" y="14653517"/>
            <a:ext cx="4010255" cy="591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11810" tIns="55906" rIns="111810" bIns="55906" numCol="1" anchor="t" anchorCtr="0" compatLnSpc="1">
            <a:prstTxWarp prst="textNoShape">
              <a:avLst/>
            </a:prstTxWarp>
          </a:bodyPr>
          <a:lstStyle/>
          <a:p>
            <a:pPr defTabSz="1118109" fontAlgn="base">
              <a:spcBef>
                <a:spcPct val="0"/>
              </a:spcBef>
              <a:spcAft>
                <a:spcPct val="0"/>
              </a:spcAft>
            </a:pPr>
            <a:r>
              <a:rPr lang="pt-BR" sz="1500" b="1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Times New Roman" pitchFamily="18" charset="0"/>
              </a:rPr>
              <a:t>Maiores informa</a:t>
            </a:r>
            <a:r>
              <a:rPr lang="pt-BR" sz="1500" b="1" dirty="0" smtClean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ç</a:t>
            </a:r>
            <a:r>
              <a:rPr lang="pt-BR" sz="1500" b="1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Times New Roman" pitchFamily="18" charset="0"/>
              </a:rPr>
              <a:t>ões: (16) 3373-9191</a:t>
            </a:r>
            <a:endParaRPr lang="pt-BR" sz="15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306" name="Rectangle 18"/>
          <p:cNvSpPr>
            <a:spLocks noChangeArrowheads="1"/>
          </p:cNvSpPr>
          <p:nvPr/>
        </p:nvSpPr>
        <p:spPr bwMode="auto">
          <a:xfrm>
            <a:off x="1" y="-8236"/>
            <a:ext cx="225868" cy="589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111810" tIns="55906" rIns="111810" bIns="55906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2308" name="Rectangle 20"/>
          <p:cNvSpPr>
            <a:spLocks noChangeArrowheads="1"/>
          </p:cNvSpPr>
          <p:nvPr/>
        </p:nvSpPr>
        <p:spPr bwMode="auto">
          <a:xfrm>
            <a:off x="1" y="278507"/>
            <a:ext cx="225868" cy="589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111810" tIns="55906" rIns="111810" bIns="55906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32" name="Text Box 3"/>
          <p:cNvSpPr txBox="1">
            <a:spLocks noChangeArrowheads="1"/>
          </p:cNvSpPr>
          <p:nvPr/>
        </p:nvSpPr>
        <p:spPr bwMode="auto">
          <a:xfrm>
            <a:off x="5598542" y="14653517"/>
            <a:ext cx="1275856" cy="591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11810" tIns="55906" rIns="111810" bIns="55906" numCol="1" anchor="t" anchorCtr="0" compatLnSpc="1">
            <a:prstTxWarp prst="textNoShape">
              <a:avLst/>
            </a:prstTxWarp>
          </a:bodyPr>
          <a:lstStyle/>
          <a:p>
            <a:pPr defTabSz="1118109" fontAlgn="base">
              <a:spcBef>
                <a:spcPct val="0"/>
              </a:spcBef>
              <a:spcAft>
                <a:spcPct val="0"/>
              </a:spcAft>
            </a:pPr>
            <a:r>
              <a:rPr lang="pt-BR" sz="1500" b="1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Times New Roman" pitchFamily="18" charset="0"/>
              </a:rPr>
              <a:t>Realiza</a:t>
            </a:r>
            <a:r>
              <a:rPr lang="pt-BR" sz="1500" b="1" dirty="0" smtClean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ç</a:t>
            </a:r>
            <a:r>
              <a:rPr lang="pt-BR" sz="1500" b="1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Times New Roman" pitchFamily="18" charset="0"/>
              </a:rPr>
              <a:t>ão:</a:t>
            </a:r>
            <a:endParaRPr lang="pt-BR" sz="15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tângulo 19"/>
          <p:cNvSpPr/>
          <p:nvPr/>
        </p:nvSpPr>
        <p:spPr>
          <a:xfrm>
            <a:off x="888430" y="12671325"/>
            <a:ext cx="4882476" cy="1190122"/>
          </a:xfrm>
          <a:prstGeom prst="rect">
            <a:avLst/>
          </a:prstGeom>
        </p:spPr>
        <p:txBody>
          <a:bodyPr wrap="square" lIns="111810" tIns="55906" rIns="111810" bIns="55906">
            <a:spAutoFit/>
          </a:bodyPr>
          <a:lstStyle/>
          <a:p>
            <a:pPr algn="just"/>
            <a:r>
              <a:rPr lang="pt-BR" sz="1400" dirty="0" smtClean="0">
                <a:latin typeface="Century Gothic" pitchFamily="34" charset="0"/>
              </a:rPr>
              <a:t>As Imagem de uma estrela de nêutrons obtida em raios-X. Fonte da imagem: </a:t>
            </a:r>
          </a:p>
          <a:p>
            <a:pPr algn="just"/>
            <a:r>
              <a:rPr lang="pt-BR" sz="1400" dirty="0" smtClean="0">
                <a:latin typeface="Century Gothic" pitchFamily="34" charset="0"/>
                <a:hlinkClick r:id="rId4"/>
              </a:rPr>
              <a:t>http://www.nasa.gov/mission_pages/chandra/multimedia/vela2012.html#.</a:t>
            </a:r>
            <a:r>
              <a:rPr lang="pt-BR" sz="1400" dirty="0" err="1" smtClean="0">
                <a:latin typeface="Century Gothic" pitchFamily="34" charset="0"/>
                <a:hlinkClick r:id="rId4"/>
              </a:rPr>
              <a:t>VDgArNK-rsM</a:t>
            </a:r>
            <a:endParaRPr lang="pt-BR" sz="1600" dirty="0" smtClean="0">
              <a:latin typeface="Century Gothic" pitchFamily="34" charset="0"/>
            </a:endParaRPr>
          </a:p>
          <a:p>
            <a:pPr algn="just"/>
            <a:endParaRPr lang="pt-BR" sz="1400" dirty="0" smtClean="0">
              <a:hlinkClick r:id="rId4"/>
            </a:endParaRPr>
          </a:p>
        </p:txBody>
      </p:sp>
      <p:pic>
        <p:nvPicPr>
          <p:cNvPr id="2" name="Picture 2" descr="C:\Users\ANDRE\Documents\MULTIMÍDIA\Imagens\logos\cda-logo-fundo-branco.jpg"/>
          <p:cNvPicPr>
            <a:picLocks noChangeAspect="1" noChangeArrowheads="1"/>
          </p:cNvPicPr>
          <p:nvPr/>
        </p:nvPicPr>
        <p:blipFill>
          <a:blip r:embed="rId5" cstate="print"/>
          <a:srcRect b="6015"/>
          <a:stretch>
            <a:fillRect/>
          </a:stretch>
        </p:blipFill>
        <p:spPr bwMode="auto">
          <a:xfrm>
            <a:off x="9413063" y="14437493"/>
            <a:ext cx="1515651" cy="1410511"/>
          </a:xfrm>
          <a:prstGeom prst="rect">
            <a:avLst/>
          </a:prstGeom>
          <a:noFill/>
        </p:spPr>
      </p:pic>
      <p:cxnSp>
        <p:nvCxnSpPr>
          <p:cNvPr id="22" name="Conector reto 21"/>
          <p:cNvCxnSpPr/>
          <p:nvPr/>
        </p:nvCxnSpPr>
        <p:spPr>
          <a:xfrm>
            <a:off x="990030" y="14581509"/>
            <a:ext cx="9793088" cy="0"/>
          </a:xfrm>
          <a:prstGeom prst="line">
            <a:avLst/>
          </a:prstGeom>
          <a:ln w="47625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6" name="AutoShape 2" descr="mailbox://C:/Users/Jorge/AppData/Roaming/Thunderbird/Profiles/r658lv6z.default/Mail/cdcc.usp.br/Inbox?number=331368&amp;part=1.2.2&amp;filename=1387483690949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28" name="AutoShape 4" descr="mailbox://C:/Users/Jorge/AppData/Roaming/Thunderbird/Profiles/r658lv6z.default/Mail/cdcc.usp.br/Inbox?number=331368&amp;part=1.2.2&amp;filename=1387483690949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5958582" y="7537549"/>
            <a:ext cx="4824536" cy="6850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11810" tIns="55906" rIns="111810" bIns="55906" numCol="1" anchor="t" anchorCtr="0" compatLnSpc="1">
            <a:prstTxWarp prst="textNoShape">
              <a:avLst/>
            </a:prstTxWarp>
          </a:bodyPr>
          <a:lstStyle/>
          <a:p>
            <a:pPr defTabSz="1118109" fontAlgn="base">
              <a:spcBef>
                <a:spcPct val="0"/>
              </a:spcBef>
              <a:spcAft>
                <a:spcPct val="0"/>
              </a:spcAft>
            </a:pPr>
            <a:r>
              <a:rPr lang="pt-BR" sz="2000" b="1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Sinopse</a:t>
            </a:r>
          </a:p>
          <a:p>
            <a:pPr defTabSz="1118109" fontAlgn="base">
              <a:spcBef>
                <a:spcPct val="0"/>
              </a:spcBef>
              <a:spcAft>
                <a:spcPct val="0"/>
              </a:spcAft>
            </a:pPr>
            <a:endParaRPr lang="pt-BR" sz="2000" b="1" dirty="0" smtClean="0">
              <a:solidFill>
                <a:srgbClr val="000000"/>
              </a:solidFill>
              <a:latin typeface="Century Gothic" pitchFamily="34" charset="0"/>
              <a:ea typeface="Calibri" pitchFamily="34" charset="0"/>
              <a:cs typeface="Aharoni" pitchFamily="2" charset="-79"/>
            </a:endParaRPr>
          </a:p>
          <a:p>
            <a:pPr algn="just"/>
            <a:r>
              <a:rPr lang="pt-BR" sz="2200" dirty="0" smtClean="0">
                <a:latin typeface="Century Gothic" pitchFamily="34" charset="0"/>
              </a:rPr>
              <a:t>     As estrelas de nêutrons são objetos fascinantes que desafiam nosso entendimento da estrutura da matéria. Uma colher de chá com o material de uma delas pesaria milhões de toneladas! Seu brilho nos atinge como se fosse um feixe de luz de um farol. Apesar da sua grande massa, essas estrelas chegam a apenas algumas dezenas de quilômetros de diâmetro.</a:t>
            </a:r>
          </a:p>
          <a:p>
            <a:pPr algn="just"/>
            <a:endParaRPr lang="pt-BR" sz="2200" dirty="0">
              <a:latin typeface="Century Gothic" pitchFamily="34" charset="0"/>
            </a:endParaRPr>
          </a:p>
          <a:p>
            <a:pPr algn="just"/>
            <a:r>
              <a:rPr lang="pt-BR" sz="2200" dirty="0" smtClean="0">
                <a:latin typeface="Century Gothic" pitchFamily="34" charset="0"/>
              </a:rPr>
              <a:t>     Na Sessão Astronomia desta semana, a palestrante falará sobre algumas propriedades dessas estrelas e porque são conhecidas como </a:t>
            </a:r>
            <a:r>
              <a:rPr lang="pt-BR" sz="2200" i="1" dirty="0" smtClean="0">
                <a:latin typeface="Century Gothic" pitchFamily="34" charset="0"/>
              </a:rPr>
              <a:t>pulsares.</a:t>
            </a:r>
            <a:endParaRPr lang="pt-BR" sz="2200" i="1" dirty="0">
              <a:latin typeface="Century Gothic" pitchFamily="34" charset="0"/>
            </a:endParaRPr>
          </a:p>
          <a:p>
            <a:pPr algn="just"/>
            <a:endParaRPr lang="pt-BR" sz="2000" b="1" dirty="0" smtClean="0">
              <a:solidFill>
                <a:srgbClr val="000000"/>
              </a:solidFill>
              <a:latin typeface="Century Gothic" pitchFamily="34" charset="0"/>
              <a:cs typeface="Aharoni" pitchFamily="2" charset="-79"/>
            </a:endParaRPr>
          </a:p>
          <a:p>
            <a:pPr algn="just"/>
            <a:r>
              <a:rPr lang="pt-BR" sz="2000" b="1" dirty="0" smtClean="0">
                <a:solidFill>
                  <a:srgbClr val="000000"/>
                </a:solidFill>
                <a:latin typeface="Century Gothic" pitchFamily="34" charset="0"/>
                <a:cs typeface="Aharoni" pitchFamily="2" charset="-79"/>
              </a:rPr>
              <a:t>     </a:t>
            </a:r>
            <a:endParaRPr lang="pt-BR" sz="2000" b="1" dirty="0" smtClean="0">
              <a:solidFill>
                <a:srgbClr val="000000"/>
              </a:solidFill>
              <a:latin typeface="Century Gothic" pitchFamily="34" charset="0"/>
              <a:ea typeface="Calibri" pitchFamily="34" charset="0"/>
              <a:cs typeface="Aharoni" pitchFamily="2" charset="-79"/>
            </a:endParaRPr>
          </a:p>
          <a:p>
            <a:endParaRPr lang="pt-BR" sz="2000" dirty="0" smtClean="0"/>
          </a:p>
          <a:p>
            <a:pPr algn="just"/>
            <a:r>
              <a:rPr lang="pt-BR" sz="1800" dirty="0" smtClean="0">
                <a:latin typeface="Century Gothic" pitchFamily="34" charset="0"/>
              </a:rPr>
              <a:t>     </a:t>
            </a:r>
          </a:p>
          <a:p>
            <a:pPr algn="just"/>
            <a:endParaRPr lang="pt-BR" sz="2000" dirty="0" smtClean="0">
              <a:latin typeface="Century Gothic" pitchFamily="34" charset="0"/>
            </a:endParaRPr>
          </a:p>
          <a:p>
            <a:pPr defTabSz="1118109" fontAlgn="base">
              <a:spcBef>
                <a:spcPct val="0"/>
              </a:spcBef>
              <a:spcAft>
                <a:spcPct val="0"/>
              </a:spcAft>
            </a:pPr>
            <a:endParaRPr lang="pt-BR" sz="2000" b="1" dirty="0" smtClean="0">
              <a:solidFill>
                <a:srgbClr val="000000"/>
              </a:solidFill>
              <a:latin typeface="Century Gothic" pitchFamily="34" charset="0"/>
              <a:ea typeface="Calibri" pitchFamily="34" charset="0"/>
              <a:cs typeface="Aharoni" pitchFamily="2" charset="-79"/>
            </a:endParaRPr>
          </a:p>
          <a:p>
            <a:pPr defTabSz="1118109" fontAlgn="base">
              <a:spcBef>
                <a:spcPct val="0"/>
              </a:spcBef>
              <a:spcAft>
                <a:spcPct val="0"/>
              </a:spcAft>
            </a:pPr>
            <a:endParaRPr lang="pt-BR" sz="2000" b="1" dirty="0" smtClean="0">
              <a:solidFill>
                <a:srgbClr val="000000"/>
              </a:solidFill>
              <a:latin typeface="Century Gothic" pitchFamily="34" charset="0"/>
              <a:cs typeface="Aharoni" pitchFamily="2" charset="-79"/>
            </a:endParaRPr>
          </a:p>
          <a:p>
            <a:pPr algn="just" defTabSz="1118109" fontAlgn="base">
              <a:spcBef>
                <a:spcPct val="0"/>
              </a:spcBef>
              <a:spcAft>
                <a:spcPct val="0"/>
              </a:spcAft>
            </a:pPr>
            <a:r>
              <a:rPr lang="pt-BR" sz="1800" dirty="0" smtClean="0">
                <a:latin typeface="Century Gothic" pitchFamily="34" charset="0"/>
              </a:rPr>
              <a:t> </a:t>
            </a:r>
            <a:endParaRPr lang="pt-BR" sz="2000" b="1" dirty="0" smtClean="0">
              <a:solidFill>
                <a:srgbClr val="000000"/>
              </a:solidFill>
              <a:latin typeface="Century Gothic" pitchFamily="34" charset="0"/>
              <a:ea typeface="Calibri" pitchFamily="34" charset="0"/>
              <a:cs typeface="Aharoni" pitchFamily="2" charset="-79"/>
            </a:endParaRPr>
          </a:p>
          <a:p>
            <a:pPr algn="just"/>
            <a:endParaRPr lang="pt-BR" sz="1800" dirty="0" smtClean="0">
              <a:latin typeface="Century Gothic" pitchFamily="34" charset="0"/>
            </a:endParaRPr>
          </a:p>
          <a:p>
            <a:pPr algn="just"/>
            <a:endParaRPr lang="pt-BR" sz="1800" dirty="0" smtClean="0">
              <a:latin typeface="Century Gothic" pitchFamily="34" charset="0"/>
            </a:endParaRPr>
          </a:p>
          <a:p>
            <a:pPr algn="just"/>
            <a:r>
              <a:rPr lang="pt-BR" sz="1800" dirty="0" smtClean="0">
                <a:latin typeface="Century Gothic" pitchFamily="34" charset="0"/>
              </a:rPr>
              <a:t/>
            </a:r>
            <a:br>
              <a:rPr lang="pt-BR" sz="1800" dirty="0" smtClean="0">
                <a:latin typeface="Century Gothic" pitchFamily="34" charset="0"/>
              </a:rPr>
            </a:br>
            <a:endParaRPr lang="pt-BR" sz="1600" dirty="0" smtClean="0">
              <a:latin typeface="Century Gothic" pitchFamily="34" charset="0"/>
            </a:endParaRPr>
          </a:p>
          <a:p>
            <a:pPr algn="just"/>
            <a:endParaRPr lang="pt-BR" sz="1800" dirty="0" smtClean="0">
              <a:latin typeface="Century Gothic" pitchFamily="34" charset="0"/>
            </a:endParaRPr>
          </a:p>
          <a:p>
            <a:pPr algn="just" defTabSz="1118109" fontAlgn="base">
              <a:spcBef>
                <a:spcPct val="0"/>
              </a:spcBef>
              <a:spcAft>
                <a:spcPct val="0"/>
              </a:spcAft>
            </a:pPr>
            <a:endParaRPr lang="pt-BR" sz="1700" b="1" dirty="0" smtClean="0">
              <a:solidFill>
                <a:srgbClr val="000000"/>
              </a:solidFill>
              <a:latin typeface="Century Gothic" pitchFamily="34" charset="0"/>
              <a:ea typeface="Calibri" pitchFamily="34" charset="0"/>
              <a:cs typeface="Aharoni" pitchFamily="2" charset="-79"/>
            </a:endParaRPr>
          </a:p>
          <a:p>
            <a:pPr defTabSz="1118109" fontAlgn="base">
              <a:spcBef>
                <a:spcPct val="0"/>
              </a:spcBef>
              <a:spcAft>
                <a:spcPct val="0"/>
              </a:spcAft>
            </a:pPr>
            <a:endParaRPr lang="pt-BR" sz="2000" b="1" dirty="0" smtClean="0">
              <a:solidFill>
                <a:srgbClr val="000000"/>
              </a:solidFill>
              <a:latin typeface="Century Gothic" pitchFamily="34" charset="0"/>
              <a:ea typeface="Calibri" pitchFamily="34" charset="0"/>
              <a:cs typeface="Aharoni" pitchFamily="2" charset="-79"/>
            </a:endParaRPr>
          </a:p>
          <a:p>
            <a:pPr algn="just" defTabSz="1118109" fontAlgn="base">
              <a:spcBef>
                <a:spcPct val="0"/>
              </a:spcBef>
              <a:spcAft>
                <a:spcPct val="0"/>
              </a:spcAft>
            </a:pPr>
            <a:r>
              <a:rPr lang="pt-BR" sz="2000" dirty="0" smtClean="0">
                <a:latin typeface="Century Gothic" pitchFamily="34" charset="0"/>
              </a:rPr>
              <a:t>          </a:t>
            </a:r>
            <a:endParaRPr lang="pt-BR" sz="2000" b="1" dirty="0" smtClean="0">
              <a:solidFill>
                <a:srgbClr val="000000"/>
              </a:solidFill>
              <a:latin typeface="Century Gothic" pitchFamily="34" charset="0"/>
              <a:ea typeface="Calibri" pitchFamily="34" charset="0"/>
              <a:cs typeface="Aharoni" pitchFamily="2" charset="-79"/>
            </a:endParaRPr>
          </a:p>
          <a:p>
            <a:pPr defTabSz="1118109" fontAlgn="base">
              <a:spcBef>
                <a:spcPct val="0"/>
              </a:spcBef>
              <a:spcAft>
                <a:spcPct val="0"/>
              </a:spcAft>
            </a:pPr>
            <a:endParaRPr lang="pt-BR" sz="2000" b="1" dirty="0" smtClean="0">
              <a:solidFill>
                <a:srgbClr val="000000"/>
              </a:solidFill>
              <a:latin typeface="Century Gothic" pitchFamily="34" charset="0"/>
              <a:ea typeface="Calibri" pitchFamily="34" charset="0"/>
              <a:cs typeface="Aharoni" pitchFamily="2" charset="-79"/>
            </a:endParaRPr>
          </a:p>
          <a:p>
            <a:pPr algn="just" defTabSz="1118109" fontAlgn="base">
              <a:spcBef>
                <a:spcPct val="0"/>
              </a:spcBef>
              <a:spcAft>
                <a:spcPct val="0"/>
              </a:spcAft>
            </a:pPr>
            <a:endParaRPr lang="pt-BR" sz="1800" dirty="0" smtClean="0">
              <a:latin typeface="Century Gothic" pitchFamily="34" charset="0"/>
            </a:endParaRPr>
          </a:p>
          <a:p>
            <a:pPr defTabSz="1118109" fontAlgn="base">
              <a:spcBef>
                <a:spcPct val="0"/>
              </a:spcBef>
              <a:spcAft>
                <a:spcPct val="0"/>
              </a:spcAft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6" cstate="print"/>
          <a:srcRect l="10657" t="2212" r="15985"/>
          <a:stretch>
            <a:fillRect/>
          </a:stretch>
        </p:blipFill>
        <p:spPr>
          <a:xfrm>
            <a:off x="1010191" y="7630765"/>
            <a:ext cx="4736112" cy="50699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1997</TotalTime>
  <Words>154</Words>
  <Application>Microsoft Office PowerPoint</Application>
  <PresentationFormat>Personalizar</PresentationFormat>
  <Paragraphs>34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ANDRE</dc:creator>
  <cp:lastModifiedBy>Jorge</cp:lastModifiedBy>
  <cp:revision>271</cp:revision>
  <dcterms:created xsi:type="dcterms:W3CDTF">2012-01-24T12:22:50Z</dcterms:created>
  <dcterms:modified xsi:type="dcterms:W3CDTF">2015-10-06T18:15:27Z</dcterms:modified>
</cp:coreProperties>
</file>