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74" r:id="rId4"/>
    <p:sldId id="265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85" r:id="rId13"/>
    <p:sldId id="283" r:id="rId14"/>
    <p:sldId id="266" r:id="rId15"/>
    <p:sldId id="267" r:id="rId16"/>
    <p:sldId id="284" r:id="rId17"/>
    <p:sldId id="268" r:id="rId18"/>
    <p:sldId id="275" r:id="rId19"/>
    <p:sldId id="269" r:id="rId20"/>
    <p:sldId id="270" r:id="rId21"/>
    <p:sldId id="276" r:id="rId22"/>
    <p:sldId id="272" r:id="rId23"/>
    <p:sldId id="273" r:id="rId24"/>
    <p:sldId id="277" r:id="rId25"/>
    <p:sldId id="271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7E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196" y="-5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0F6EE-AF03-4A1C-8EAC-1D820F02567D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62734-6F0E-4680-8D8F-FFB93A9CDE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6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sc.astro.cornell.edu/~sloan/fun/star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cetelescope.org/images/html/heic0516b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mission_pages/spitzer/multimedia/pia09178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multimedia/imagegallery/image_feature_211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newscenter/archive/releases/1997/33/image/a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Imagem - http://www.nasa.gov/sites/default/files/puppisa.jpg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0272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Nebulosa</a:t>
            </a:r>
            <a:r>
              <a:rPr lang="pt-BR" baseline="0" dirty="0" smtClean="0"/>
              <a:t> da lagoa - http://www.ccvalg.pt/astronomia/nebulosas/regioes_h_ii/m8_1.jpg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559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http://www.nasa.gov/multimedia/imagegallery/image_feature_1209.html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521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Plêiades - https://en.wikipedia.org/wiki/Pleiades#/media/File:Pleiades_large.jpg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877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Horsehead - http://www.nasa.gov/multimedia/imagegallery/image_feature_89.html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7916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Saco</a:t>
            </a:r>
            <a:r>
              <a:rPr lang="pt-BR" baseline="0" dirty="0" smtClean="0"/>
              <a:t> de carvão - http://apod.nasa.gov/apod/ap030507.html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411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Sol - http://www.nasa.gov/image-feature/active-regions-on-the-sun</a:t>
            </a:r>
          </a:p>
          <a:p>
            <a:r>
              <a:rPr lang="pt-BR" dirty="0" smtClean="0"/>
              <a:t>Gigante Vermelha -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isc.astro.cornell.edu</a:t>
            </a:r>
            <a:endParaRPr lang="pt-BR" dirty="0" smtClean="0"/>
          </a:p>
          <a:p>
            <a:r>
              <a:rPr lang="pt-BR" dirty="0" smtClean="0"/>
              <a:t>Hidrogenio - https://acasadasoldas.com.br/gases/5/hidrog%C3%AAnio-comum-h2.html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751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sol em fase de gigante vermelha - https://upload.wikimedia.org/wikipedia/commons/7/7c/Sun_red_giant.svg</a:t>
            </a:r>
          </a:p>
          <a:p>
            <a:r>
              <a:rPr lang="pt-BR" dirty="0" smtClean="0"/>
              <a:t>Anã branca - 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http://www.spacetelescope.org/images/html/heic0516b.html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Sirius B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060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Nebulosa</a:t>
            </a:r>
            <a:r>
              <a:rPr lang="pt-BR" baseline="0" dirty="0" smtClean="0"/>
              <a:t> da Hélice - 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NASA - Comets Kick up Dust in Helix Nebula</a:t>
            </a:r>
            <a:endParaRPr lang="pt-BR" sz="1200" b="0" i="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947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Nebulosa olho de gato - </a:t>
            </a:r>
            <a:r>
              <a:rPr lang="pt-BR" dirty="0" smtClean="0">
                <a:hlinkClick r:id="rId3"/>
              </a:rPr>
              <a:t>http://www.nasa.gov/multimedia/imagegallery/image_feature_211.html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929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http://hubblesite.org/newscenter/archive/releases/1997/33/image/a/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pistol nebula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20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Crab</a:t>
            </a:r>
            <a:r>
              <a:rPr lang="pt-BR" baseline="0" dirty="0" smtClean="0"/>
              <a:t> nebula – NGC1952 - http://hubblesite.org/newscenter/archive/releases/2005/37/image/a/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519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Nebulosa</a:t>
            </a:r>
            <a:r>
              <a:rPr lang="pt-BR" baseline="0" dirty="0" smtClean="0"/>
              <a:t> </a:t>
            </a:r>
            <a:r>
              <a:rPr lang="pt-BR" baseline="0" dirty="0" smtClean="0"/>
              <a:t>laço do cisne- </a:t>
            </a:r>
            <a:r>
              <a:rPr lang="pt-BR" baseline="0" dirty="0" smtClean="0"/>
              <a:t>http://www.ccvalg.pt/astronomia/nebulosas/restos_supernovas/vela.jpg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2734-6F0E-4680-8D8F-FFB93A9CDE3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4585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André Luiz da Silva/CDA/CDCC/USP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837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403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04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495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15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929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150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589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082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633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568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587D-C949-4E7D-9965-011E7936F362}" type="datetimeFigureOut">
              <a:rPr lang="pt-BR" smtClean="0"/>
              <a:pPr/>
              <a:t>31/10/2015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9D85F-690F-4AA1-AFF9-6ACBA5ECB27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204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Eheh1BH34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quipe-02\Andre\1-Apresent-Padroniz-Classes-2015\10-Estrelas\Rockstar%20e%20a%20origem%20do%20metal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quipe-02\Andre\1-Apresent-Padroniz-Classes-2015\10-Estrelas\supernova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feature/halloween-skies-to-include-dead-comet-flyb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bservatorio.iag.usp.br/index.php/mencurio/curiodefi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cvalg.pt/astronomia/nebulosas/nebulosas_emissao.htm" TargetMode="External"/><Relationship Id="rId4" Type="http://schemas.openxmlformats.org/officeDocument/2006/relationships/hyperlink" Target="ftp://www.iag.usp.br/private/adm/katia/teses/aga/d_isabel_rg_alema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476672"/>
            <a:ext cx="6957392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Nebulosas</a:t>
            </a:r>
            <a:endParaRPr lang="pt-BR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4016"/>
            <a:ext cx="142551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dasinm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9" y="169059"/>
            <a:ext cx="983599" cy="7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82954" y="6165304"/>
            <a:ext cx="777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Palestrante: Jéssica Cristina Ramos           –               E-mail: jessica.ramos@usp.br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040" y="4581128"/>
            <a:ext cx="315000" cy="25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Gigantes vermelhas são</a:t>
            </a:r>
            <a:b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maiores estrelas que existem?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4" tooltip="https://www.youtube.com/watch?v=HEheh1BH34Q"/>
          </p:cNvPr>
          <p:cNvSpPr txBox="1"/>
          <p:nvPr/>
        </p:nvSpPr>
        <p:spPr>
          <a:xfrm>
            <a:off x="2195735" y="2708920"/>
            <a:ext cx="505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hlinkClick r:id="rId4"/>
              </a:rPr>
              <a:t>https://www.youtube.com/watch?v=HEheh1BH34Q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331" y="3726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estrelas com a massa superior a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M    ....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1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011824"/>
            <a:ext cx="5846176" cy="5846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Pistol Star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868144" y="906172"/>
            <a:ext cx="3024336" cy="3026884"/>
            <a:chOff x="5868144" y="906172"/>
            <a:chExt cx="3024336" cy="3026884"/>
          </a:xfrm>
        </p:grpSpPr>
        <p:sp>
          <p:nvSpPr>
            <p:cNvPr id="6" name="Rounded Rectangle 5"/>
            <p:cNvSpPr/>
            <p:nvPr/>
          </p:nvSpPr>
          <p:spPr>
            <a:xfrm>
              <a:off x="6444208" y="1844824"/>
              <a:ext cx="432048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C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868144" y="2708920"/>
              <a:ext cx="432048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tx1"/>
                  </a:solidFill>
                </a:rPr>
                <a:t>N</a:t>
              </a:r>
              <a:r>
                <a:rPr lang="pt-BR" sz="1200" b="1" dirty="0" smtClean="0">
                  <a:solidFill>
                    <a:schemeClr val="tx1"/>
                  </a:solidFill>
                </a:rPr>
                <a:t>e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028384" y="1772816"/>
              <a:ext cx="432048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524328" y="2708920"/>
              <a:ext cx="432048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Si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460432" y="2708920"/>
              <a:ext cx="432048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24328" y="3501008"/>
              <a:ext cx="432048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chemeClr val="tx1"/>
                  </a:solidFill>
                </a:rPr>
                <a:t>Fe</a:t>
              </a:r>
              <a:endParaRPr lang="pt-B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32240" y="2708920"/>
              <a:ext cx="432048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 smtClean="0">
                  <a:solidFill>
                    <a:schemeClr val="tx1"/>
                  </a:solidFill>
                </a:rPr>
                <a:t>Mg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168058" y="906172"/>
              <a:ext cx="432048" cy="43204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tx1"/>
                  </a:solidFill>
                </a:rPr>
                <a:t>He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747077" y="1338220"/>
              <a:ext cx="420981" cy="43459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239251" y="2204864"/>
              <a:ext cx="420981" cy="43459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7740352" y="2193312"/>
              <a:ext cx="420981" cy="43459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740351" y="2994404"/>
              <a:ext cx="1" cy="43459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715372" y="2276872"/>
              <a:ext cx="242195" cy="35103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335092" y="2204864"/>
              <a:ext cx="337122" cy="42304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7619254" y="1338220"/>
              <a:ext cx="337122" cy="42304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796931" y="4540225"/>
            <a:ext cx="34547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estrela entra em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colapso definitivo 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1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ckstar e a origem do metal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5718" y="1196752"/>
            <a:ext cx="9345039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pernov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280920" cy="621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88640"/>
            <a:ext cx="6552728" cy="65527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Resquícios de Supernova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3528" y="6165304"/>
            <a:ext cx="219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M1  –   6.300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Touro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7155" y="110646"/>
            <a:ext cx="10011155" cy="6630722"/>
          </a:xfrm>
        </p:spPr>
      </p:pic>
      <p:sp>
        <p:nvSpPr>
          <p:cNvPr id="5" name="TextBox 4"/>
          <p:cNvSpPr txBox="1"/>
          <p:nvPr/>
        </p:nvSpPr>
        <p:spPr>
          <a:xfrm>
            <a:off x="3327318" y="6165304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NGC 6960  –   1.400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Cisne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2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849468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3886576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607318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6258087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973681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972447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802369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625221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700227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769353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7088166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605503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951619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803420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987008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734349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709634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590432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8856D2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374408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814568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614768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2230392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4174608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6046816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814568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3022480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374408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575367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4390632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4000">
                  <a:schemeClr val="tx1">
                    <a:alpha val="65000"/>
                  </a:schemeClr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211"/>
          <p:cNvGrpSpPr/>
          <p:nvPr/>
        </p:nvGrpSpPr>
        <p:grpSpPr>
          <a:xfrm>
            <a:off x="6625113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214"/>
          <p:cNvGrpSpPr/>
          <p:nvPr/>
        </p:nvGrpSpPr>
        <p:grpSpPr>
          <a:xfrm>
            <a:off x="6893957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979015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63519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33905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6211263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Repassando...</a:t>
            </a:r>
          </a:p>
        </p:txBody>
      </p:sp>
      <p:grpSp>
        <p:nvGrpSpPr>
          <p:cNvPr id="13" name="Grupo 154"/>
          <p:cNvGrpSpPr/>
          <p:nvPr/>
        </p:nvGrpSpPr>
        <p:grpSpPr>
          <a:xfrm>
            <a:off x="29743" y="2188409"/>
            <a:ext cx="2795284" cy="1966442"/>
            <a:chOff x="-292945" y="2188409"/>
            <a:chExt cx="2795284" cy="1966442"/>
          </a:xfrm>
        </p:grpSpPr>
        <p:grpSp>
          <p:nvGrpSpPr>
            <p:cNvPr id="14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5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6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7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8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9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718224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999" y="332656"/>
            <a:ext cx="6708377" cy="76978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Nebulosas de Emissão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165304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M42  –   1.500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Orion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783" y="260648"/>
            <a:ext cx="9183891" cy="6192687"/>
          </a:xfrm>
        </p:spPr>
      </p:pic>
      <p:sp>
        <p:nvSpPr>
          <p:cNvPr id="5" name="TextBox 4"/>
          <p:cNvSpPr txBox="1"/>
          <p:nvPr/>
        </p:nvSpPr>
        <p:spPr>
          <a:xfrm>
            <a:off x="3459217" y="6237312"/>
            <a:ext cx="255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M20  –   5.000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Sagitário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2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-498851"/>
            <a:ext cx="7560840" cy="7456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Berçarios de estrelas</a:t>
            </a:r>
            <a:b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Regiões de </a:t>
            </a: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237312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M16  –   7.000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da Águia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Definição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888232"/>
            <a:ext cx="8147248" cy="247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uma das numerosas imensas massas de poeiras ou 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gases, </a:t>
            </a:r>
            <a:r>
              <a:rPr lang="pt-BR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espaço interstelar da nossa Via-Láctea e de outras galáxias, que são observadas por sua absorção de luz de objetos mais afastados ou por sua reflexão ou reemissão de luz de estrelas associadas mais 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próximas</a:t>
            </a:r>
          </a:p>
          <a:p>
            <a:pPr marL="0" indent="0">
              <a:buNone/>
            </a:pP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805264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Dicionário Michaelis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6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9" t="10058" b="16652"/>
          <a:stretch/>
        </p:blipFill>
        <p:spPr>
          <a:xfrm>
            <a:off x="35501" y="620688"/>
            <a:ext cx="9577059" cy="5932512"/>
          </a:xfrm>
        </p:spPr>
      </p:pic>
      <p:sp>
        <p:nvSpPr>
          <p:cNvPr id="5" name="TextBox 4"/>
          <p:cNvSpPr txBox="1"/>
          <p:nvPr/>
        </p:nvSpPr>
        <p:spPr>
          <a:xfrm>
            <a:off x="3779912" y="6237312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 Carina –   8.000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Carina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9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-857194"/>
            <a:ext cx="6624736" cy="7886594"/>
          </a:xfrm>
        </p:spPr>
      </p:pic>
      <p:sp>
        <p:nvSpPr>
          <p:cNvPr id="5" name="TextBox 4"/>
          <p:cNvSpPr txBox="1"/>
          <p:nvPr/>
        </p:nvSpPr>
        <p:spPr>
          <a:xfrm>
            <a:off x="3563888" y="6165304"/>
            <a:ext cx="2552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M8 –   5.000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Sagitário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 de reflexão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128772" y="3901132"/>
            <a:ext cx="770949" cy="674687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796135" y="3419716"/>
            <a:ext cx="1532973" cy="1484393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50860" y="3699991"/>
            <a:ext cx="2054225" cy="984250"/>
            <a:chOff x="1954" y="1697"/>
            <a:chExt cx="1294" cy="620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968" y="1920"/>
              <a:ext cx="1280" cy="146"/>
            </a:xfrm>
            <a:prstGeom prst="rightArrow">
              <a:avLst>
                <a:gd name="adj1" fmla="val 50000"/>
                <a:gd name="adj2" fmla="val 2191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954" y="1697"/>
              <a:ext cx="1280" cy="146"/>
            </a:xfrm>
            <a:prstGeom prst="rightArrow">
              <a:avLst>
                <a:gd name="adj1" fmla="val 50000"/>
                <a:gd name="adj2" fmla="val 2191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954" y="2171"/>
              <a:ext cx="1280" cy="146"/>
            </a:xfrm>
            <a:prstGeom prst="rightArrow">
              <a:avLst>
                <a:gd name="adj1" fmla="val 50000"/>
                <a:gd name="adj2" fmla="val 2191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23685" y="4793779"/>
            <a:ext cx="1381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estrela</a:t>
            </a:r>
            <a:r>
              <a:rPr lang="en-US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246460" y="4865786"/>
            <a:ext cx="72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gás</a:t>
            </a:r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 rot="-3801635">
            <a:off x="6535060" y="1880691"/>
            <a:ext cx="2193930" cy="1075291"/>
            <a:chOff x="1954" y="1697"/>
            <a:chExt cx="1294" cy="620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968" y="1920"/>
              <a:ext cx="1280" cy="146"/>
            </a:xfrm>
            <a:prstGeom prst="rightArrow">
              <a:avLst>
                <a:gd name="adj1" fmla="val 50000"/>
                <a:gd name="adj2" fmla="val 2191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1954" y="1697"/>
              <a:ext cx="1280" cy="146"/>
            </a:xfrm>
            <a:prstGeom prst="rightArrow">
              <a:avLst>
                <a:gd name="adj1" fmla="val 50000"/>
                <a:gd name="adj2" fmla="val 2191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954" y="2171"/>
              <a:ext cx="1280" cy="146"/>
            </a:xfrm>
            <a:prstGeom prst="rightArrow">
              <a:avLst>
                <a:gd name="adj1" fmla="val 50000"/>
                <a:gd name="adj2" fmla="val 21917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9282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74" y="-18399"/>
            <a:ext cx="9162074" cy="6876399"/>
          </a:xfrm>
        </p:spPr>
      </p:pic>
      <p:sp>
        <p:nvSpPr>
          <p:cNvPr id="5" name="TextBox 4"/>
          <p:cNvSpPr txBox="1"/>
          <p:nvPr/>
        </p:nvSpPr>
        <p:spPr>
          <a:xfrm>
            <a:off x="3610922" y="609503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IC 2118 –   1.000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Orion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2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822"/>
            <a:ext cx="9144000" cy="6590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5949280"/>
            <a:ext cx="219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45 –   400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Touro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8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624"/>
            <a:ext cx="8964488" cy="67233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Nebulosas de absorção 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8914" y="602302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IC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434l – 1.500 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</a:t>
            </a:r>
            <a:r>
              <a:rPr lang="pt-B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Orion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3093"/>
            <a:ext cx="9143999" cy="7104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5949280"/>
            <a:ext cx="34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 Saco de Carvão – 600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do Cruzeiro do Sul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2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147248" cy="1252736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http://www.nasa.gov/feature/halloween-skies-to-include-dead-comet-flyby</a:t>
            </a:r>
          </a:p>
        </p:txBody>
      </p:sp>
    </p:spTree>
    <p:extLst>
      <p:ext uri="{BB962C8B-B14F-4D97-AF65-F5344CB8AC3E}">
        <p14:creationId xmlns:p14="http://schemas.microsoft.com/office/powerpoint/2010/main" xmlns="" val="14457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6632" y="764704"/>
            <a:ext cx="5050904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Dúvidas?</a:t>
            </a:r>
            <a:endParaRPr lang="pt-BR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Bibliografia: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http://www.observatorio.iag.usp.br/index.php/mencurio/curiodefin.html</a:t>
            </a:r>
            <a:endParaRPr lang="pt-BR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ftp://www.iag.usp.br/private/adm/katia/teses/aga/d_isabel_rg_aleman.pdf</a:t>
            </a:r>
            <a:endParaRPr lang="pt-BR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http://www.ccvalg.pt/astronomia/nebulosas/nebulosas_emissao.htm</a:t>
            </a:r>
            <a:endParaRPr lang="pt-BR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Livro “ A luz das estrelas” Lilia Irmeli Arany-Prado</a:t>
            </a:r>
          </a:p>
        </p:txBody>
      </p:sp>
    </p:spTree>
    <p:extLst>
      <p:ext uri="{BB962C8B-B14F-4D97-AF65-F5344CB8AC3E}">
        <p14:creationId xmlns:p14="http://schemas.microsoft.com/office/powerpoint/2010/main" xmlns="" val="26331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Nebulosas podem ser classificadas</a:t>
            </a:r>
            <a:br>
              <a:rPr lang="pt-B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pela maneira como são iluminadas.</a:t>
            </a:r>
            <a:endParaRPr lang="pt-B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1844824"/>
            <a:ext cx="5148064" cy="1872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Nebulosas de emissão: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Resquícios de Supernova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Regiões de H</a:t>
            </a:r>
            <a:r>
              <a:rPr lang="pt-BR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Nebulosas planetárias.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830724"/>
            <a:ext cx="4608512" cy="966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Nebulosas de reflexão.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4725144"/>
            <a:ext cx="5544616" cy="812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Nebulosas escuras.</a:t>
            </a:r>
          </a:p>
        </p:txBody>
      </p:sp>
    </p:spTree>
    <p:extLst>
      <p:ext uri="{BB962C8B-B14F-4D97-AF65-F5344CB8AC3E}">
        <p14:creationId xmlns:p14="http://schemas.microsoft.com/office/powerpoint/2010/main" xmlns="" val="14470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ciclo evolutivo estelar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6200000">
            <a:off x="5798273" y="3866692"/>
            <a:ext cx="528930" cy="618928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16200000">
            <a:off x="2304858" y="3357445"/>
            <a:ext cx="1161706" cy="1212344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6200000">
            <a:off x="3459632" y="2135958"/>
            <a:ext cx="2339606" cy="2477418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16200000">
            <a:off x="4769006" y="2115217"/>
            <a:ext cx="396697" cy="5255204"/>
          </a:xfrm>
          <a:prstGeom prst="downArrow">
            <a:avLst>
              <a:gd name="adj1" fmla="val 50000"/>
              <a:gd name="adj2" fmla="val 341667"/>
            </a:avLst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74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512929" y="2204864"/>
            <a:ext cx="1371922" cy="1298692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chemeClr val="tx1"/>
                </a:solidFill>
              </a:rPr>
              <a:t>H</a:t>
            </a:r>
            <a:endParaRPr lang="pt-BR" sz="6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12929" y="3933056"/>
            <a:ext cx="1371922" cy="1298692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chemeClr val="tx1"/>
                </a:solidFill>
              </a:rPr>
              <a:t>He</a:t>
            </a:r>
            <a:endParaRPr lang="pt-BR" sz="66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" r="-1" b="7033"/>
          <a:stretch/>
        </p:blipFill>
        <p:spPr>
          <a:xfrm>
            <a:off x="611560" y="1124744"/>
            <a:ext cx="5796644" cy="54110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Sequencia evolutiva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9024" y="0"/>
            <a:ext cx="6957392" cy="6957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404664"/>
            <a:ext cx="1251520" cy="6120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7544" y="21076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Gigante Vermelha</a:t>
            </a:r>
            <a:endParaRPr lang="pt-B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5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476" y="476672"/>
            <a:ext cx="6733708" cy="597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7848" y="1363415"/>
            <a:ext cx="4658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AU = a distância da Terra /Sol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proximadamente </a:t>
            </a:r>
            <a:r>
              <a:rPr lang="pt-B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150 milhões de Km</a:t>
            </a:r>
            <a:endParaRPr lang="pt-BR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381979"/>
            <a:ext cx="3974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Terra possuí um diâmetro de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12.742 Km</a:t>
            </a:r>
            <a:endParaRPr lang="pt-B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54" t="12351" b="21695"/>
          <a:stretch/>
        </p:blipFill>
        <p:spPr>
          <a:xfrm>
            <a:off x="74101" y="-1457600"/>
            <a:ext cx="8962395" cy="94231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26977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nã branca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37320"/>
            <a:ext cx="9191148" cy="6021289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4375" y="-9939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215281" y="6436985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3568" y="55263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Ejeção de 90% de seus envoltórios </a:t>
            </a:r>
            <a:endParaRPr lang="pt-B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700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6632"/>
            <a:ext cx="6912768" cy="691276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256" y="836712"/>
            <a:ext cx="252000" cy="20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4036" y="6093296"/>
            <a:ext cx="239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NGC 7293 – 450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da Aquário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Nebulosas planetárias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estrelas entre 0,5 e 8,0 </a:t>
            </a:r>
            <a:r>
              <a:rPr lang="pt-BR" sz="2800" dirty="0"/>
              <a:t> </a:t>
            </a: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pt-B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9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576" y="-243408"/>
            <a:ext cx="6751823" cy="67518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5790" y="6167045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NGC 6543 –  3.000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Dragão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9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-1035496"/>
            <a:ext cx="8541568" cy="854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6215446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NGC 2392 –  5.000 </a:t>
            </a:r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a.l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Constelação de Gêmeos </a:t>
            </a:r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465</Words>
  <Application>Microsoft Office PowerPoint</Application>
  <PresentationFormat>Apresentação na tela (4:3)</PresentationFormat>
  <Paragraphs>122</Paragraphs>
  <Slides>29</Slides>
  <Notes>14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Office Theme</vt:lpstr>
      <vt:lpstr>Nebulosas</vt:lpstr>
      <vt:lpstr>Definição</vt:lpstr>
      <vt:lpstr>Nebulosas podem ser classificadas pela maneira como são iluminadas.</vt:lpstr>
      <vt:lpstr>O ciclo evolutivo estelar</vt:lpstr>
      <vt:lpstr>Sequencia evolutiva</vt:lpstr>
      <vt:lpstr>Anã branca</vt:lpstr>
      <vt:lpstr>Nebulosas planetárias estrelas entre 0,5 e 8,0  M</vt:lpstr>
      <vt:lpstr>Slide 8</vt:lpstr>
      <vt:lpstr>Slide 9</vt:lpstr>
      <vt:lpstr>Gigantes vermelhas são as maiores estrelas que existem?</vt:lpstr>
      <vt:lpstr>Pistol Stars</vt:lpstr>
      <vt:lpstr>Slide 12</vt:lpstr>
      <vt:lpstr>Slide 13</vt:lpstr>
      <vt:lpstr>Resquícios de Supernova</vt:lpstr>
      <vt:lpstr>Slide 15</vt:lpstr>
      <vt:lpstr>Slide 16</vt:lpstr>
      <vt:lpstr>Nebulosas de Emissão</vt:lpstr>
      <vt:lpstr>Slide 18</vt:lpstr>
      <vt:lpstr>Berçarios de estrelas Regiões de H2 </vt:lpstr>
      <vt:lpstr>Slide 20</vt:lpstr>
      <vt:lpstr>Slide 21</vt:lpstr>
      <vt:lpstr>Nebulosa de reflexão</vt:lpstr>
      <vt:lpstr>Slide 23</vt:lpstr>
      <vt:lpstr>Slide 24</vt:lpstr>
      <vt:lpstr>Nebulosas de absorção </vt:lpstr>
      <vt:lpstr>Slide 26</vt:lpstr>
      <vt:lpstr>Slide 27</vt:lpstr>
      <vt:lpstr>Dúvidas?</vt:lpstr>
      <vt:lpstr>Bibliografia: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Nebulosas</dc:title>
  <dc:creator>Jéssica Ramos</dc:creator>
  <cp:lastModifiedBy>Observatório</cp:lastModifiedBy>
  <cp:revision>42</cp:revision>
  <dcterms:created xsi:type="dcterms:W3CDTF">2015-10-30T23:47:22Z</dcterms:created>
  <dcterms:modified xsi:type="dcterms:W3CDTF">2015-10-31T21:38:05Z</dcterms:modified>
</cp:coreProperties>
</file>