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86" r:id="rId5"/>
    <p:sldId id="259" r:id="rId6"/>
    <p:sldId id="289" r:id="rId7"/>
    <p:sldId id="282" r:id="rId8"/>
    <p:sldId id="288" r:id="rId9"/>
    <p:sldId id="290" r:id="rId10"/>
    <p:sldId id="291" r:id="rId11"/>
    <p:sldId id="293" r:id="rId12"/>
    <p:sldId id="260" r:id="rId13"/>
    <p:sldId id="29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4" r:id="rId28"/>
    <p:sldId id="279" r:id="rId29"/>
    <p:sldId id="296" r:id="rId30"/>
    <p:sldId id="283" r:id="rId31"/>
    <p:sldId id="295" r:id="rId32"/>
    <p:sldId id="297" r:id="rId33"/>
    <p:sldId id="299" r:id="rId34"/>
    <p:sldId id="298" r:id="rId35"/>
    <p:sldId id="281" r:id="rId36"/>
    <p:sldId id="30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3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72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1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4CC4E-C44C-42A0-A9B4-64D18988E9EE}" type="datetimeFigureOut">
              <a:rPr lang="pt-BR" smtClean="0"/>
              <a:pPr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372D5-3096-46E4-A003-D55F64BFC9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A espaçonave </a:t>
            </a:r>
            <a:br>
              <a:rPr lang="pt-BR" dirty="0" smtClean="0"/>
            </a:br>
            <a:r>
              <a:rPr lang="pt-BR" dirty="0" smtClean="0"/>
              <a:t>NEW HORIZONS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Centro de divulgação da astronomia-observatório Dietrich </a:t>
            </a:r>
            <a:r>
              <a:rPr lang="pt-BR" dirty="0" err="1" smtClean="0"/>
              <a:t>schiel-usp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Karen Silva. 						Priscila DA SILVA MENDES</a:t>
            </a:r>
          </a:p>
          <a:p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Ksilva231@gmail.com</a:t>
            </a:r>
            <a:r>
              <a:rPr lang="pt-BR" dirty="0" smtClean="0"/>
              <a:t>			   PRISCILA.SILVA.MENDES@USP.BR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0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 quê ir para Plutão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Resposta sobre o Sistema Solar </a:t>
            </a:r>
          </a:p>
          <a:p>
            <a:r>
              <a:rPr lang="pt-BR" sz="3200" dirty="0" smtClean="0"/>
              <a:t>Dados sobre Plutão e </a:t>
            </a:r>
            <a:r>
              <a:rPr lang="pt-BR" sz="3200" dirty="0" err="1"/>
              <a:t>C</a:t>
            </a:r>
            <a:r>
              <a:rPr lang="pt-BR" sz="3200" dirty="0" err="1" smtClean="0"/>
              <a:t>aronte</a:t>
            </a:r>
            <a:r>
              <a:rPr lang="pt-BR" sz="3200" dirty="0" smtClean="0"/>
              <a:t> </a:t>
            </a:r>
          </a:p>
          <a:p>
            <a:r>
              <a:rPr lang="pt-BR" sz="3200" dirty="0" err="1" smtClean="0"/>
              <a:t>Caronte</a:t>
            </a:r>
            <a:r>
              <a:rPr lang="pt-BR" sz="3200" dirty="0" smtClean="0"/>
              <a:t> fez parte de Plutão ??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995548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tão de ação: Ajuda 4">
            <a:hlinkClick r:id="" action="ppaction://noaction" highlightClick="1"/>
          </p:cNvPr>
          <p:cNvSpPr/>
          <p:nvPr/>
        </p:nvSpPr>
        <p:spPr>
          <a:xfrm>
            <a:off x="8522849" y="1995549"/>
            <a:ext cx="1778696" cy="351472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0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21531" y="2355184"/>
            <a:ext cx="5956663" cy="194249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Imagens sistema </a:t>
            </a:r>
            <a:r>
              <a:rPr lang="pt-BR" sz="2800" dirty="0" err="1" smtClean="0"/>
              <a:t>Plutão-Caronte</a:t>
            </a:r>
            <a:r>
              <a:rPr lang="pt-BR" sz="2800" dirty="0" smtClean="0"/>
              <a:t> capturada pela LORRI em janeiro de 2015 a mais de 200 milhões de km.</a:t>
            </a:r>
          </a:p>
        </p:txBody>
      </p:sp>
      <p:pic>
        <p:nvPicPr>
          <p:cNvPr id="4098" name="Picture 2" descr="C:\Users\Priscila\Documents\Observatório\Priscila\SA\New Horizons (Karen)\30_ja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5708469" cy="634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scila\Documents\Observatório\Priscila\SA\New Horizons (Karen)\cinturao-kui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79" y="1644151"/>
            <a:ext cx="11011989" cy="45624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/>
              <a:t>Cinturão de </a:t>
            </a:r>
            <a:r>
              <a:rPr lang="pt-BR" sz="5400" dirty="0" err="1" smtClean="0"/>
              <a:t>Kuiper</a:t>
            </a:r>
            <a:endParaRPr lang="pt-BR" sz="5400" dirty="0"/>
          </a:p>
        </p:txBody>
      </p:sp>
    </p:spTree>
    <p:extLst>
      <p:ext uri="{BB962C8B-B14F-4D97-AF65-F5344CB8AC3E}">
        <p14:creationId xmlns="" xmlns:p14="http://schemas.microsoft.com/office/powerpoint/2010/main" val="3259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Cinturão de </a:t>
            </a:r>
            <a:r>
              <a:rPr lang="pt-BR" dirty="0" err="1" smtClean="0"/>
              <a:t>Kuiper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tx1"/>
                </a:solidFill>
              </a:rPr>
              <a:t>1951 – Hipótese da existência do Cinturão de </a:t>
            </a:r>
            <a:r>
              <a:rPr lang="pt-BR" sz="2800" dirty="0" err="1" smtClean="0">
                <a:solidFill>
                  <a:schemeClr val="tx1"/>
                </a:solidFill>
              </a:rPr>
              <a:t>Kuiper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1992 - 1° KBO observado, depois de Plutão.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Construção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Até janeiro de 2006 sonda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deveria esta pronta</a:t>
            </a:r>
          </a:p>
          <a:p>
            <a:r>
              <a:rPr lang="pt-BR" dirty="0" smtClean="0"/>
              <a:t>Alinhamento Maior economia </a:t>
            </a:r>
          </a:p>
          <a:p>
            <a:r>
              <a:rPr lang="pt-BR" dirty="0" smtClean="0"/>
              <a:t>Tempo </a:t>
            </a:r>
          </a:p>
          <a:p>
            <a:r>
              <a:rPr lang="pt-BR" dirty="0" smtClean="0"/>
              <a:t>Combustível</a:t>
            </a:r>
          </a:p>
          <a:p>
            <a:endParaRPr lang="pt-BR" dirty="0"/>
          </a:p>
        </p:txBody>
      </p:sp>
      <p:pic>
        <p:nvPicPr>
          <p:cNvPr id="4" name="Picture 4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90" y="3071919"/>
            <a:ext cx="3729037" cy="279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onda_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17" y="3410056"/>
            <a:ext cx="4183063" cy="212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104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/>
          <a:lstStyle/>
          <a:p>
            <a:pPr algn="ctr"/>
            <a:r>
              <a:rPr lang="pt-BR" dirty="0" smtClean="0"/>
              <a:t>Lançamento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940158"/>
            <a:ext cx="10058400" cy="75985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19/01/2006</a:t>
            </a:r>
            <a:endParaRPr lang="pt-BR" sz="4000" dirty="0"/>
          </a:p>
        </p:txBody>
      </p:sp>
      <p:pic>
        <p:nvPicPr>
          <p:cNvPr id="4" name="Picture 15" descr="launchPhotoFo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841679"/>
            <a:ext cx="7997781" cy="453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1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Trajetória da sonda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28 Fevereiro de 2007: passagem por Júpiter </a:t>
            </a:r>
          </a:p>
          <a:p>
            <a:r>
              <a:rPr lang="pt-BR" dirty="0" smtClean="0"/>
              <a:t>Estilingue Gravitacional </a:t>
            </a:r>
          </a:p>
          <a:p>
            <a:r>
              <a:rPr lang="pt-BR" dirty="0" smtClean="0"/>
              <a:t>Teste de equipamentos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23" y="1737360"/>
            <a:ext cx="38782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44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4" descr="new_horiz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55" y="2118239"/>
            <a:ext cx="4048125" cy="3324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97280" y="1737360"/>
            <a:ext cx="6096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Sete equipamentos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Ralph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Alice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REX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LORRI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SWAP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PEPSSI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Venetia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(SDC)</a:t>
            </a:r>
          </a:p>
        </p:txBody>
      </p:sp>
    </p:spTree>
    <p:extLst>
      <p:ext uri="{BB962C8B-B14F-4D97-AF65-F5344CB8AC3E}">
        <p14:creationId xmlns="" xmlns:p14="http://schemas.microsoft.com/office/powerpoint/2010/main" val="33395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53989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Ralph: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Mapa da </a:t>
            </a:r>
            <a:r>
              <a:rPr lang="pt-BR" altLang="pt-BR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superície</a:t>
            </a: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de Plutão e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Composição química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Dois instrumentos: um luz visível e outro infravermelho.</a:t>
            </a:r>
            <a:endParaRPr lang="pt-BR" altLang="pt-BR" sz="20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4" descr="137987main_Ralph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176530"/>
            <a:ext cx="4082603" cy="3193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0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638534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Alice: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Estudo da atmosfera de Plutão: composição, características.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Picture 5" descr="137960main_alice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2266682"/>
            <a:ext cx="3902299" cy="3129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7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Descoberta de Plutão </a:t>
            </a:r>
            <a:endParaRPr lang="pt-BR" dirty="0"/>
          </a:p>
        </p:txBody>
      </p:sp>
      <p:pic>
        <p:nvPicPr>
          <p:cNvPr id="4" name="Picture 4" descr="lo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86323"/>
            <a:ext cx="2581275" cy="316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16946" y="238461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3200" dirty="0"/>
              <a:t>Percival Lowell   (</a:t>
            </a:r>
            <a:r>
              <a:rPr lang="pt-BR" altLang="pt-BR" sz="3200" dirty="0" smtClean="0"/>
              <a:t>1855-1916)</a:t>
            </a:r>
          </a:p>
          <a:p>
            <a:r>
              <a:rPr lang="pt-BR" altLang="pt-BR" sz="3200" dirty="0" smtClean="0"/>
              <a:t>Observatório </a:t>
            </a:r>
            <a:r>
              <a:rPr lang="pt-BR" altLang="pt-BR" sz="3200" dirty="0"/>
              <a:t>de </a:t>
            </a:r>
            <a:r>
              <a:rPr lang="pt-BR" altLang="pt-BR" sz="3200" dirty="0" err="1" smtClean="0"/>
              <a:t>Flagstaff</a:t>
            </a:r>
            <a:endParaRPr lang="pt-BR" altLang="pt-BR" sz="3200" dirty="0" smtClean="0"/>
          </a:p>
        </p:txBody>
      </p:sp>
      <p:pic>
        <p:nvPicPr>
          <p:cNvPr id="6" name="Picture 5" descr="p-lowell-at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80" y="3446547"/>
            <a:ext cx="2068513" cy="259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1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156" y="1935886"/>
            <a:ext cx="4852759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REX: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Emissão dos dados coletados para a Terra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Comando de todos os equipamentos da sonda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</p:txBody>
      </p:sp>
      <p:pic>
        <p:nvPicPr>
          <p:cNvPr id="4" name="Picture 5" descr="137947main_rex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5" y="2178788"/>
            <a:ext cx="4265612" cy="283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5277762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LORRI: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Telescópio </a:t>
            </a: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com câmera </a:t>
            </a: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CCD (envia imagens, fotografias)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20,8 cm abertura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endParaRPr lang="pt-BR" dirty="0"/>
          </a:p>
        </p:txBody>
      </p:sp>
      <p:pic>
        <p:nvPicPr>
          <p:cNvPr id="4" name="Picture 5" descr="137950main_lorr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16" y="1973051"/>
            <a:ext cx="5022850" cy="376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21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646697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SWAP: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Análise do campo magnético de Plutão e </a:t>
            </a:r>
            <a:r>
              <a:rPr lang="pt-BR" altLang="pt-B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Caronte</a:t>
            </a:r>
            <a:endParaRPr lang="pt-BR" altLang="pt-BR" sz="28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Captação de partículas do vento solar</a:t>
            </a:r>
          </a:p>
          <a:p>
            <a:endParaRPr lang="pt-BR" dirty="0"/>
          </a:p>
        </p:txBody>
      </p:sp>
      <p:pic>
        <p:nvPicPr>
          <p:cNvPr id="4" name="Picture 5" descr="137993main_SWAP_Installation_m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27" y="2313570"/>
            <a:ext cx="4624387" cy="3087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16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839881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30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PEPSSI: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Identificação de partículas carregadas de Plutão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Analisar a interação das partículas com vento solar</a:t>
            </a:r>
          </a:p>
        </p:txBody>
      </p:sp>
      <p:pic>
        <p:nvPicPr>
          <p:cNvPr id="4" name="Picture 5" descr="137954main_PEPSSI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4756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86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New </a:t>
            </a:r>
            <a:r>
              <a:rPr lang="pt-BR" dirty="0" err="1" smtClean="0"/>
              <a:t>Horizons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04275" cy="4023360"/>
          </a:xfrm>
        </p:spPr>
        <p:txBody>
          <a:bodyPr/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</a:pPr>
            <a:r>
              <a:rPr lang="pt-BR" altLang="pt-BR" sz="2600" b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Venetia</a:t>
            </a:r>
            <a:r>
              <a:rPr lang="pt-BR" altLang="pt-BR" sz="2600" b="1" dirty="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/>
              </a:rPr>
              <a:t> (SDC):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medidor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de partículas e poeira espacial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endParaRPr lang="pt-BR" altLang="pt-BR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equipamento 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criado pela Universidade do Colorado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5" descr="137984main_sdc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46" y="184573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9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Ultimas Noticias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924697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Teste da New </a:t>
            </a:r>
            <a:r>
              <a:rPr lang="pt-BR" altLang="pt-B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Horizons</a:t>
            </a:r>
            <a:r>
              <a:rPr lang="pt-BR" altLang="pt-B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 em </a:t>
            </a:r>
            <a:r>
              <a:rPr lang="pt-BR" altLang="pt-B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Júpiter:</a:t>
            </a:r>
            <a:endParaRPr lang="pt-BR" altLang="pt-BR" sz="240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Ajuste </a:t>
            </a:r>
            <a:r>
              <a:rPr lang="pt-BR" altLang="pt-B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dos equipamentos e testes de registro de dados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anose="05000000000000000000" pitchFamily="2" charset="2"/>
              <a:buChar char="l"/>
            </a:pPr>
            <a:r>
              <a:rPr lang="pt-BR" altLang="pt-B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/>
              </a:rPr>
              <a:t>Ótimo desempenho</a:t>
            </a:r>
          </a:p>
          <a:p>
            <a:endParaRPr lang="pt-BR" dirty="0"/>
          </a:p>
        </p:txBody>
      </p:sp>
      <p:pic>
        <p:nvPicPr>
          <p:cNvPr id="4" name="JupiterRotation.mpg">
            <a:hlinkClick r:id="" action="ppaction://media"/>
          </p:cNvPr>
          <p:cNvPicPr>
            <a:picLocks noGrp="1"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68" y="2114371"/>
            <a:ext cx="4735175" cy="354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4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Júpiter e as luas </a:t>
            </a:r>
            <a:r>
              <a:rPr lang="pt-BR" b="1" dirty="0" err="1" smtClean="0"/>
              <a:t>Galileanas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pic>
        <p:nvPicPr>
          <p:cNvPr id="4" name="Picture 4" descr="io_europe_ganynede_call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036341"/>
            <a:ext cx="5773782" cy="410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ittle_re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49" y="2090057"/>
            <a:ext cx="5572320" cy="4006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01097" y="1698171"/>
            <a:ext cx="55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Grande Mancha Vermelha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816" y="1658984"/>
            <a:ext cx="570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Luas </a:t>
            </a:r>
            <a:r>
              <a:rPr lang="pt-BR" sz="2400" b="1" dirty="0" err="1" smtClean="0"/>
              <a:t>Galileanas</a:t>
            </a:r>
            <a:r>
              <a:rPr lang="pt-BR" sz="2400" b="1" dirty="0" smtClean="0"/>
              <a:t>: </a:t>
            </a:r>
            <a:r>
              <a:rPr lang="pt-BR" sz="2400" b="1" dirty="0" err="1" smtClean="0"/>
              <a:t>Io</a:t>
            </a:r>
            <a:r>
              <a:rPr lang="pt-BR" sz="2400" b="1" dirty="0" smtClean="0"/>
              <a:t>, Europa, </a:t>
            </a:r>
            <a:r>
              <a:rPr lang="pt-BR" sz="2400" b="1" dirty="0" err="1" smtClean="0"/>
              <a:t>Ganimedes</a:t>
            </a:r>
            <a:r>
              <a:rPr lang="pt-BR" sz="2400" b="1" dirty="0" smtClean="0"/>
              <a:t> e Europa, na ordem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51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riscila\Documents\Observatório\Priscila\SA\New Horizons (Karen)\Jovian_main_ring_New_Horizons_050107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17" y="705395"/>
            <a:ext cx="10149839" cy="56170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2960" y="195943"/>
            <a:ext cx="57607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Sistema de anéis do planeta Júpiter </a:t>
            </a:r>
            <a:endParaRPr lang="pt-B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Io</a:t>
            </a:r>
            <a:r>
              <a:rPr lang="pt-BR" dirty="0" smtClean="0"/>
              <a:t> – atividade vulcânica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4" descr="io_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297"/>
            <a:ext cx="5908675" cy="4615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iscila\Documents\Observatório\Priscila\SA\New Horizons (Karen)\Io_vul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992" y="1763487"/>
            <a:ext cx="4959259" cy="458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49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Imagens de Plutão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9154" name="Picture 2" descr="C:\Users\Priscila\Documents\Observatório\Priscila\SA\New Horizons (Karen)\nh-pluto_charon_color_f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4475"/>
            <a:ext cx="12192000" cy="48471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70263" y="164592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Plutão (direita) e sua maior lua </a:t>
            </a:r>
            <a:r>
              <a:rPr lang="pt-BR" sz="2000" b="1" dirty="0" err="1" smtClean="0"/>
              <a:t>Caronte</a:t>
            </a:r>
            <a:r>
              <a:rPr lang="pt-BR" sz="2000" b="1" dirty="0" smtClean="0"/>
              <a:t> (esquerda)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54022" y="1403796"/>
            <a:ext cx="7001658" cy="4465297"/>
          </a:xfrm>
        </p:spPr>
        <p:txBody>
          <a:bodyPr/>
          <a:lstStyle/>
          <a:p>
            <a:pPr marL="1471400" lvl="8" indent="0">
              <a:buNone/>
            </a:pPr>
            <a:endParaRPr lang="pt-BR" sz="2400" dirty="0"/>
          </a:p>
          <a:p>
            <a:pPr marL="1471400" lvl="8" indent="0">
              <a:buNone/>
            </a:pPr>
            <a:r>
              <a:rPr lang="pt-BR" sz="3200" dirty="0" smtClean="0"/>
              <a:t>Somente em 1930 o planeta é de fato observado!!</a:t>
            </a:r>
          </a:p>
          <a:p>
            <a:pPr marL="1471400" lvl="8" indent="0">
              <a:buNone/>
            </a:pPr>
            <a:r>
              <a:rPr lang="pt-BR" sz="3200" b="1" dirty="0" err="1" smtClean="0"/>
              <a:t>Clyde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Tombaugh</a:t>
            </a:r>
            <a:r>
              <a:rPr lang="pt-BR" sz="3200" b="1" dirty="0" smtClean="0"/>
              <a:t> (1906-1997)</a:t>
            </a:r>
          </a:p>
          <a:p>
            <a:pPr marL="1471400" lvl="8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9" y="1764121"/>
            <a:ext cx="3092450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63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Atualizados 2014/2015</a:t>
            </a:r>
            <a:endParaRPr lang="pt-BR" dirty="0"/>
          </a:p>
        </p:txBody>
      </p:sp>
      <p:pic>
        <p:nvPicPr>
          <p:cNvPr id="1026" name="Picture 2" descr="C:\Users\Priscila\Documents\Observatório\Priscila\SA\New Horizons (Karen)\29_0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7383" y="496389"/>
            <a:ext cx="4284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Plutão e </a:t>
            </a:r>
            <a:r>
              <a:rPr lang="pt-BR" sz="2500" b="1" dirty="0" err="1" smtClean="0"/>
              <a:t>Caronte</a:t>
            </a:r>
            <a:r>
              <a:rPr lang="pt-BR" sz="2500" b="1" dirty="0" smtClean="0"/>
              <a:t> – 29/06/2015</a:t>
            </a:r>
          </a:p>
          <a:p>
            <a:endParaRPr lang="pt-BR" sz="25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242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Imagens de Plutão pela </a:t>
            </a:r>
            <a:r>
              <a:rPr lang="pt-BR" dirty="0" err="1" smtClean="0"/>
              <a:t>New</a:t>
            </a:r>
            <a:r>
              <a:rPr lang="pt-BR" dirty="0" smtClean="0"/>
              <a:t> </a:t>
            </a:r>
            <a:r>
              <a:rPr lang="pt-BR" dirty="0" err="1" smtClean="0"/>
              <a:t>Horizons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 descr="https://upload.wikimedia.org/wikipedia/commons/thumb/5/5d/PlutoCharon-1stColorImage-NewHorizons-Ralph-20150414.png/150px-PlutoCharon-1stColorImage-NewHorizons-Ralph-201504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9101"/>
            <a:ext cx="2612571" cy="2370909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b/b6/Pluto_by_LORRI%2C_12_May_2015.jpg/150px-Pluto_by_LORRI%2C_12_May_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2586445"/>
            <a:ext cx="2599509" cy="2403566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2/27/Pluto_viewed_by_New_Horizons_28_May-3_June_20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2080" y="2599508"/>
            <a:ext cx="2664823" cy="2377440"/>
          </a:xfrm>
          <a:prstGeom prst="rect">
            <a:avLst/>
          </a:prstGeom>
          <a:noFill/>
        </p:spPr>
      </p:pic>
      <p:pic>
        <p:nvPicPr>
          <p:cNvPr id="4104" name="Picture 8" descr="https://upload.wikimedia.org/wikipedia/commons/thumb/f/fc/Pluto_by_LORRI%2C_18_June_2015.jpg/150px-Pluto_by_LORRI%2C_18_June_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6903" y="2573381"/>
            <a:ext cx="2233749" cy="2390503"/>
          </a:xfrm>
          <a:prstGeom prst="rect">
            <a:avLst/>
          </a:prstGeom>
          <a:noFill/>
        </p:spPr>
      </p:pic>
      <p:pic>
        <p:nvPicPr>
          <p:cNvPr id="4106" name="Picture 10" descr="https://upload.wikimedia.org/wikipedia/commons/thumb/4/42/Pluto_by_LORRI%2C_27_June_2015_%28Color%29.jpg/150px-Pluto_by_LORRI%2C_27_June_2015_%28Color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84527" y="2566850"/>
            <a:ext cx="2107473" cy="238397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57200" y="5042263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Abril/15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56263" y="5068389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Mai/15 – 75milhões km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56216" y="5003074"/>
            <a:ext cx="207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Mai/15 – 55 milhões km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020594" y="5003075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Jun/12 – 31 milhões km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371909" y="5003074"/>
            <a:ext cx="1820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Jun/12 – 18 milhões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Priscila\Documents\Observatório\Priscila\SA\New Horizons (Karen)\Pluto_jul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6161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5132" y="313509"/>
            <a:ext cx="3435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Plutão 07/07/2015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Priscila\Documents\Observatório\Priscila\SA\New Horizons (Karen)\ILovePl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27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riscila\Documents\Observatório\Priscila\SA\New Horizons (Karen)\900px-Pluto_by_LORRI,_9_July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246" y="0"/>
            <a:ext cx="7776754" cy="6858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188720" y="1240970"/>
            <a:ext cx="34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Plutão 09/07/2015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870704"/>
            <a:ext cx="4258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Mais informações sobre a sonda e Plutão acesse: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http://pluto.jhuapl.edu/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9366"/>
            <a:ext cx="12192000" cy="67592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457199"/>
            <a:ext cx="10058400" cy="58390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 Máxima aproximação: 14/07/2015 (terça-feira!)</a:t>
            </a:r>
          </a:p>
          <a:p>
            <a:pPr>
              <a:buFont typeface="Wingdings" pitchFamily="2" charset="2"/>
              <a:buChar char="Ø"/>
            </a:pPr>
            <a:endParaRPr lang="pt-B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Distância de Plutão: 12.500 km, aproximadamente</a:t>
            </a:r>
          </a:p>
          <a:p>
            <a:pPr>
              <a:buFont typeface="Wingdings" pitchFamily="2" charset="2"/>
              <a:buChar char="Ø"/>
            </a:pPr>
            <a:endParaRPr lang="pt-B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Velocidade: ~14km/s!!!</a:t>
            </a:r>
          </a:p>
          <a:p>
            <a:pPr>
              <a:buFont typeface="Wingdings" pitchFamily="2" charset="2"/>
              <a:buChar char="Ø"/>
            </a:pPr>
            <a:endParaRPr lang="pt-BR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C00000"/>
                </a:solidFill>
              </a:rPr>
              <a:t>A </a:t>
            </a:r>
            <a:r>
              <a:rPr lang="pt-BR" sz="3200" b="1" dirty="0" err="1" smtClean="0">
                <a:solidFill>
                  <a:srgbClr val="C00000"/>
                </a:solidFill>
              </a:rPr>
              <a:t>New</a:t>
            </a:r>
            <a:r>
              <a:rPr lang="pt-BR" sz="3200" b="1" dirty="0" smtClean="0">
                <a:solidFill>
                  <a:srgbClr val="C00000"/>
                </a:solidFill>
              </a:rPr>
              <a:t> </a:t>
            </a:r>
            <a:r>
              <a:rPr lang="pt-BR" sz="3200" b="1" dirty="0" err="1" smtClean="0">
                <a:solidFill>
                  <a:srgbClr val="C00000"/>
                </a:solidFill>
              </a:rPr>
              <a:t>Horizons</a:t>
            </a:r>
            <a:r>
              <a:rPr lang="pt-BR" sz="3200" b="1" dirty="0" smtClean="0">
                <a:solidFill>
                  <a:srgbClr val="C00000"/>
                </a:solidFill>
              </a:rPr>
              <a:t> continuará a exploração do Cinturão de </a:t>
            </a:r>
            <a:r>
              <a:rPr lang="pt-BR" sz="3200" b="1" dirty="0" err="1" smtClean="0">
                <a:solidFill>
                  <a:srgbClr val="C00000"/>
                </a:solidFill>
              </a:rPr>
              <a:t>Kuiper</a:t>
            </a:r>
            <a:r>
              <a:rPr lang="pt-BR" sz="32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pt-BR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Priscila\Documents\Observatório\Priscila\SA\New Horizons (Karen)\Pluto_discovery_plat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4" y="0"/>
            <a:ext cx="10058400" cy="1227909"/>
          </a:xfrm>
        </p:spPr>
        <p:txBody>
          <a:bodyPr/>
          <a:lstStyle/>
          <a:p>
            <a:pPr algn="ctr"/>
            <a:r>
              <a:rPr lang="pt-BR" dirty="0" smtClean="0"/>
              <a:t>Plutão em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50423"/>
            <a:ext cx="10058400" cy="4362995"/>
          </a:xfrm>
        </p:spPr>
        <p:txBody>
          <a:bodyPr>
            <a:normAutofit/>
          </a:bodyPr>
          <a:lstStyle/>
          <a:p>
            <a:endParaRPr lang="pt-BR" altLang="pt-BR" sz="3200" dirty="0" smtClean="0"/>
          </a:p>
          <a:p>
            <a:r>
              <a:rPr lang="pt-BR" altLang="pt-BR" sz="3200" dirty="0" smtClean="0"/>
              <a:t>1,2 x 10²</a:t>
            </a:r>
            <a:r>
              <a:rPr lang="pt-BR" altLang="pt-BR" sz="3200" dirty="0" err="1" smtClean="0"/>
              <a:t>²</a:t>
            </a:r>
            <a:r>
              <a:rPr lang="pt-BR" altLang="pt-BR" sz="3200" dirty="0" smtClean="0"/>
              <a:t> kg</a:t>
            </a:r>
          </a:p>
          <a:p>
            <a:r>
              <a:rPr lang="pt-BR" altLang="pt-BR" sz="3200" dirty="0" smtClean="0"/>
              <a:t>2370 km de diâmetro</a:t>
            </a:r>
          </a:p>
          <a:p>
            <a:r>
              <a:rPr lang="pt-BR" altLang="pt-BR" sz="3200" dirty="0" smtClean="0"/>
              <a:t>Gravidade: 0,4 m/s² (Terra ~ 9,8 m/s²)</a:t>
            </a:r>
          </a:p>
          <a:p>
            <a:r>
              <a:rPr lang="pt-BR" altLang="pt-BR" sz="3200" dirty="0" smtClean="0"/>
              <a:t>Luas: 5 - </a:t>
            </a:r>
            <a:r>
              <a:rPr lang="pt-BR" altLang="pt-BR" sz="3200" dirty="0" err="1" smtClean="0"/>
              <a:t>Caronte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Hydra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Kerberos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Styx</a:t>
            </a:r>
            <a:r>
              <a:rPr lang="pt-BR" altLang="pt-BR" sz="3200" dirty="0" smtClean="0"/>
              <a:t>, </a:t>
            </a:r>
            <a:r>
              <a:rPr lang="pt-BR" altLang="pt-BR" sz="3200" dirty="0" err="1" smtClean="0"/>
              <a:t>Nix</a:t>
            </a:r>
            <a:endParaRPr lang="pt-BR" altLang="pt-BR" sz="3200" dirty="0" smtClean="0"/>
          </a:p>
          <a:p>
            <a:r>
              <a:rPr lang="pt-BR" altLang="pt-BR" sz="3200" dirty="0" smtClean="0"/>
              <a:t>Máxima distância - 49,24 UA (mais de 7 bilhões de km!!!)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Luas de Plutão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/>
              <a:t>1978- </a:t>
            </a:r>
            <a:r>
              <a:rPr lang="pt-BR" sz="2800" dirty="0" err="1" smtClean="0"/>
              <a:t>Caronte</a:t>
            </a:r>
            <a:r>
              <a:rPr lang="pt-BR" sz="2800" dirty="0" smtClean="0"/>
              <a:t> é observada                     2005- </a:t>
            </a:r>
            <a:r>
              <a:rPr lang="pt-BR" sz="2800" dirty="0" err="1" smtClean="0"/>
              <a:t>Hydra</a:t>
            </a:r>
            <a:r>
              <a:rPr lang="pt-BR" sz="2800" dirty="0" smtClean="0"/>
              <a:t> e </a:t>
            </a:r>
            <a:r>
              <a:rPr lang="pt-BR" sz="2800" dirty="0" err="1" smtClean="0"/>
              <a:t>Nix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4" name="Picture 6" descr="plutao_m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7" y="230303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on_dis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17" y="2551249"/>
            <a:ext cx="4079723" cy="3065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0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154" y="182880"/>
            <a:ext cx="10058400" cy="1084217"/>
          </a:xfrm>
        </p:spPr>
        <p:txBody>
          <a:bodyPr/>
          <a:lstStyle/>
          <a:p>
            <a:pPr algn="ctr"/>
            <a:r>
              <a:rPr lang="pt-BR" dirty="0">
                <a:solidFill>
                  <a:prstClr val="white">
                    <a:lumMod val="75000"/>
                    <a:lumOff val="25000"/>
                  </a:prstClr>
                </a:solidFill>
              </a:rPr>
              <a:t>Plutão em 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02673"/>
            <a:ext cx="10058400" cy="433686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Mínima - 29,64 UA (mais de 4 bilhões de km) - entre 1979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até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1999 (20 anos),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Plutão mais próximo que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Netuno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Rotação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: 6,2 dias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Translação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: 248 anos</a:t>
            </a:r>
          </a:p>
          <a:p>
            <a:pPr lvl="0">
              <a:buClr>
                <a:srgbClr val="B5AE53"/>
              </a:buClr>
            </a:pPr>
            <a:endParaRPr lang="pt-BR" altLang="pt-BR" sz="3200" dirty="0" smtClean="0">
              <a:solidFill>
                <a:prstClr val="white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5AE53"/>
              </a:buClr>
            </a:pP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Inclinação </a:t>
            </a:r>
            <a:r>
              <a:rPr lang="pt-BR" altLang="pt-BR" sz="3200" dirty="0">
                <a:solidFill>
                  <a:prstClr val="white">
                    <a:lumMod val="75000"/>
                    <a:lumOff val="25000"/>
                  </a:prstClr>
                </a:solidFill>
              </a:rPr>
              <a:t>da órbita: </a:t>
            </a:r>
            <a:r>
              <a:rPr lang="pt-BR" altLang="pt-BR" sz="3200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17,15°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76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623393" y="4077072"/>
            <a:ext cx="2635209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9744405" y="4365104"/>
            <a:ext cx="144016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815413" y="1412776"/>
            <a:ext cx="2304256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3983765" y="1268760"/>
            <a:ext cx="2592288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615947" y="3212976"/>
            <a:ext cx="288032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 queda de Plutão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2005- descoberta de </a:t>
            </a:r>
            <a:r>
              <a:rPr lang="pt-BR" sz="2800" dirty="0" err="1" smtClean="0"/>
              <a:t>Éris</a:t>
            </a:r>
            <a:r>
              <a:rPr lang="pt-BR" sz="2800" dirty="0" smtClean="0"/>
              <a:t> </a:t>
            </a:r>
          </a:p>
          <a:p>
            <a:endParaRPr lang="pt-BR" sz="2800" dirty="0" smtClean="0"/>
          </a:p>
          <a:p>
            <a:r>
              <a:rPr lang="pt-BR" sz="2800" dirty="0" smtClean="0"/>
              <a:t>2006- Assembleia da União Astronômica Internacional :	</a:t>
            </a:r>
          </a:p>
          <a:p>
            <a:pPr lvl="4">
              <a:buFont typeface="Wingdings" pitchFamily="2" charset="2"/>
              <a:buChar char="Ø"/>
            </a:pPr>
            <a:r>
              <a:rPr lang="pt-BR" sz="2800" dirty="0" smtClean="0"/>
              <a:t>Redefinição do termo planeta</a:t>
            </a:r>
          </a:p>
          <a:p>
            <a:pPr lvl="4">
              <a:buFont typeface="Wingdings" pitchFamily="2" charset="2"/>
              <a:buChar char="Ø"/>
            </a:pPr>
            <a:r>
              <a:rPr lang="pt-BR" sz="2800" dirty="0" smtClean="0"/>
              <a:t>Plutão deixa de ser planeta </a:t>
            </a:r>
          </a:p>
          <a:p>
            <a:pPr lvl="4">
              <a:buNone/>
            </a:pPr>
            <a:r>
              <a:rPr lang="pt-BR" sz="2800" dirty="0" smtClean="0"/>
              <a:t> </a:t>
            </a:r>
          </a:p>
          <a:p>
            <a:pPr lvl="4">
              <a:buFont typeface="Wingdings" pitchFamily="2" charset="2"/>
              <a:buChar char="Ø"/>
            </a:pPr>
            <a:endParaRPr lang="pt-BR" sz="2800" dirty="0" smtClean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304" y="3683470"/>
            <a:ext cx="218598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9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1045</TotalTime>
  <Words>567</Words>
  <Application>Microsoft Office PowerPoint</Application>
  <PresentationFormat>Personalizar</PresentationFormat>
  <Paragraphs>131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Retrospectiva</vt:lpstr>
      <vt:lpstr>A espaçonave  NEW HORIZONS</vt:lpstr>
      <vt:lpstr>Descoberta de Plutão </vt:lpstr>
      <vt:lpstr>Slide 3</vt:lpstr>
      <vt:lpstr>Slide 4</vt:lpstr>
      <vt:lpstr>Plutão em dados </vt:lpstr>
      <vt:lpstr>Luas de Plutão </vt:lpstr>
      <vt:lpstr>Plutão em dados </vt:lpstr>
      <vt:lpstr>Slide 8</vt:lpstr>
      <vt:lpstr>A queda de Plutão  </vt:lpstr>
      <vt:lpstr>Por quê ir para Plutão ?</vt:lpstr>
      <vt:lpstr>Slide 11</vt:lpstr>
      <vt:lpstr>Cinturão de Kuiper</vt:lpstr>
      <vt:lpstr>Cinturão de Kuiper</vt:lpstr>
      <vt:lpstr>Construção da Sonda </vt:lpstr>
      <vt:lpstr>Lançamento New Horizons </vt:lpstr>
      <vt:lpstr>Trajetória da sonda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da New Horizons </vt:lpstr>
      <vt:lpstr>Estrutura New Horizons </vt:lpstr>
      <vt:lpstr>Ultimas Noticias </vt:lpstr>
      <vt:lpstr>Júpiter e as luas Galileanas </vt:lpstr>
      <vt:lpstr>Slide 27</vt:lpstr>
      <vt:lpstr>Io – atividade vulcânica  </vt:lpstr>
      <vt:lpstr>Imagens de Plutão </vt:lpstr>
      <vt:lpstr>Dados Atualizados 2014/2015</vt:lpstr>
      <vt:lpstr>Imagens de Plutão pela New Horizons 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espaçonave NEW HORIZONS.</dc:title>
  <dc:creator>karen Silva</dc:creator>
  <cp:lastModifiedBy>Observatório</cp:lastModifiedBy>
  <cp:revision>77</cp:revision>
  <dcterms:created xsi:type="dcterms:W3CDTF">2014-11-10T13:47:30Z</dcterms:created>
  <dcterms:modified xsi:type="dcterms:W3CDTF">2015-07-13T11:37:11Z</dcterms:modified>
</cp:coreProperties>
</file>