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58" r:id="rId6"/>
    <p:sldId id="259" r:id="rId7"/>
    <p:sldId id="268" r:id="rId8"/>
    <p:sldId id="279" r:id="rId9"/>
    <p:sldId id="276" r:id="rId10"/>
    <p:sldId id="281" r:id="rId11"/>
    <p:sldId id="263" r:id="rId12"/>
    <p:sldId id="264" r:id="rId13"/>
    <p:sldId id="278" r:id="rId14"/>
    <p:sldId id="277" r:id="rId15"/>
    <p:sldId id="294" r:id="rId16"/>
    <p:sldId id="285" r:id="rId17"/>
    <p:sldId id="286" r:id="rId18"/>
    <p:sldId id="262" r:id="rId19"/>
    <p:sldId id="261" r:id="rId20"/>
    <p:sldId id="291" r:id="rId21"/>
    <p:sldId id="290" r:id="rId22"/>
    <p:sldId id="303" r:id="rId23"/>
    <p:sldId id="304" r:id="rId24"/>
    <p:sldId id="305" r:id="rId25"/>
    <p:sldId id="300" r:id="rId26"/>
    <p:sldId id="302" r:id="rId27"/>
    <p:sldId id="301" r:id="rId28"/>
    <p:sldId id="297" r:id="rId29"/>
    <p:sldId id="298" r:id="rId30"/>
    <p:sldId id="299" r:id="rId31"/>
    <p:sldId id="293" r:id="rId32"/>
    <p:sldId id="295" r:id="rId33"/>
    <p:sldId id="296" r:id="rId34"/>
    <p:sldId id="266" r:id="rId35"/>
    <p:sldId id="288" r:id="rId36"/>
    <p:sldId id="267" r:id="rId37"/>
    <p:sldId id="287" r:id="rId38"/>
    <p:sldId id="269" r:id="rId39"/>
    <p:sldId id="314" r:id="rId40"/>
    <p:sldId id="270" r:id="rId41"/>
    <p:sldId id="289" r:id="rId42"/>
    <p:sldId id="271" r:id="rId43"/>
    <p:sldId id="313" r:id="rId44"/>
    <p:sldId id="272" r:id="rId45"/>
    <p:sldId id="284" r:id="rId46"/>
    <p:sldId id="273" r:id="rId47"/>
    <p:sldId id="307" r:id="rId48"/>
    <p:sldId id="308" r:id="rId49"/>
    <p:sldId id="309" r:id="rId50"/>
    <p:sldId id="311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F61E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9542-DCB0-483A-AC6E-F4E7D2B66D42}" type="datetimeFigureOut">
              <a:rPr lang="pt-BR" smtClean="0"/>
              <a:pPr/>
              <a:t>14/03/2015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F4C3-DC89-4B7B-86F6-AC60A16C8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pt.wikipedia.org/wiki/Ficheiro:BlackCatTheoNijmeg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Ficheiro:Fortune_cookie_broken_20040628_223252_1.jpg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://pt.wikipedia.org/wiki/Ficheiro:VET_13_circle.p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238546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 smtClean="0">
                <a:solidFill>
                  <a:schemeClr val="bg1"/>
                </a:solidFill>
              </a:rPr>
              <a:t>    Origens Históricas da</a:t>
            </a:r>
          </a:p>
          <a:p>
            <a:pPr algn="just"/>
            <a:r>
              <a:rPr lang="pt-BR" sz="4400" b="1" dirty="0" smtClean="0">
                <a:solidFill>
                  <a:schemeClr val="bg1"/>
                </a:solidFill>
              </a:rPr>
              <a:t>Astronomia &amp; Astrologia</a:t>
            </a:r>
          </a:p>
          <a:p>
            <a:pPr algn="just"/>
            <a:endParaRPr lang="pt-BR" sz="4400" dirty="0" smtClean="0">
              <a:solidFill>
                <a:srgbClr val="FF0000"/>
              </a:solidFill>
            </a:endParaRPr>
          </a:p>
        </p:txBody>
      </p:sp>
      <p:sp>
        <p:nvSpPr>
          <p:cNvPr id="3" name="CaixaDeTexto 3"/>
          <p:cNvSpPr txBox="1"/>
          <p:nvPr/>
        </p:nvSpPr>
        <p:spPr>
          <a:xfrm>
            <a:off x="2752403" y="5457418"/>
            <a:ext cx="6284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Edwardian Script ITC" pitchFamily="66" charset="0"/>
              </a:rPr>
              <a:t>José de Arimatea Gomes da Silva Filho</a:t>
            </a:r>
            <a:endParaRPr lang="pt-BR" sz="40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5" name="CaixaDeTexto 3"/>
          <p:cNvSpPr txBox="1"/>
          <p:nvPr/>
        </p:nvSpPr>
        <p:spPr>
          <a:xfrm>
            <a:off x="5294766" y="6105490"/>
            <a:ext cx="374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dcundno@gmail.com</a:t>
            </a:r>
            <a:endParaRPr lang="pt-BR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436096" y="1213302"/>
            <a:ext cx="4055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40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imathea Filho\Desktop\Astromagia\calendarioegipc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83568" y="44624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Calendário Egípcio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516216" y="1628800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Ísis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516216" y="2484185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Osíris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3348281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Seth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516216" y="4284385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Neftis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516216" y="5148481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Horus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rimathea Filho\Desktop\Astromagia\Astronomy in Egyptian history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27260"/>
            <a:ext cx="4203551" cy="56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rimathea Filho\Desktop\Astromagia\alinhamentopiram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312782" cy="2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rimathea Filho\Desktop\Astromagia\pyror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51956"/>
            <a:ext cx="6995808" cy="48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rimathea Filho\Desktop\Astromagia\ppgirami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18" y="1124744"/>
            <a:ext cx="6529442" cy="47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rimathea Filho\Desktop\Astromagia\TbS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4635"/>
            <a:ext cx="7056784" cy="57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427984" y="1709936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Kabarion</a:t>
            </a:r>
            <a:endParaRPr lang="pt-BR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5148481"/>
            <a:ext cx="2390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Thoth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283968" y="3122965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"7 princípios do universo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e da Astrologia".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eluscohen.zip.net/images/th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27717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3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03648" y="116632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Mesopotâmia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rimathea Filho\Desktop\Astromagia\mesopota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32740" cy="51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2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imathea Filho\Desktop\Astromagia\Dibuix-Zigu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6" y="884718"/>
            <a:ext cx="6660740" cy="45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/>
          <p:nvPr/>
        </p:nvSpPr>
        <p:spPr>
          <a:xfrm>
            <a:off x="1101290" y="5642084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bg1"/>
                </a:solidFill>
              </a:rPr>
              <a:t>Zigurates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903" y="1340768"/>
            <a:ext cx="4010750" cy="39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07504" y="908720"/>
            <a:ext cx="4608512" cy="5040560"/>
            <a:chOff x="4644008" y="908720"/>
            <a:chExt cx="4608512" cy="5040560"/>
          </a:xfrm>
        </p:grpSpPr>
        <p:sp>
          <p:nvSpPr>
            <p:cNvPr id="8" name="Título 1"/>
            <p:cNvSpPr txBox="1">
              <a:spLocks/>
            </p:cNvSpPr>
            <p:nvPr/>
          </p:nvSpPr>
          <p:spPr>
            <a:xfrm>
              <a:off x="4644008" y="908720"/>
              <a:ext cx="460851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Agricultura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4860032" y="3510136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Presságios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ítulo 1"/>
            <p:cNvSpPr txBox="1">
              <a:spLocks/>
            </p:cNvSpPr>
            <p:nvPr/>
          </p:nvSpPr>
          <p:spPr>
            <a:xfrm>
              <a:off x="4932040" y="2276872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Clima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ítulo 1"/>
            <p:cNvSpPr txBox="1">
              <a:spLocks/>
            </p:cNvSpPr>
            <p:nvPr/>
          </p:nvSpPr>
          <p:spPr>
            <a:xfrm>
              <a:off x="4788024" y="4806280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Sol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imathea Filho\Desktop\Astromagia\Ishtar-G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Astromagia\british_museum_queen_of_the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29076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 mais ampla tolerância na mais estrita independência”</a:t>
            </a:r>
            <a:endParaRPr lang="pt-BR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31840" y="3573016"/>
            <a:ext cx="5796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rgbClr val="FF0000"/>
                </a:solidFill>
                <a:latin typeface="Monotype Corsiva" pitchFamily="66" charset="0"/>
              </a:rPr>
              <a:t>Frater Raymond Bernard</a:t>
            </a:r>
            <a:endParaRPr lang="pt-BR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imathea Filho\Desktop\Astromagia\200px-Sargon_of_Akk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915"/>
            <a:ext cx="2952328" cy="56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91880" y="1772816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Cometas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47864" y="404664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Eclipses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98910" y="6146140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Sargão </a:t>
            </a:r>
            <a:r>
              <a:rPr lang="pt-BR" sz="3200" dirty="0">
                <a:solidFill>
                  <a:srgbClr val="FF0000"/>
                </a:solidFill>
              </a:rPr>
              <a:t>da Acádia, (2 870 a.C.)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644280" y="2996952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 e Lua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491880" y="4374232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Planetas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0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imathea Filho\Desktop\Astromagia\f6ad531e-a070-4566-8f9d-e622749282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0445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98910" y="6146140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Assurbanípal (século VII a.C.)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95936" y="1556792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Zodíaco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936" y="2996952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Efemérides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621570" y="4869160"/>
            <a:ext cx="6567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Astrologia começa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 estudar o Homem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31640" y="332656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Grécia Antiga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rimathea Filho\Desktop\Astromagia\Aristote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4892"/>
            <a:ext cx="24669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46982" y="5354052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Aristóteles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1352" y="184482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“Teoria dos 4 Elementos”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Astromagia\S.A\Los Cinco Elementos de Aristote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3816424" cy="36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7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imathea Filho\Desktop\Astromagia\hipar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238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14934" y="4869160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Hiparco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2780928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Precessão dos Equinócios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0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imathea Filho\Desktop\Astromagia\ptolomeu-e-astron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982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5436513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Ptolomeu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331640" y="323945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Bases da Astrologia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32656" y="5364505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Augusto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31640" y="332656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 Antiga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Arimathea Filho\Desktop\Astromagia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92288" cy="36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rimathea Filho\Desktop\Astromagia\150px-Claudius_(M.A.N._Madrid)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087091" cy="35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779912" y="5373216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Tibério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0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imathea Filho\Desktop\Astromagia\claudiuuuuuuuuuuuuuuuuu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71875" cy="34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40568" y="3924345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Cláudio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220486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Expulsão astrólogos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da Península Italiana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9322" y="5085184"/>
            <a:ext cx="6567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Astrologia passa ser encarada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como superstição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8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imathea Filho\Desktop\Astromagia\s_isid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88640" y="5652537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Isidoro </a:t>
            </a:r>
            <a:r>
              <a:rPr lang="pt-BR" sz="3200" dirty="0">
                <a:solidFill>
                  <a:schemeClr val="bg1"/>
                </a:solidFill>
                <a:latin typeface="Gabriola" pitchFamily="82" charset="0"/>
              </a:rPr>
              <a:t>de Sevilha (c. 636)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Idade Média</a:t>
            </a:r>
            <a:endParaRPr lang="pt-BR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207536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Pioneiro na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“separação entre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Astrologia e Astronomia”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3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imathea Filho\Desktop\Astromagia\20140128112146k14HeG3W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952328" cy="40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84584" y="5004465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Santo</a:t>
            </a:r>
            <a:r>
              <a:rPr lang="pt-BR" sz="3200" dirty="0">
                <a:solidFill>
                  <a:schemeClr val="bg1"/>
                </a:solidFill>
                <a:latin typeface="Gabriola" pitchFamily="82" charset="0"/>
              </a:rPr>
              <a:t> Alberto Magno (c. 1200-1280)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7904" y="1340768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Separação entre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Astrologia e Paganismo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189522" y="2924944"/>
            <a:ext cx="6567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“Ciência legítima”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“Arte divinatória”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7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imathea Filho\Desktop\Astromagia\santo-tomas-de-aqu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8680"/>
            <a:ext cx="3749675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68560" y="5796553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Santo</a:t>
            </a:r>
            <a:r>
              <a:rPr lang="pt-BR" sz="3200" dirty="0">
                <a:solidFill>
                  <a:schemeClr val="bg1"/>
                </a:solidFill>
                <a:latin typeface="Gabriola" pitchFamily="82" charset="0"/>
              </a:rPr>
              <a:t> </a:t>
            </a:r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Tomás de Aquino</a:t>
            </a:r>
            <a:r>
              <a:rPr lang="pt-BR" sz="3200" dirty="0">
                <a:solidFill>
                  <a:schemeClr val="bg1"/>
                </a:solidFill>
                <a:latin typeface="Gabriola" pitchFamily="82" charset="0"/>
              </a:rPr>
              <a:t> (c. </a:t>
            </a:r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1225-1274)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936" y="1772816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Astrologia e Vida Cristã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Complementares</a:t>
            </a:r>
          </a:p>
        </p:txBody>
      </p:sp>
    </p:spTree>
    <p:extLst>
      <p:ext uri="{BB962C8B-B14F-4D97-AF65-F5344CB8AC3E}">
        <p14:creationId xmlns:p14="http://schemas.microsoft.com/office/powerpoint/2010/main" xmlns="" val="986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bservatório\Desktop\04-29-2014-cda-ods-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4525797" cy="3394348"/>
          </a:xfrm>
          <a:prstGeom prst="rect">
            <a:avLst/>
          </a:prstGeom>
          <a:noFill/>
        </p:spPr>
      </p:pic>
      <p:pic>
        <p:nvPicPr>
          <p:cNvPr id="3075" name="Picture 3" descr="C:\Users\Observatório\Desktop\Astromagia\minicur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42" y="4509070"/>
            <a:ext cx="2088282" cy="2088282"/>
          </a:xfrm>
          <a:prstGeom prst="rect">
            <a:avLst/>
          </a:prstGeom>
          <a:noFill/>
        </p:spPr>
      </p:pic>
      <p:pic>
        <p:nvPicPr>
          <p:cNvPr id="3076" name="Picture 4" descr="C:\Users\Observatório\Desktop\Astromagia\Observacao-do-C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1828800" cy="1828800"/>
          </a:xfrm>
          <a:prstGeom prst="rect">
            <a:avLst/>
          </a:prstGeom>
          <a:noFill/>
        </p:spPr>
      </p:pic>
      <p:pic>
        <p:nvPicPr>
          <p:cNvPr id="3077" name="Picture 5" descr="C:\Users\Observatório\Desktop\Astromagia\Sessao-Astronom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52528"/>
            <a:ext cx="1828800" cy="1828800"/>
          </a:xfrm>
          <a:prstGeom prst="rect">
            <a:avLst/>
          </a:prstGeom>
          <a:noFill/>
        </p:spPr>
      </p:pic>
      <p:pic>
        <p:nvPicPr>
          <p:cNvPr id="3078" name="Picture 6" descr="C:\Users\Observatório\Desktop\Astromagia\Cine-Observator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4664"/>
            <a:ext cx="1828800" cy="1828800"/>
          </a:xfrm>
          <a:prstGeom prst="rect">
            <a:avLst/>
          </a:prstGeom>
          <a:noFill/>
        </p:spPr>
      </p:pic>
      <p:pic>
        <p:nvPicPr>
          <p:cNvPr id="50178" name="Picture 2" descr="http://www.cdcc.usp.br/cda/cine-cartaz/tarjas-do-site-2014/Domingos-Sola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42088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imathea Filho\Desktop\Astromagia\dante-alighieri-divina-co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95" y="404664"/>
            <a:ext cx="55382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22846" y="4572417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Dante Alighieri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661248"/>
            <a:ext cx="8015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Astrólogos = </a:t>
            </a:r>
            <a:r>
              <a:rPr lang="pt-BR" sz="3200" dirty="0" err="1" smtClean="0">
                <a:solidFill>
                  <a:schemeClr val="bg1"/>
                </a:solidFill>
              </a:rPr>
              <a:t>Mathematici</a:t>
            </a:r>
            <a:endParaRPr lang="pt-BR" sz="3200" dirty="0" smtClean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355976" y="1548081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Guido </a:t>
            </a:r>
            <a:r>
              <a:rPr lang="pt-BR" sz="3200" dirty="0" err="1" smtClean="0">
                <a:solidFill>
                  <a:schemeClr val="bg1"/>
                </a:solidFill>
                <a:latin typeface="Gabriola" pitchFamily="82" charset="0"/>
              </a:rPr>
              <a:t>Bonatti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341650" y="2780928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Michael Scott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Renascença</a:t>
            </a:r>
            <a:endParaRPr lang="pt-BR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rimathea Filho\Desktop\Astromagia\copernic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04864"/>
            <a:ext cx="44803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84584" y="5877272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Copérnico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8195" name="Picture 3" descr="C:\Users\Arimathea Filho\Desktop\Astromagia\Paracelso-Enciclopedia-Herme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15580"/>
            <a:ext cx="3355476" cy="28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93578" y="5445224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Paracelso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imathea Filho\Desktop\Astromagia\Porträtt_av_Tycho_Brahe_-_Skoklosters_slott_-_90153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9632"/>
            <a:ext cx="2639218" cy="32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rimathea Filho\Desktop\Astromagia\Johannes_Kepler_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360" y="648965"/>
            <a:ext cx="2338422" cy="32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52358" y="3841884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Tycho Brahe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913892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Johannes Kepler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5291916"/>
            <a:ext cx="6097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Concerning the more certain </a:t>
            </a:r>
            <a:r>
              <a:rPr lang="pt-BR" sz="3200" dirty="0" smtClean="0">
                <a:solidFill>
                  <a:schemeClr val="bg1"/>
                </a:solidFill>
              </a:rPr>
              <a:t>Fundamentals </a:t>
            </a:r>
            <a:r>
              <a:rPr lang="pt-BR" sz="3200" dirty="0">
                <a:solidFill>
                  <a:schemeClr val="bg1"/>
                </a:solidFill>
              </a:rPr>
              <a:t>of </a:t>
            </a:r>
            <a:r>
              <a:rPr lang="pt-BR" sz="3200" dirty="0" smtClean="0">
                <a:solidFill>
                  <a:schemeClr val="bg1"/>
                </a:solidFill>
              </a:rPr>
              <a:t>Astrology</a:t>
            </a:r>
            <a:r>
              <a:rPr lang="pt-BR" sz="3200" dirty="0">
                <a:solidFill>
                  <a:schemeClr val="bg1"/>
                </a:solidFill>
              </a:rPr>
              <a:t> (1602</a:t>
            </a:r>
            <a:r>
              <a:rPr lang="pt-BR" sz="3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9871" y="4509120"/>
            <a:ext cx="3488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*</a:t>
            </a:r>
            <a:r>
              <a:rPr lang="pt-BR" sz="3200" dirty="0" smtClean="0">
                <a:solidFill>
                  <a:schemeClr val="bg1"/>
                </a:solidFill>
              </a:rPr>
              <a:t> Astrologia Médica</a:t>
            </a:r>
          </a:p>
        </p:txBody>
      </p:sp>
    </p:spTree>
    <p:extLst>
      <p:ext uri="{BB962C8B-B14F-4D97-AF65-F5344CB8AC3E}">
        <p14:creationId xmlns:p14="http://schemas.microsoft.com/office/powerpoint/2010/main" xmlns="" val="26709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imathea Filho\Desktop\Astromagia\ZZ0D5C6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561926" cy="32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rimathea Filho\Desktop\Astromagia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808" y="620688"/>
            <a:ext cx="46162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52358" y="3852337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Galileu Galilei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852337"/>
            <a:ext cx="656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Gabriola" pitchFamily="82" charset="0"/>
              </a:rPr>
              <a:t>Sir Isaac Newton</a:t>
            </a:r>
            <a:endParaRPr lang="pt-BR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995173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Diálogos astronômicos entre um </a:t>
            </a:r>
            <a:r>
              <a:rPr lang="pt-BR" sz="3200" dirty="0" smtClean="0">
                <a:solidFill>
                  <a:schemeClr val="bg1"/>
                </a:solidFill>
              </a:rPr>
              <a:t>Cavalheiro </a:t>
            </a:r>
            <a:r>
              <a:rPr lang="pt-BR" sz="3200" dirty="0">
                <a:solidFill>
                  <a:schemeClr val="bg1"/>
                </a:solidFill>
              </a:rPr>
              <a:t>e uma D</a:t>
            </a:r>
            <a:r>
              <a:rPr lang="pt-BR" sz="3200" dirty="0" smtClean="0">
                <a:solidFill>
                  <a:schemeClr val="bg1"/>
                </a:solidFill>
              </a:rPr>
              <a:t>ama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71800" y="116632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Ocultismo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682805"/>
            <a:ext cx="6567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</a:rPr>
              <a:t>Do</a:t>
            </a:r>
            <a:r>
              <a:rPr lang="pt-PT" sz="3200" dirty="0">
                <a:solidFill>
                  <a:schemeClr val="bg1"/>
                </a:solidFill>
              </a:rPr>
              <a:t> L</a:t>
            </a:r>
            <a:r>
              <a:rPr lang="pt-PT" sz="3200" dirty="0" smtClean="0">
                <a:solidFill>
                  <a:schemeClr val="bg1"/>
                </a:solidFill>
              </a:rPr>
              <a:t>atim</a:t>
            </a:r>
            <a:r>
              <a:rPr lang="pt-PT" sz="3200" dirty="0">
                <a:solidFill>
                  <a:schemeClr val="bg1"/>
                </a:solidFill>
              </a:rPr>
              <a:t> </a:t>
            </a:r>
            <a:r>
              <a:rPr lang="pt-PT" sz="3200" dirty="0" smtClean="0">
                <a:solidFill>
                  <a:schemeClr val="bg1"/>
                </a:solidFill>
              </a:rPr>
              <a:t>”</a:t>
            </a:r>
            <a:r>
              <a:rPr lang="pt-PT" sz="3200" i="1" dirty="0" smtClean="0">
                <a:solidFill>
                  <a:schemeClr val="bg1"/>
                </a:solidFill>
              </a:rPr>
              <a:t>occultus”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smtClean="0">
                <a:solidFill>
                  <a:schemeClr val="bg1"/>
                </a:solidFill>
              </a:rPr>
              <a:t>que significa  clandestino</a:t>
            </a:r>
            <a:r>
              <a:rPr lang="pt-PT" sz="3200" dirty="0">
                <a:solidFill>
                  <a:schemeClr val="bg1"/>
                </a:solidFill>
              </a:rPr>
              <a:t>, escondido, </a:t>
            </a:r>
            <a:r>
              <a:rPr lang="pt-PT" sz="3200" dirty="0" smtClean="0">
                <a:solidFill>
                  <a:schemeClr val="bg1"/>
                </a:solidFill>
              </a:rPr>
              <a:t>secreto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71703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o conhecimento do paranormal em oposição ao mensurável. </a:t>
            </a: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Conhecimento que se destina a certas pessoas e que deve  ser  mantido em segredo.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imathea Filho\Desktop\Astromagia\occul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316960" cy="47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6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2590" y="188640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Misticismo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779687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Do grego</a:t>
            </a:r>
            <a:r>
              <a:rPr lang="pt-PT" sz="2800" dirty="0">
                <a:solidFill>
                  <a:schemeClr val="bg1"/>
                </a:solidFill>
              </a:rPr>
              <a:t> μυστικός, transliterado </a:t>
            </a:r>
            <a:r>
              <a:rPr lang="pt-PT" sz="2800" i="1" dirty="0">
                <a:solidFill>
                  <a:schemeClr val="bg1"/>
                </a:solidFill>
              </a:rPr>
              <a:t>mystikos</a:t>
            </a:r>
            <a:r>
              <a:rPr lang="pt-PT" sz="2800" dirty="0">
                <a:solidFill>
                  <a:schemeClr val="bg1"/>
                </a:solidFill>
              </a:rPr>
              <a:t>, "um iniciado </a:t>
            </a:r>
            <a:r>
              <a:rPr lang="pt-PT" sz="2800" dirty="0" smtClean="0">
                <a:solidFill>
                  <a:schemeClr val="bg1"/>
                </a:solidFill>
              </a:rPr>
              <a:t>em uma religião </a:t>
            </a:r>
            <a:r>
              <a:rPr lang="pt-PT" sz="2800" dirty="0">
                <a:solidFill>
                  <a:schemeClr val="bg1"/>
                </a:solidFill>
              </a:rPr>
              <a:t>de mistérios</a:t>
            </a:r>
            <a:r>
              <a:rPr lang="pt-PT" sz="2800" dirty="0" smtClean="0">
                <a:solidFill>
                  <a:schemeClr val="bg1"/>
                </a:solidFill>
              </a:rPr>
              <a:t>"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3284984"/>
            <a:ext cx="5598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busca da comunhão com 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divindade, 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verdade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espiritual ou Deus através da experiência direta ou intuitiva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imathea Filho\Desktop\Astromagia\astrolo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391644" cy="26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Astromagia\egregora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884638" cy="2914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81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89337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Esoterismo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170599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Conjunto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tradições e interpretações filosóficas das </a:t>
            </a:r>
            <a:endParaRPr lang="pt-P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doutrinas e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religiões,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que buscam desvendar seu sentido supostamente oculto.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yBRxz5Y8dqw/SxQNFgA3HPI/AAAAAAAAABk/CiUCHAKCCS4/s1600/esoter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203" y="1050006"/>
            <a:ext cx="5953125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bservatório\Desktop\Astromagia\int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384376" cy="1960118"/>
          </a:xfrm>
          <a:prstGeom prst="rect">
            <a:avLst/>
          </a:prstGeom>
          <a:noFill/>
        </p:spPr>
      </p:pic>
      <p:pic>
        <p:nvPicPr>
          <p:cNvPr id="4099" name="Picture 3" descr="C:\Users\Observatório\Desktop\Astromagia\char-ejemp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27968"/>
            <a:ext cx="4579854" cy="4189264"/>
          </a:xfrm>
          <a:prstGeom prst="rect">
            <a:avLst/>
          </a:prstGeom>
          <a:noFill/>
        </p:spPr>
      </p:pic>
      <p:pic>
        <p:nvPicPr>
          <p:cNvPr id="4100" name="Picture 4" descr="C:\Users\Observatório\Desktop\Astromagia\simbol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312368" cy="2619377"/>
          </a:xfrm>
          <a:prstGeom prst="rect">
            <a:avLst/>
          </a:prstGeom>
          <a:noFill/>
        </p:spPr>
      </p:pic>
      <p:sp>
        <p:nvSpPr>
          <p:cNvPr id="9" name="Texto explicativo em elipse 8"/>
          <p:cNvSpPr/>
          <p:nvPr/>
        </p:nvSpPr>
        <p:spPr>
          <a:xfrm>
            <a:off x="6156176" y="3068960"/>
            <a:ext cx="1728192" cy="1481307"/>
          </a:xfrm>
          <a:prstGeom prst="wedgeEllipseCallout">
            <a:avLst>
              <a:gd name="adj1" fmla="val 33903"/>
              <a:gd name="adj2" fmla="val 93364"/>
            </a:avLst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 espere,</a:t>
            </a:r>
          </a:p>
          <a:p>
            <a:pPr algn="ctr"/>
            <a:r>
              <a:rPr lang="pt-BR" dirty="0" smtClean="0"/>
              <a:t>Ligue </a:t>
            </a:r>
            <a:r>
              <a:rPr lang="pt-BR" dirty="0" err="1" smtClean="0"/>
              <a:t>Djá</a:t>
            </a:r>
            <a:r>
              <a:rPr lang="pt-BR" dirty="0" smtClean="0"/>
              <a:t>!!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25767" y="233353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Superstição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905794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 crença em situações com relações de causa e efeito que não se podem mostrar de forma 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racional ou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empírica. E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stá 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associada à suposição de que alguma força sobrenatural, que pode inclusive ser de origem 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religiosa</a:t>
            </a:r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, agiu para promover a suposta causalidade.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http://upload.wikimedia.org/wikipedia/commons/thumb/9/97/BlackCatTheoNijmegen.jpg/350px-BlackCatTheoNijmege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5" descr="http://upload.wikimedia.org/wikipedia/commons/thumb/5/56/VET_13_circle.png/350px-VET_13_circle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821910"/>
            <a:ext cx="2199378" cy="21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3" descr="http://upload.wikimedia.org/wikipedia/commons/thumb/b/bc/Fortune_cookie_broken_20040628_223252_1.jpg/350px-Fortune_cookie_broken_20040628_223252_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8084" y="3639166"/>
            <a:ext cx="332994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44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3887" y="116632"/>
            <a:ext cx="4288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Arquétipos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91973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cs typeface="Times New Roman" pitchFamily="18" charset="0"/>
              </a:rPr>
              <a:t>Do</a:t>
            </a: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PT" sz="2800" dirty="0" smtClean="0">
                <a:solidFill>
                  <a:schemeClr val="bg1"/>
                </a:solidFill>
                <a:cs typeface="Times New Roman" pitchFamily="18" charset="0"/>
              </a:rPr>
              <a:t>grego </a:t>
            </a:r>
            <a:r>
              <a:rPr lang="pt-PT" sz="2800" dirty="0">
                <a:solidFill>
                  <a:schemeClr val="bg1"/>
                </a:solidFill>
                <a:cs typeface="Times New Roman" pitchFamily="18" charset="0"/>
              </a:rPr>
              <a:t>ἀρχή - arché: principal ou </a:t>
            </a:r>
            <a:r>
              <a:rPr lang="pt-PT" sz="2800" dirty="0" smtClean="0">
                <a:solidFill>
                  <a:schemeClr val="bg1"/>
                </a:solidFill>
                <a:cs typeface="Times New Roman" pitchFamily="18" charset="0"/>
              </a:rPr>
              <a:t>princípio e</a:t>
            </a:r>
          </a:p>
          <a:p>
            <a:pPr algn="ctr"/>
            <a:r>
              <a:rPr lang="pt-PT" sz="2800" dirty="0" smtClean="0">
                <a:solidFill>
                  <a:schemeClr val="bg1"/>
                </a:solidFill>
                <a:cs typeface="Times New Roman" pitchFamily="18" charset="0"/>
              </a:rPr>
              <a:t>τύπος </a:t>
            </a:r>
            <a:r>
              <a:rPr lang="pt-PT" sz="2800" dirty="0">
                <a:solidFill>
                  <a:schemeClr val="bg1"/>
                </a:solidFill>
                <a:cs typeface="Times New Roman" pitchFamily="18" charset="0"/>
              </a:rPr>
              <a:t>- tipós: impressão, </a:t>
            </a:r>
            <a:r>
              <a:rPr lang="pt-PT" sz="2800" dirty="0" smtClean="0">
                <a:solidFill>
                  <a:schemeClr val="bg1"/>
                </a:solidFill>
                <a:cs typeface="Times New Roman" pitchFamily="18" charset="0"/>
              </a:rPr>
              <a:t>marca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3645024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o primeiro modelo ou imagem de alguma coisa, antigas impressões sobre algo.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cosplay.com/image/2013/12/batman-superman-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672408" cy="2067149"/>
          </a:xfrm>
          <a:prstGeom prst="rect">
            <a:avLst/>
          </a:prstGeom>
          <a:noFill/>
        </p:spPr>
      </p:pic>
      <p:pic>
        <p:nvPicPr>
          <p:cNvPr id="1028" name="Picture 4" descr="http://i.ytimg.com/vi/bf-7Kt19dJI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4176464" cy="2348802"/>
          </a:xfrm>
          <a:prstGeom prst="rect">
            <a:avLst/>
          </a:prstGeom>
          <a:noFill/>
        </p:spPr>
      </p:pic>
      <p:pic>
        <p:nvPicPr>
          <p:cNvPr id="1032" name="Picture 8" descr="http://oyster.ignimgs.com/wordpress/stg.ign.com/2013/03/SupermanBatman-3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55776" y="44624"/>
            <a:ext cx="4237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Horóscopo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014950"/>
            <a:ext cx="5148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posição dos planetas e da Lua no céu,em um dado 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instante </a:t>
            </a:r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tempo, em relação as casas do z</a:t>
            </a:r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odíaco</a:t>
            </a:r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7" y="1692097"/>
            <a:ext cx="741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Do </a:t>
            </a:r>
            <a:r>
              <a:rPr lang="pt-BR" sz="2800" dirty="0">
                <a:solidFill>
                  <a:schemeClr val="bg1"/>
                </a:solidFill>
              </a:rPr>
              <a:t>grego ¨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horus</a:t>
            </a:r>
            <a:r>
              <a:rPr lang="pt-BR" sz="2800" dirty="0">
                <a:solidFill>
                  <a:schemeClr val="bg1"/>
                </a:solidFill>
              </a:rPr>
              <a:t>¨= hora </a:t>
            </a:r>
            <a:r>
              <a:rPr lang="pt-BR" sz="2800" dirty="0" smtClean="0">
                <a:solidFill>
                  <a:schemeClr val="bg1"/>
                </a:solidFill>
              </a:rPr>
              <a:t>e ¨skopos</a:t>
            </a:r>
            <a:r>
              <a:rPr lang="pt-BR" sz="2800" dirty="0">
                <a:solidFill>
                  <a:schemeClr val="bg1"/>
                </a:solidFill>
              </a:rPr>
              <a:t>¨= observação.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6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imathea Filho\Desktop\Astromagia\horoscopo-circu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32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imathea Filho\Desktop\Astromagia\nova-foto-horoscop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58516"/>
            <a:ext cx="4400808" cy="36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9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940786" y="245975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Oráculo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85583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É uma </a:t>
            </a:r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resposta dada por um deus ou espírito a uma questão que lhe é colocada.</a:t>
            </a:r>
          </a:p>
        </p:txBody>
      </p:sp>
    </p:spTree>
    <p:extLst>
      <p:ext uri="{BB962C8B-B14F-4D97-AF65-F5344CB8AC3E}">
        <p14:creationId xmlns:p14="http://schemas.microsoft.com/office/powerpoint/2010/main" xmlns="" val="18508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stromagia\67921881_1-Imagens-de-JOGO-DE-TAROT-E-BARALHO-CIG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762500" cy="2686050"/>
          </a:xfrm>
          <a:prstGeom prst="rect">
            <a:avLst/>
          </a:prstGeom>
          <a:noFill/>
        </p:spPr>
      </p:pic>
      <p:pic>
        <p:nvPicPr>
          <p:cNvPr id="1027" name="Picture 3" descr="F:\Astromagia\Jogo_ConverseComSeuAnjo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4572000" cy="2095500"/>
          </a:xfrm>
          <a:prstGeom prst="rect">
            <a:avLst/>
          </a:prstGeom>
          <a:noFill/>
        </p:spPr>
      </p:pic>
      <p:pic>
        <p:nvPicPr>
          <p:cNvPr id="1029" name="Picture 5" descr="F:\Astromagia\ano-novo-2013-brasc3adlia-todos-os-aspec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2981904" cy="25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885779" y="1052736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Dúvidas?</a:t>
            </a:r>
            <a:endParaRPr lang="pt-B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F:\Astromagia\IgnotusImagenseGifsAstrologiaAstrologiaeDuv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2942580" cy="2942580"/>
          </a:xfrm>
          <a:prstGeom prst="rect">
            <a:avLst/>
          </a:prstGeom>
          <a:noFill/>
        </p:spPr>
      </p:pic>
      <p:pic>
        <p:nvPicPr>
          <p:cNvPr id="64515" name="Picture 3" descr="F:\Astromagia\duv_as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29591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29019" y="277480"/>
            <a:ext cx="728596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Muito Obrigado!</a:t>
            </a:r>
            <a:b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Thank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You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b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Gracias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b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Merci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D’être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Venu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b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t-BR" sz="8000" dirty="0" err="1" smtClean="0">
                <a:solidFill>
                  <a:schemeClr val="bg1"/>
                </a:solidFill>
                <a:latin typeface="Monotype Corsiva" pitchFamily="66" charset="0"/>
              </a:rPr>
              <a:t>Danke</a:t>
            </a:r>
            <a:r>
              <a:rPr lang="pt-BR" sz="80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pt-BR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Astronomia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299695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solidFill>
                  <a:schemeClr val="bg1"/>
                </a:solidFill>
              </a:rPr>
              <a:t>D</a:t>
            </a:r>
            <a:r>
              <a:rPr lang="pt-PT" sz="3200" dirty="0" smtClean="0">
                <a:solidFill>
                  <a:schemeClr val="bg1"/>
                </a:solidFill>
              </a:rPr>
              <a:t>o</a:t>
            </a:r>
            <a:r>
              <a:rPr lang="pt-PT" sz="3200" dirty="0">
                <a:solidFill>
                  <a:schemeClr val="bg1"/>
                </a:solidFill>
              </a:rPr>
              <a:t> grego </a:t>
            </a:r>
            <a:r>
              <a:rPr lang="pt-PT" sz="3200" dirty="0" smtClean="0">
                <a:solidFill>
                  <a:schemeClr val="bg1"/>
                </a:solidFill>
              </a:rPr>
              <a:t>(</a:t>
            </a:r>
            <a:r>
              <a:rPr lang="pt-PT" sz="3200" i="1" dirty="0" smtClean="0">
                <a:solidFill>
                  <a:schemeClr val="bg1"/>
                </a:solidFill>
              </a:rPr>
              <a:t>astron</a:t>
            </a:r>
            <a:r>
              <a:rPr lang="pt-PT" sz="3200" dirty="0">
                <a:solidFill>
                  <a:schemeClr val="bg1"/>
                </a:solidFill>
              </a:rPr>
              <a:t>)</a:t>
            </a: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>
                <a:solidFill>
                  <a:schemeClr val="bg1"/>
                </a:solidFill>
              </a:rPr>
              <a:t>"astros", "estrelas", "corpos </a:t>
            </a:r>
            <a:r>
              <a:rPr lang="pt-PT" sz="3200" dirty="0" smtClean="0">
                <a:solidFill>
                  <a:schemeClr val="bg1"/>
                </a:solidFill>
              </a:rPr>
              <a:t>celestes“+</a:t>
            </a:r>
            <a:r>
              <a:rPr lang="pt-PT" sz="3200" dirty="0">
                <a:solidFill>
                  <a:schemeClr val="bg1"/>
                </a:solidFill>
              </a:rPr>
              <a:t> </a:t>
            </a:r>
            <a:r>
              <a:rPr lang="pt-PT" sz="3200" dirty="0" smtClean="0">
                <a:solidFill>
                  <a:schemeClr val="bg1"/>
                </a:solidFill>
              </a:rPr>
              <a:t>(nomos) “lei"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404664"/>
            <a:ext cx="7087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FF0000"/>
                </a:solidFill>
              </a:rPr>
              <a:t>     Astronomia &amp; Astrologia</a:t>
            </a:r>
          </a:p>
          <a:p>
            <a:r>
              <a:rPr lang="pt-BR" sz="4400" dirty="0" smtClean="0">
                <a:solidFill>
                  <a:srgbClr val="FF0000"/>
                </a:solidFill>
              </a:rPr>
              <a:t>   Até onde verdadeiramente  </a:t>
            </a:r>
          </a:p>
          <a:p>
            <a:r>
              <a:rPr lang="pt-BR" sz="4400" dirty="0" smtClean="0">
                <a:solidFill>
                  <a:srgbClr val="FF0000"/>
                </a:solidFill>
              </a:rPr>
              <a:t>               Conhecemos?</a:t>
            </a:r>
          </a:p>
          <a:p>
            <a:endParaRPr lang="pt-BR" sz="4400" dirty="0" smtClean="0">
              <a:solidFill>
                <a:srgbClr val="FF0000"/>
              </a:solidFill>
            </a:endParaRPr>
          </a:p>
          <a:p>
            <a:r>
              <a:rPr lang="pt-BR" sz="4400" dirty="0" smtClean="0">
                <a:solidFill>
                  <a:schemeClr val="bg1"/>
                </a:solidFill>
              </a:rPr>
              <a:t>Parte 1 - Etimologia &amp; História</a:t>
            </a:r>
          </a:p>
          <a:p>
            <a:r>
              <a:rPr lang="pt-BR" sz="4400" dirty="0" smtClean="0">
                <a:solidFill>
                  <a:schemeClr val="bg1"/>
                </a:solidFill>
              </a:rPr>
              <a:t>Parte 2 - Conceitos</a:t>
            </a:r>
          </a:p>
          <a:p>
            <a:r>
              <a:rPr lang="pt-BR" sz="4400" dirty="0" smtClean="0">
                <a:solidFill>
                  <a:schemeClr val="bg1"/>
                </a:solidFill>
              </a:rPr>
              <a:t>Parte 3 - Diferenças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Astrologia</a:t>
            </a:r>
            <a:endParaRPr lang="pt-BR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99695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solidFill>
                  <a:schemeClr val="bg1"/>
                </a:solidFill>
              </a:rPr>
              <a:t>D</a:t>
            </a:r>
            <a:r>
              <a:rPr lang="pt-PT" sz="3200" dirty="0" smtClean="0">
                <a:solidFill>
                  <a:schemeClr val="bg1"/>
                </a:solidFill>
              </a:rPr>
              <a:t>o</a:t>
            </a:r>
            <a:r>
              <a:rPr lang="pt-PT" sz="3200" dirty="0">
                <a:solidFill>
                  <a:schemeClr val="bg1"/>
                </a:solidFill>
              </a:rPr>
              <a:t> grego </a:t>
            </a:r>
            <a:r>
              <a:rPr lang="pt-PT" sz="3200" dirty="0" smtClean="0">
                <a:solidFill>
                  <a:schemeClr val="bg1"/>
                </a:solidFill>
              </a:rPr>
              <a:t>(</a:t>
            </a:r>
            <a:r>
              <a:rPr lang="pt-PT" sz="3200" i="1" dirty="0" smtClean="0">
                <a:solidFill>
                  <a:schemeClr val="bg1"/>
                </a:solidFill>
              </a:rPr>
              <a:t>astron</a:t>
            </a:r>
            <a:r>
              <a:rPr lang="pt-PT" sz="3200" dirty="0">
                <a:solidFill>
                  <a:schemeClr val="bg1"/>
                </a:solidFill>
              </a:rPr>
              <a:t>)</a:t>
            </a: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>
                <a:solidFill>
                  <a:schemeClr val="bg1"/>
                </a:solidFill>
              </a:rPr>
              <a:t>"astros", "estrelas", "corpos </a:t>
            </a:r>
            <a:r>
              <a:rPr lang="pt-PT" sz="3200" dirty="0" smtClean="0">
                <a:solidFill>
                  <a:schemeClr val="bg1"/>
                </a:solidFill>
              </a:rPr>
              <a:t>celestes“+</a:t>
            </a:r>
            <a:r>
              <a:rPr lang="pt-PT" sz="3200" dirty="0">
                <a:solidFill>
                  <a:schemeClr val="bg1"/>
                </a:solidFill>
              </a:rPr>
              <a:t> (</a:t>
            </a:r>
            <a:r>
              <a:rPr lang="pt-PT" sz="3200" i="1" dirty="0" smtClean="0">
                <a:solidFill>
                  <a:schemeClr val="bg1"/>
                </a:solidFill>
              </a:rPr>
              <a:t>logos</a:t>
            </a:r>
            <a:r>
              <a:rPr lang="pt-PT" sz="3200" dirty="0">
                <a:solidFill>
                  <a:schemeClr val="bg1"/>
                </a:solidFill>
              </a:rPr>
              <a:t>)</a:t>
            </a:r>
            <a:r>
              <a:rPr lang="pt-PT" sz="3200" dirty="0" smtClean="0">
                <a:solidFill>
                  <a:schemeClr val="bg1"/>
                </a:solidFill>
              </a:rPr>
              <a:t> "</a:t>
            </a:r>
            <a:r>
              <a:rPr lang="pt-PT" sz="3200" dirty="0">
                <a:solidFill>
                  <a:schemeClr val="bg1"/>
                </a:solidFill>
              </a:rPr>
              <a:t>estudo"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0872" y="274638"/>
            <a:ext cx="9443392" cy="1143000"/>
          </a:xfrm>
        </p:spPr>
        <p:txBody>
          <a:bodyPr>
            <a:no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Antiguidade</a:t>
            </a:r>
            <a:endParaRPr lang="pt-BR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15616" y="1556792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Egito</a:t>
            </a:r>
            <a:r>
              <a:rPr lang="pt-B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Antigo</a:t>
            </a:r>
            <a:endParaRPr lang="pt-BR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rimathea Filho\Desktop\Astromagia\mapa_egito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952328" cy="29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rimathea Filho\Desktop\Astromagia\mapa-egit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1392"/>
            <a:ext cx="3026196" cy="26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imathea Filho\Desktop\Astromagia\9-rio-ni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7" y="656218"/>
            <a:ext cx="4286089" cy="57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644008" y="908720"/>
            <a:ext cx="4608512" cy="5040560"/>
            <a:chOff x="4644008" y="908720"/>
            <a:chExt cx="4608512" cy="5040560"/>
          </a:xfrm>
        </p:grpSpPr>
        <p:sp>
          <p:nvSpPr>
            <p:cNvPr id="3" name="Título 1"/>
            <p:cNvSpPr txBox="1">
              <a:spLocks/>
            </p:cNvSpPr>
            <p:nvPr/>
          </p:nvSpPr>
          <p:spPr>
            <a:xfrm>
              <a:off x="4644008" y="908720"/>
              <a:ext cx="460851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Agricultura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ítulo 1"/>
            <p:cNvSpPr txBox="1">
              <a:spLocks/>
            </p:cNvSpPr>
            <p:nvPr/>
          </p:nvSpPr>
          <p:spPr>
            <a:xfrm>
              <a:off x="4860032" y="3510136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Presságios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ítulo 1"/>
            <p:cNvSpPr txBox="1">
              <a:spLocks/>
            </p:cNvSpPr>
            <p:nvPr/>
          </p:nvSpPr>
          <p:spPr>
            <a:xfrm>
              <a:off x="4932040" y="2276872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Clima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4788024" y="4806280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7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Sol</a:t>
              </a:r>
              <a:endParaRPr lang="pt-BR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18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rimathea Filho\Desktop\Astromagia\geb-0003-www-templodeapolo-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644" y="1160314"/>
            <a:ext cx="6813732" cy="44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6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376</Words>
  <Application>Microsoft Office PowerPoint</Application>
  <PresentationFormat>Apresentação na tela (4:3)</PresentationFormat>
  <Paragraphs>119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Slide 1</vt:lpstr>
      <vt:lpstr>“A mais ampla tolerância na mais estrita independência”</vt:lpstr>
      <vt:lpstr>Slide 3</vt:lpstr>
      <vt:lpstr>Slide 4</vt:lpstr>
      <vt:lpstr>Astronomia</vt:lpstr>
      <vt:lpstr>Astrologia</vt:lpstr>
      <vt:lpstr>Antiguidade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Idade Média</vt:lpstr>
      <vt:lpstr>Slide 28</vt:lpstr>
      <vt:lpstr>Slide 29</vt:lpstr>
      <vt:lpstr>Slide 30</vt:lpstr>
      <vt:lpstr>Renascença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Oráculo</vt:lpstr>
      <vt:lpstr>Slide 47</vt:lpstr>
      <vt:lpstr>Dúvidas?</vt:lpstr>
      <vt:lpstr>Muito Obrigado! Thank You! Gracias! Merci D’être Venu! Danke!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Observatório</dc:creator>
  <cp:lastModifiedBy>Observatório</cp:lastModifiedBy>
  <cp:revision>89</cp:revision>
  <dcterms:created xsi:type="dcterms:W3CDTF">2015-03-07T20:04:56Z</dcterms:created>
  <dcterms:modified xsi:type="dcterms:W3CDTF">2015-03-15T00:53:50Z</dcterms:modified>
</cp:coreProperties>
</file>