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9" r:id="rId2"/>
    <p:sldId id="256" r:id="rId3"/>
    <p:sldId id="257" r:id="rId4"/>
    <p:sldId id="258" r:id="rId5"/>
    <p:sldId id="266" r:id="rId6"/>
    <p:sldId id="261" r:id="rId7"/>
    <p:sldId id="265" r:id="rId8"/>
    <p:sldId id="273" r:id="rId9"/>
    <p:sldId id="274" r:id="rId10"/>
    <p:sldId id="262" r:id="rId11"/>
    <p:sldId id="263" r:id="rId12"/>
    <p:sldId id="264" r:id="rId13"/>
    <p:sldId id="276" r:id="rId14"/>
    <p:sldId id="269" r:id="rId15"/>
    <p:sldId id="267" r:id="rId16"/>
    <p:sldId id="272" r:id="rId17"/>
    <p:sldId id="271" r:id="rId18"/>
    <p:sldId id="278" r:id="rId19"/>
    <p:sldId id="270" r:id="rId20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EAA242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-61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40D0B2-6A1E-4E65-A7C9-F7F3FDC42C4A}" type="datetimeFigureOut">
              <a:rPr lang="pt-BR" smtClean="0"/>
              <a:pPr/>
              <a:t>24/01/2015</a:t>
            </a:fld>
            <a:endParaRPr lang="pt-B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67D462-9296-47F7-A35D-6E1D0D33F54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9511080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4EEEE1E-F90F-4261-8DD7-2410C3B96B53}" type="slidenum">
              <a:rPr lang="pt-BR" b="0"/>
              <a:pPr eaLnBrk="1" hangingPunct="1"/>
              <a:t>13</a:t>
            </a:fld>
            <a:endParaRPr lang="pt-BR" b="0"/>
          </a:p>
        </p:txBody>
      </p:sp>
      <p:sp>
        <p:nvSpPr>
          <p:cNvPr id="53251" name="Text Box 2"/>
          <p:cNvSpPr txBox="1">
            <a:spLocks noChangeArrowheads="1"/>
          </p:cNvSpPr>
          <p:nvPr/>
        </p:nvSpPr>
        <p:spPr bwMode="auto">
          <a:xfrm>
            <a:off x="1003300" y="695325"/>
            <a:ext cx="4849813" cy="34274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pt-BR"/>
          </a:p>
        </p:txBody>
      </p:sp>
      <p:sp>
        <p:nvSpPr>
          <p:cNvPr id="53252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321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B1696-523B-43EB-8E11-FFE03DB72955}" type="datetimeFigureOut">
              <a:rPr lang="pt-BR" smtClean="0"/>
              <a:pPr/>
              <a:t>24/01/2015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29831-75FB-48C1-B670-60E150A20F9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265071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B1696-523B-43EB-8E11-FFE03DB72955}" type="datetimeFigureOut">
              <a:rPr lang="pt-BR" smtClean="0"/>
              <a:pPr/>
              <a:t>24/01/2015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29831-75FB-48C1-B670-60E150A20F9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750403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B1696-523B-43EB-8E11-FFE03DB72955}" type="datetimeFigureOut">
              <a:rPr lang="pt-BR" smtClean="0"/>
              <a:pPr/>
              <a:t>24/01/2015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29831-75FB-48C1-B670-60E150A20F9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5693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B1696-523B-43EB-8E11-FFE03DB72955}" type="datetimeFigureOut">
              <a:rPr lang="pt-BR" smtClean="0"/>
              <a:pPr/>
              <a:t>24/01/2015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29831-75FB-48C1-B670-60E150A20F9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303735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B1696-523B-43EB-8E11-FFE03DB72955}" type="datetimeFigureOut">
              <a:rPr lang="pt-BR" smtClean="0"/>
              <a:pPr/>
              <a:t>24/01/2015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29831-75FB-48C1-B670-60E150A20F9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342164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B1696-523B-43EB-8E11-FFE03DB72955}" type="datetimeFigureOut">
              <a:rPr lang="pt-BR" smtClean="0"/>
              <a:pPr/>
              <a:t>24/01/2015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29831-75FB-48C1-B670-60E150A20F9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980563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B1696-523B-43EB-8E11-FFE03DB72955}" type="datetimeFigureOut">
              <a:rPr lang="pt-BR" smtClean="0"/>
              <a:pPr/>
              <a:t>24/01/2015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29831-75FB-48C1-B670-60E150A20F9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450982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B1696-523B-43EB-8E11-FFE03DB72955}" type="datetimeFigureOut">
              <a:rPr lang="pt-BR" smtClean="0"/>
              <a:pPr/>
              <a:t>24/01/2015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29831-75FB-48C1-B670-60E150A20F9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156614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B1696-523B-43EB-8E11-FFE03DB72955}" type="datetimeFigureOut">
              <a:rPr lang="pt-BR" smtClean="0"/>
              <a:pPr/>
              <a:t>24/01/2015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29831-75FB-48C1-B670-60E150A20F9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768144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B1696-523B-43EB-8E11-FFE03DB72955}" type="datetimeFigureOut">
              <a:rPr lang="pt-BR" smtClean="0"/>
              <a:pPr/>
              <a:t>24/01/2015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29831-75FB-48C1-B670-60E150A20F9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796929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B1696-523B-43EB-8E11-FFE03DB72955}" type="datetimeFigureOut">
              <a:rPr lang="pt-BR" smtClean="0"/>
              <a:pPr/>
              <a:t>24/01/2015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29831-75FB-48C1-B670-60E150A20F9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026122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BB1696-523B-43EB-8E11-FFE03DB72955}" type="datetimeFigureOut">
              <a:rPr lang="pt-BR" smtClean="0"/>
              <a:pPr/>
              <a:t>24/01/2015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329831-75FB-48C1-B670-60E150A20F9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480432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pt.wikipedia.org/wiki/NASA" TargetMode="External"/><Relationship Id="rId7" Type="http://schemas.openxmlformats.org/officeDocument/2006/relationships/hyperlink" Target="http://www.conhecimentohoje.com.br/Recentes746.htm" TargetMode="External"/><Relationship Id="rId2" Type="http://schemas.openxmlformats.org/officeDocument/2006/relationships/hyperlink" Target="http://www.inovacaotecnologica.com.br/noticias/noticia.php?artigo=nave-orion-nasa-relembra-tempos-apolo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stropt.org/2009/08/11/vantagens-da-exploracao-espacial/" TargetMode="External"/><Relationship Id="rId5" Type="http://schemas.openxmlformats.org/officeDocument/2006/relationships/hyperlink" Target="http://ciencia.estadao.com.br/noticias/geral,missao-a-asteroide-e-maisdificil-e-perigosa-que-pousar-na-lua,539327" TargetMode="External"/><Relationship Id="rId4" Type="http://schemas.openxmlformats.org/officeDocument/2006/relationships/hyperlink" Target="www.esa.int/Our_Activities/Human_Spaceflight/Highlights/Orion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61" y="-35911"/>
            <a:ext cx="9189244" cy="6893911"/>
          </a:xfrm>
        </p:spPr>
      </p:pic>
      <p:sp>
        <p:nvSpPr>
          <p:cNvPr id="5" name="TextBox 4"/>
          <p:cNvSpPr txBox="1"/>
          <p:nvPr/>
        </p:nvSpPr>
        <p:spPr>
          <a:xfrm>
            <a:off x="152468" y="2852936"/>
            <a:ext cx="88569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https://www.youtube.com/watch?v=Hgmr6ig83bk</a:t>
            </a:r>
            <a:endParaRPr lang="pt-BR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28184" y="6642556"/>
            <a:ext cx="293403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00" dirty="0" smtClean="0">
                <a:solidFill>
                  <a:schemeClr val="bg1"/>
                </a:solidFill>
              </a:rPr>
              <a:t>http://carina.astronomos.com.br/fotos/via-lactea-final-5min.jpg</a:t>
            </a:r>
            <a:endParaRPr lang="pt-BR" sz="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71166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467"/>
            <a:ext cx="9144000" cy="688646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332656"/>
            <a:ext cx="9144000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 Programa estabeleceu datas para seus lançamentos e destinos:</a:t>
            </a:r>
          </a:p>
          <a:p>
            <a:pPr algn="ctr"/>
            <a:endParaRPr lang="pt-BR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pt-BR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 de Dezembro de 2014 – Primeiro voo e testes para avaliar as estruturas, equipamentos de segurança e reentrada na atmosfera</a:t>
            </a:r>
          </a:p>
          <a:p>
            <a:pPr algn="ctr"/>
            <a:endParaRPr lang="pt-BR" sz="25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pt-BR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2018 – Não tripulada, colocada em tragetória lunar, orbitando o satélite e retornando a Terra</a:t>
            </a:r>
          </a:p>
          <a:p>
            <a:pPr algn="ctr"/>
            <a:endParaRPr lang="pt-BR" sz="25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pt-BR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2021 - Com </a:t>
            </a:r>
            <a:r>
              <a:rPr lang="pt-BR" sz="25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tripulação de dois </a:t>
            </a:r>
            <a:r>
              <a:rPr lang="pt-BR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astronautas, terá como destino </a:t>
            </a:r>
            <a:r>
              <a:rPr lang="pt-BR" sz="25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um </a:t>
            </a:r>
            <a:r>
              <a:rPr lang="pt-BR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asteróide </a:t>
            </a:r>
          </a:p>
          <a:p>
            <a:pPr algn="ctr"/>
            <a:endParaRPr lang="pt-BR" sz="25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pt-BR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2030 – (Tripulação indefinida) terá como destino Marte</a:t>
            </a:r>
          </a:p>
          <a:p>
            <a:pPr algn="ctr"/>
            <a:endParaRPr lang="pt-BR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57357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4800" dirty="0" smtClean="0">
                <a:latin typeface="Times New Roman" pitchFamily="18" charset="0"/>
                <a:cs typeface="Times New Roman" pitchFamily="18" charset="0"/>
              </a:rPr>
              <a:t>Mas, Por quê Marte?</a:t>
            </a:r>
          </a:p>
          <a:p>
            <a:pPr marL="0" indent="0">
              <a:buNone/>
            </a:pPr>
            <a:endParaRPr lang="pt-BR" sz="4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87543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052736"/>
            <a:ext cx="9144001" cy="4754880"/>
          </a:xfrm>
        </p:spPr>
      </p:pic>
    </p:spTree>
    <p:extLst>
      <p:ext uri="{BB962C8B-B14F-4D97-AF65-F5344CB8AC3E}">
        <p14:creationId xmlns="" xmlns:p14="http://schemas.microsoft.com/office/powerpoint/2010/main" val="974763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7" descr="mar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1275"/>
            <a:ext cx="9144000" cy="912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060848"/>
            <a:ext cx="8229600" cy="1143000"/>
          </a:xfrm>
        </p:spPr>
        <p:txBody>
          <a:bodyPr>
            <a:noAutofit/>
          </a:bodyPr>
          <a:lstStyle/>
          <a:p>
            <a:r>
              <a:rPr lang="pt-BR" sz="3200" dirty="0">
                <a:solidFill>
                  <a:schemeClr val="bg1"/>
                </a:solidFill>
              </a:rPr>
              <a:t>https://www.youtube.com/watch?v=sKPrwY0Ycno</a:t>
            </a:r>
          </a:p>
        </p:txBody>
      </p:sp>
    </p:spTree>
    <p:extLst>
      <p:ext uri="{BB962C8B-B14F-4D97-AF65-F5344CB8AC3E}">
        <p14:creationId xmlns="" xmlns:p14="http://schemas.microsoft.com/office/powerpoint/2010/main" val="361882278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1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839" y="2420888"/>
            <a:ext cx="2717799" cy="2174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mer0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839" y="4725144"/>
            <a:ext cx="2747171" cy="2060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1004415" y="1253234"/>
            <a:ext cx="349557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pt-BR" sz="2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Mars</a:t>
            </a:r>
            <a:r>
              <a:rPr lang="pt-BR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2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Exploration</a:t>
            </a:r>
            <a:r>
              <a:rPr lang="pt-BR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Rovers</a:t>
            </a:r>
            <a:r>
              <a:rPr lang="pt-BR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pt-BR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t-BR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Spirit</a:t>
            </a:r>
            <a:r>
              <a:rPr lang="pt-BR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&amp; </a:t>
            </a:r>
            <a:r>
              <a:rPr lang="pt-BR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Opportunity</a:t>
            </a:r>
            <a:endParaRPr lang="pt-BR" sz="2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302364" y="404664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pt-BR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Diversas Missões foram enviadas para Marte desde a década de 60</a:t>
            </a:r>
            <a:endParaRPr lang="pt-BR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283968" y="1424624"/>
            <a:ext cx="4572000" cy="89255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Mars Science Laboratory</a:t>
            </a:r>
            <a:r>
              <a:rPr lang="pt-BR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t-BR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Curiosity</a:t>
            </a:r>
          </a:p>
        </p:txBody>
      </p:sp>
      <p:pic>
        <p:nvPicPr>
          <p:cNvPr id="9" name="Imagem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3441" y="2996952"/>
            <a:ext cx="3341846" cy="223224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5957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2423" y="0"/>
            <a:ext cx="9154035" cy="6867129"/>
            <a:chOff x="-2423" y="0"/>
            <a:chExt cx="9154035" cy="686712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08921"/>
              <a:ext cx="9151612" cy="4158208"/>
            </a:xfrm>
            <a:prstGeom prst="rect">
              <a:avLst/>
            </a:prstGeom>
          </p:spPr>
        </p:pic>
        <p:pic>
          <p:nvPicPr>
            <p:cNvPr id="6" name="Picture 2" descr="D:\Documents\SA marte\ll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423" y="0"/>
              <a:ext cx="9154035" cy="2708921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" name="Group 9"/>
          <p:cNvGrpSpPr/>
          <p:nvPr/>
        </p:nvGrpSpPr>
        <p:grpSpPr>
          <a:xfrm>
            <a:off x="827584" y="531019"/>
            <a:ext cx="8345612" cy="2082800"/>
            <a:chOff x="457199" y="531019"/>
            <a:chExt cx="8345612" cy="2082800"/>
          </a:xfrm>
        </p:grpSpPr>
        <p:sp>
          <p:nvSpPr>
            <p:cNvPr id="7" name="Rectangle 3"/>
            <p:cNvSpPr txBox="1">
              <a:spLocks noChangeArrowheads="1"/>
            </p:cNvSpPr>
            <p:nvPr/>
          </p:nvSpPr>
          <p:spPr>
            <a:xfrm>
              <a:off x="457199" y="586581"/>
              <a:ext cx="4016375" cy="2027238"/>
            </a:xfrm>
            <a:prstGeom prst="rect">
              <a:avLst/>
            </a:prstGeom>
          </p:spPr>
          <p:txBody>
            <a:bodyPr vert="horz" lIns="0" tIns="23113" rIns="0" bIns="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06363" indent="0" defTabSz="449263">
                <a:lnSpc>
                  <a:spcPct val="80000"/>
                </a:lnSpc>
                <a:buClr>
                  <a:srgbClr val="FFFFFF"/>
                </a:buClr>
                <a:buSzPct val="45000"/>
                <a:buNone/>
                <a:tabLst>
                  <a:tab pos="720725" algn="l"/>
                  <a:tab pos="1444625" algn="l"/>
                  <a:tab pos="2168525" algn="l"/>
                  <a:tab pos="2892425" algn="l"/>
                  <a:tab pos="3616325" algn="l"/>
                  <a:tab pos="4340225" algn="l"/>
                  <a:tab pos="4489450" algn="l"/>
                  <a:tab pos="4938713" algn="l"/>
                  <a:tab pos="5387975" algn="l"/>
                  <a:tab pos="5837238" algn="l"/>
                  <a:tab pos="6286500" algn="l"/>
                  <a:tab pos="6735763" algn="l"/>
                  <a:tab pos="7185025" algn="l"/>
                  <a:tab pos="7634288" algn="l"/>
                  <a:tab pos="8083550" algn="l"/>
                  <a:tab pos="8532813" algn="l"/>
                  <a:tab pos="8982075" algn="l"/>
                  <a:tab pos="9431338" algn="l"/>
                  <a:tab pos="9880600" algn="l"/>
                  <a:tab pos="10329863" algn="l"/>
                  <a:tab pos="10779125" algn="l"/>
                </a:tabLst>
              </a:pPr>
              <a:r>
                <a:rPr lang="pt-BR" sz="24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    Atmosfera - Marte	</a:t>
              </a:r>
            </a:p>
            <a:p>
              <a:pPr marL="539750" lvl="1" indent="0" defTabSz="449263">
                <a:lnSpc>
                  <a:spcPct val="80000"/>
                </a:lnSpc>
                <a:buClr>
                  <a:srgbClr val="FFFFFF"/>
                </a:buClr>
                <a:buSzPct val="45000"/>
                <a:buNone/>
                <a:tabLst>
                  <a:tab pos="720725" algn="l"/>
                  <a:tab pos="1444625" algn="l"/>
                  <a:tab pos="2168525" algn="l"/>
                  <a:tab pos="2892425" algn="l"/>
                  <a:tab pos="3616325" algn="l"/>
                  <a:tab pos="4340225" algn="l"/>
                  <a:tab pos="4489450" algn="l"/>
                  <a:tab pos="4938713" algn="l"/>
                  <a:tab pos="5387975" algn="l"/>
                  <a:tab pos="5837238" algn="l"/>
                  <a:tab pos="6286500" algn="l"/>
                  <a:tab pos="6735763" algn="l"/>
                  <a:tab pos="7185025" algn="l"/>
                  <a:tab pos="7634288" algn="l"/>
                  <a:tab pos="8083550" algn="l"/>
                  <a:tab pos="8532813" algn="l"/>
                  <a:tab pos="8982075" algn="l"/>
                  <a:tab pos="9431338" algn="l"/>
                  <a:tab pos="9880600" algn="l"/>
                  <a:tab pos="10329863" algn="l"/>
                  <a:tab pos="10779125" algn="l"/>
                </a:tabLst>
              </a:pPr>
              <a:r>
                <a:rPr lang="pt-BR" sz="24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pt-BR" sz="24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95.3 % CO</a:t>
              </a:r>
              <a:r>
                <a:rPr lang="pt-BR" sz="2400" baseline="-330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</a:p>
            <a:p>
              <a:pPr marL="539750" lvl="1" indent="0" defTabSz="449263">
                <a:lnSpc>
                  <a:spcPct val="80000"/>
                </a:lnSpc>
                <a:buClr>
                  <a:srgbClr val="FFFFFF"/>
                </a:buClr>
                <a:buSzPct val="45000"/>
                <a:buNone/>
                <a:tabLst>
                  <a:tab pos="720725" algn="l"/>
                  <a:tab pos="1444625" algn="l"/>
                  <a:tab pos="2168525" algn="l"/>
                  <a:tab pos="2892425" algn="l"/>
                  <a:tab pos="3616325" algn="l"/>
                  <a:tab pos="4340225" algn="l"/>
                  <a:tab pos="4489450" algn="l"/>
                  <a:tab pos="4938713" algn="l"/>
                  <a:tab pos="5387975" algn="l"/>
                  <a:tab pos="5837238" algn="l"/>
                  <a:tab pos="6286500" algn="l"/>
                  <a:tab pos="6735763" algn="l"/>
                  <a:tab pos="7185025" algn="l"/>
                  <a:tab pos="7634288" algn="l"/>
                  <a:tab pos="8083550" algn="l"/>
                  <a:tab pos="8532813" algn="l"/>
                  <a:tab pos="8982075" algn="l"/>
                  <a:tab pos="9431338" algn="l"/>
                  <a:tab pos="9880600" algn="l"/>
                  <a:tab pos="10329863" algn="l"/>
                  <a:tab pos="10779125" algn="l"/>
                </a:tabLst>
              </a:pPr>
              <a:r>
                <a:rPr lang="pt-BR" sz="24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2.7 % Nitrogênio</a:t>
              </a:r>
            </a:p>
            <a:p>
              <a:pPr marL="539750" lvl="1" indent="0" defTabSz="449263">
                <a:lnSpc>
                  <a:spcPct val="80000"/>
                </a:lnSpc>
                <a:buClr>
                  <a:srgbClr val="FFFFFF"/>
                </a:buClr>
                <a:buSzPct val="45000"/>
                <a:buNone/>
                <a:tabLst>
                  <a:tab pos="720725" algn="l"/>
                  <a:tab pos="1444625" algn="l"/>
                  <a:tab pos="2168525" algn="l"/>
                  <a:tab pos="2892425" algn="l"/>
                  <a:tab pos="3616325" algn="l"/>
                  <a:tab pos="4340225" algn="l"/>
                  <a:tab pos="4489450" algn="l"/>
                  <a:tab pos="4938713" algn="l"/>
                  <a:tab pos="5387975" algn="l"/>
                  <a:tab pos="5837238" algn="l"/>
                  <a:tab pos="6286500" algn="l"/>
                  <a:tab pos="6735763" algn="l"/>
                  <a:tab pos="7185025" algn="l"/>
                  <a:tab pos="7634288" algn="l"/>
                  <a:tab pos="8083550" algn="l"/>
                  <a:tab pos="8532813" algn="l"/>
                  <a:tab pos="8982075" algn="l"/>
                  <a:tab pos="9431338" algn="l"/>
                  <a:tab pos="9880600" algn="l"/>
                  <a:tab pos="10329863" algn="l"/>
                  <a:tab pos="10779125" algn="l"/>
                </a:tabLst>
              </a:pPr>
              <a:r>
                <a:rPr lang="pt-BR" sz="24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1.6 % Argônio</a:t>
              </a:r>
            </a:p>
            <a:p>
              <a:pPr marL="539750" lvl="1" indent="0" defTabSz="449263">
                <a:lnSpc>
                  <a:spcPct val="80000"/>
                </a:lnSpc>
                <a:buClr>
                  <a:srgbClr val="FFFFFF"/>
                </a:buClr>
                <a:buSzPct val="45000"/>
                <a:buNone/>
                <a:tabLst>
                  <a:tab pos="720725" algn="l"/>
                  <a:tab pos="1444625" algn="l"/>
                  <a:tab pos="2168525" algn="l"/>
                  <a:tab pos="2892425" algn="l"/>
                  <a:tab pos="3616325" algn="l"/>
                  <a:tab pos="4340225" algn="l"/>
                  <a:tab pos="4489450" algn="l"/>
                  <a:tab pos="4938713" algn="l"/>
                  <a:tab pos="5387975" algn="l"/>
                  <a:tab pos="5837238" algn="l"/>
                  <a:tab pos="6286500" algn="l"/>
                  <a:tab pos="6735763" algn="l"/>
                  <a:tab pos="7185025" algn="l"/>
                  <a:tab pos="7634288" algn="l"/>
                  <a:tab pos="8083550" algn="l"/>
                  <a:tab pos="8532813" algn="l"/>
                  <a:tab pos="8982075" algn="l"/>
                  <a:tab pos="9431338" algn="l"/>
                  <a:tab pos="9880600" algn="l"/>
                  <a:tab pos="10329863" algn="l"/>
                  <a:tab pos="10779125" algn="l"/>
                </a:tabLst>
              </a:pPr>
              <a:r>
                <a:rPr lang="pt-BR" sz="24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0.2 % Oxigênio </a:t>
              </a:r>
            </a:p>
          </p:txBody>
        </p:sp>
        <p:sp>
          <p:nvSpPr>
            <p:cNvPr id="8" name="Rectangle 4"/>
            <p:cNvSpPr txBox="1">
              <a:spLocks noChangeArrowheads="1"/>
            </p:cNvSpPr>
            <p:nvPr/>
          </p:nvSpPr>
          <p:spPr>
            <a:xfrm>
              <a:off x="4788024" y="531019"/>
              <a:ext cx="4014787" cy="2082800"/>
            </a:xfrm>
            <a:prstGeom prst="rect">
              <a:avLst/>
            </a:prstGeom>
          </p:spPr>
          <p:txBody>
            <a:bodyPr lIns="0" tIns="23113" rIns="0" bIns="0"/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06363" indent="0" defTabSz="449263">
                <a:lnSpc>
                  <a:spcPct val="80000"/>
                </a:lnSpc>
                <a:buClr>
                  <a:srgbClr val="FFFFFF"/>
                </a:buClr>
                <a:buSzPct val="45000"/>
                <a:buNone/>
                <a:tabLst>
                  <a:tab pos="430213" algn="l"/>
                  <a:tab pos="534988" algn="l"/>
                  <a:tab pos="984250" algn="l"/>
                  <a:tab pos="1433513" algn="l"/>
                  <a:tab pos="1882775" algn="l"/>
                  <a:tab pos="2332038" algn="l"/>
                  <a:tab pos="2781300" algn="l"/>
                  <a:tab pos="3230563" algn="l"/>
                  <a:tab pos="3679825" algn="l"/>
                  <a:tab pos="4129088" algn="l"/>
                  <a:tab pos="4578350" algn="l"/>
                  <a:tab pos="5027613" algn="l"/>
                  <a:tab pos="5476875" algn="l"/>
                  <a:tab pos="5926138" algn="l"/>
                  <a:tab pos="6375400" algn="l"/>
                  <a:tab pos="6824663" algn="l"/>
                  <a:tab pos="7273925" algn="l"/>
                  <a:tab pos="7723188" algn="l"/>
                  <a:tab pos="8172450" algn="l"/>
                  <a:tab pos="8621713" algn="l"/>
                  <a:tab pos="9070975" algn="l"/>
                </a:tabLst>
              </a:pPr>
              <a:r>
                <a:rPr lang="pt-BR" sz="24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    Atmosfera da Terra</a:t>
              </a:r>
            </a:p>
            <a:p>
              <a:pPr marL="539750" lvl="1" indent="0" defTabSz="449263">
                <a:lnSpc>
                  <a:spcPct val="80000"/>
                </a:lnSpc>
                <a:buClr>
                  <a:srgbClr val="FFFFFF"/>
                </a:buClr>
                <a:buSzPct val="45000"/>
                <a:buNone/>
                <a:tabLst>
                  <a:tab pos="430213" algn="l"/>
                  <a:tab pos="534988" algn="l"/>
                  <a:tab pos="984250" algn="l"/>
                  <a:tab pos="1433513" algn="l"/>
                  <a:tab pos="1882775" algn="l"/>
                  <a:tab pos="2332038" algn="l"/>
                  <a:tab pos="2781300" algn="l"/>
                  <a:tab pos="3230563" algn="l"/>
                  <a:tab pos="3679825" algn="l"/>
                  <a:tab pos="4129088" algn="l"/>
                  <a:tab pos="4578350" algn="l"/>
                  <a:tab pos="5027613" algn="l"/>
                  <a:tab pos="5476875" algn="l"/>
                  <a:tab pos="5926138" algn="l"/>
                  <a:tab pos="6375400" algn="l"/>
                  <a:tab pos="6824663" algn="l"/>
                  <a:tab pos="7273925" algn="l"/>
                  <a:tab pos="7723188" algn="l"/>
                  <a:tab pos="8172450" algn="l"/>
                  <a:tab pos="8621713" algn="l"/>
                  <a:tab pos="9070975" algn="l"/>
                </a:tabLst>
              </a:pPr>
              <a:r>
                <a:rPr lang="pt-BR" sz="24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78.1 % Nitrogênio</a:t>
              </a:r>
            </a:p>
            <a:p>
              <a:pPr marL="539750" lvl="1" indent="0" defTabSz="449263">
                <a:lnSpc>
                  <a:spcPct val="80000"/>
                </a:lnSpc>
                <a:buClr>
                  <a:srgbClr val="FFFFFF"/>
                </a:buClr>
                <a:buSzPct val="45000"/>
                <a:buNone/>
                <a:tabLst>
                  <a:tab pos="430213" algn="l"/>
                  <a:tab pos="534988" algn="l"/>
                  <a:tab pos="984250" algn="l"/>
                  <a:tab pos="1433513" algn="l"/>
                  <a:tab pos="1882775" algn="l"/>
                  <a:tab pos="2332038" algn="l"/>
                  <a:tab pos="2781300" algn="l"/>
                  <a:tab pos="3230563" algn="l"/>
                  <a:tab pos="3679825" algn="l"/>
                  <a:tab pos="4129088" algn="l"/>
                  <a:tab pos="4578350" algn="l"/>
                  <a:tab pos="5027613" algn="l"/>
                  <a:tab pos="5476875" algn="l"/>
                  <a:tab pos="5926138" algn="l"/>
                  <a:tab pos="6375400" algn="l"/>
                  <a:tab pos="6824663" algn="l"/>
                  <a:tab pos="7273925" algn="l"/>
                  <a:tab pos="7723188" algn="l"/>
                  <a:tab pos="8172450" algn="l"/>
                  <a:tab pos="8621713" algn="l"/>
                  <a:tab pos="9070975" algn="l"/>
                </a:tabLst>
              </a:pPr>
              <a:r>
                <a:rPr lang="pt-BR" sz="24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20.9 % Oxigênio</a:t>
              </a:r>
            </a:p>
            <a:p>
              <a:pPr marL="539750" lvl="1" indent="0" defTabSz="449263">
                <a:lnSpc>
                  <a:spcPct val="80000"/>
                </a:lnSpc>
                <a:buClr>
                  <a:srgbClr val="FFFFFF"/>
                </a:buClr>
                <a:buSzPct val="45000"/>
                <a:buNone/>
                <a:tabLst>
                  <a:tab pos="430213" algn="l"/>
                  <a:tab pos="534988" algn="l"/>
                  <a:tab pos="984250" algn="l"/>
                  <a:tab pos="1433513" algn="l"/>
                  <a:tab pos="1882775" algn="l"/>
                  <a:tab pos="2332038" algn="l"/>
                  <a:tab pos="2781300" algn="l"/>
                  <a:tab pos="3230563" algn="l"/>
                  <a:tab pos="3679825" algn="l"/>
                  <a:tab pos="4129088" algn="l"/>
                  <a:tab pos="4578350" algn="l"/>
                  <a:tab pos="5027613" algn="l"/>
                  <a:tab pos="5476875" algn="l"/>
                  <a:tab pos="5926138" algn="l"/>
                  <a:tab pos="6375400" algn="l"/>
                  <a:tab pos="6824663" algn="l"/>
                  <a:tab pos="7273925" algn="l"/>
                  <a:tab pos="7723188" algn="l"/>
                  <a:tab pos="8172450" algn="l"/>
                  <a:tab pos="8621713" algn="l"/>
                  <a:tab pos="9070975" algn="l"/>
                </a:tabLst>
              </a:pPr>
              <a:r>
                <a:rPr lang="pt-BR" sz="24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 0.9 % Argônio</a:t>
              </a:r>
            </a:p>
            <a:p>
              <a:pPr marL="539750" lvl="1" indent="0" defTabSz="449263">
                <a:lnSpc>
                  <a:spcPct val="80000"/>
                </a:lnSpc>
                <a:spcAft>
                  <a:spcPts val="1425"/>
                </a:spcAft>
                <a:buClr>
                  <a:srgbClr val="FFFFFF"/>
                </a:buClr>
                <a:buSzPct val="45000"/>
                <a:buNone/>
                <a:tabLst>
                  <a:tab pos="430213" algn="l"/>
                  <a:tab pos="534988" algn="l"/>
                  <a:tab pos="984250" algn="l"/>
                  <a:tab pos="1433513" algn="l"/>
                  <a:tab pos="1882775" algn="l"/>
                  <a:tab pos="2332038" algn="l"/>
                  <a:tab pos="2781300" algn="l"/>
                  <a:tab pos="3230563" algn="l"/>
                  <a:tab pos="3679825" algn="l"/>
                  <a:tab pos="4129088" algn="l"/>
                  <a:tab pos="4578350" algn="l"/>
                  <a:tab pos="5027613" algn="l"/>
                  <a:tab pos="5476875" algn="l"/>
                  <a:tab pos="5926138" algn="l"/>
                  <a:tab pos="6375400" algn="l"/>
                  <a:tab pos="6824663" algn="l"/>
                  <a:tab pos="7273925" algn="l"/>
                  <a:tab pos="7723188" algn="l"/>
                  <a:tab pos="8172450" algn="l"/>
                  <a:tab pos="8621713" algn="l"/>
                  <a:tab pos="9070975" algn="l"/>
                </a:tabLst>
              </a:pPr>
              <a:r>
                <a:rPr lang="pt-BR" sz="24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 0.1 % CO</a:t>
              </a:r>
              <a:r>
                <a:rPr lang="pt-BR" sz="2400" baseline="-330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</p:grpSp>
      <p:sp>
        <p:nvSpPr>
          <p:cNvPr id="9" name="Rectangle 8"/>
          <p:cNvSpPr/>
          <p:nvPr/>
        </p:nvSpPr>
        <p:spPr>
          <a:xfrm>
            <a:off x="899592" y="4653136"/>
            <a:ext cx="7128792" cy="21560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lnSpc>
                <a:spcPct val="93000"/>
              </a:lnSpc>
              <a:spcAft>
                <a:spcPts val="938"/>
              </a:spcAft>
              <a:buClr>
                <a:srgbClr val="FFFFFF"/>
              </a:buClr>
              <a:buSzPct val="45000"/>
            </a:pPr>
            <a:r>
              <a:rPr lang="pt-BR" sz="24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Duração do dia: 24h37m (na Terra: 23h56m</a:t>
            </a:r>
            <a:r>
              <a:rPr lang="pt-BR" sz="2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pt-BR" sz="24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ctr">
              <a:lnSpc>
                <a:spcPct val="93000"/>
              </a:lnSpc>
              <a:spcAft>
                <a:spcPts val="938"/>
              </a:spcAft>
              <a:buClr>
                <a:srgbClr val="FFFFFF"/>
              </a:buClr>
              <a:buSzPct val="45000"/>
            </a:pPr>
            <a:r>
              <a:rPr lang="pt-BR" sz="24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Eixo de Rotação Inclinado de 24º (Terra: 23,5º</a:t>
            </a:r>
            <a:r>
              <a:rPr lang="pt-BR" sz="2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lvl="1" algn="ctr">
              <a:lnSpc>
                <a:spcPct val="93000"/>
              </a:lnSpc>
              <a:spcAft>
                <a:spcPts val="938"/>
              </a:spcAft>
              <a:buClr>
                <a:srgbClr val="FFFFFF"/>
              </a:buClr>
              <a:buSzPct val="45000"/>
            </a:pPr>
            <a:r>
              <a:rPr lang="pt-BR" sz="2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Temperatura Média -63 ºC (Terra: Média 14)</a:t>
            </a:r>
          </a:p>
          <a:p>
            <a:pPr lvl="1" algn="ctr">
              <a:lnSpc>
                <a:spcPct val="93000"/>
              </a:lnSpc>
              <a:spcAft>
                <a:spcPts val="938"/>
              </a:spcAft>
              <a:buClr>
                <a:srgbClr val="FFFFFF"/>
              </a:buClr>
              <a:buSzPct val="45000"/>
            </a:pPr>
            <a:r>
              <a:rPr lang="pt-BR" sz="2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Menor distância entre Terra e Marte – 54 milhões de km</a:t>
            </a:r>
            <a:endParaRPr lang="pt-BR" sz="24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11373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61" y="-35911"/>
            <a:ext cx="9189244" cy="689391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661" y="2204864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8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Dúvidas</a:t>
            </a:r>
            <a:r>
              <a:rPr lang="pt-BR" sz="8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pt-BR" sz="8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05043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61" y="-35911"/>
            <a:ext cx="9189244" cy="689391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661" y="2060848"/>
            <a:ext cx="8229600" cy="4525963"/>
          </a:xfrm>
        </p:spPr>
        <p:txBody>
          <a:bodyPr/>
          <a:lstStyle/>
          <a:p>
            <a:pPr algn="ctr"/>
            <a:r>
              <a:rPr lang="pt-PT" dirty="0"/>
              <a:t> </a:t>
            </a:r>
            <a:r>
              <a:rPr lang="pt-PT" sz="36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"Espero </a:t>
            </a:r>
            <a:r>
              <a:rPr lang="pt-PT" sz="36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que as pessoas </a:t>
            </a:r>
            <a:r>
              <a:rPr lang="pt-PT" sz="36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não fiquem </a:t>
            </a:r>
            <a:r>
              <a:rPr lang="pt-PT" sz="36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focadas no destino. Isto é uma jornada." </a:t>
            </a:r>
            <a:r>
              <a:rPr lang="pt-PT" sz="36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pt-PT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Charles </a:t>
            </a:r>
            <a:r>
              <a:rPr lang="pt-PT" sz="20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Bolden - ex astronauta e atual </a:t>
            </a:r>
            <a:r>
              <a:rPr lang="pt-PT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administrador da NASA</a:t>
            </a:r>
            <a:endParaRPr lang="pt-BR" sz="20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04509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61" y="-35911"/>
            <a:ext cx="9189244" cy="689391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661" y="2204864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8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Obrigada!</a:t>
            </a:r>
            <a:endParaRPr lang="pt-BR" sz="8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31098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60648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Bibliografia:</a:t>
            </a:r>
          </a:p>
          <a:p>
            <a:pPr marL="0" indent="0">
              <a:buNone/>
            </a:pPr>
            <a:endParaRPr lang="pt-BR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pt-PT" sz="2000" u="sng" dirty="0">
                <a:hlinkClick r:id="rId2"/>
              </a:rPr>
              <a:t>http://www.inovacaotecnologica.com.br/noticias/noticia.php?artigo=nave-orion-nasa-relembra-tempos-apolo#.VL1th0fF91Y</a:t>
            </a:r>
          </a:p>
          <a:p>
            <a:pPr marL="0" indent="0">
              <a:buNone/>
            </a:pPr>
            <a:r>
              <a:rPr lang="pt-PT" sz="2000" u="sng" dirty="0">
                <a:hlinkClick r:id="rId3"/>
              </a:rPr>
              <a:t>http://pt.wikipedia.org/wiki/NASA</a:t>
            </a:r>
            <a:endParaRPr lang="pt-BR" sz="2000" u="sng" dirty="0">
              <a:hlinkClick r:id="rId3"/>
            </a:endParaRPr>
          </a:p>
          <a:p>
            <a:pPr marL="0" indent="0">
              <a:buNone/>
            </a:pPr>
            <a:r>
              <a:rPr lang="pt-BR" sz="2000" u="sng" dirty="0">
                <a:hlinkClick r:id="rId4"/>
              </a:rPr>
              <a:t>www.esa.int/Our_Activities/Human_Spaceflight/Highlights/Orion</a:t>
            </a:r>
          </a:p>
          <a:p>
            <a:pPr marL="0" indent="0">
              <a:buNone/>
            </a:pPr>
            <a:r>
              <a:rPr lang="pt-PT" sz="2000" u="sng" dirty="0">
                <a:hlinkClick r:id="rId5"/>
              </a:rPr>
              <a:t>http://ciencia.estadao.com.br/noticias/geral,missao-a-asteroide-e-maisdificil-e-perigosa-que-pousar-na-lua,539327</a:t>
            </a:r>
            <a:endParaRPr lang="pt-BR" sz="2000" u="sng" dirty="0">
              <a:hlinkClick r:id="rId5"/>
            </a:endParaRPr>
          </a:p>
          <a:p>
            <a:pPr marL="0" indent="0">
              <a:buNone/>
            </a:pPr>
            <a:r>
              <a:rPr lang="pt-PT" sz="2000" u="sng" dirty="0">
                <a:hlinkClick r:id="rId6"/>
              </a:rPr>
              <a:t>http://www.astropt.org/2009/08/11/vantagens-da-exploracao-espacial/</a:t>
            </a:r>
          </a:p>
          <a:p>
            <a:pPr marL="0" indent="0">
              <a:buNone/>
            </a:pPr>
            <a:r>
              <a:rPr lang="pt-BR" sz="2000" u="sng" dirty="0">
                <a:hlinkClick r:id="rId7"/>
              </a:rPr>
              <a:t>http://www.conhecimentohoje.com.br/Recentes746.htm</a:t>
            </a:r>
          </a:p>
          <a:p>
            <a:pPr marL="0" indent="0">
              <a:buNone/>
            </a:pPr>
            <a:endParaRPr lang="pt-BR" sz="20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9873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-2423" y="0"/>
            <a:ext cx="9154035" cy="6867129"/>
            <a:chOff x="-2423" y="0"/>
            <a:chExt cx="9154035" cy="686712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08921"/>
              <a:ext cx="9151612" cy="4158208"/>
            </a:xfrm>
            <a:prstGeom prst="rect">
              <a:avLst/>
            </a:prstGeom>
          </p:spPr>
        </p:pic>
        <p:pic>
          <p:nvPicPr>
            <p:cNvPr id="1026" name="Picture 2" descr="D:\Documents\SA marte\ll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423" y="0"/>
              <a:ext cx="9154035" cy="2708921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Rectangle 7"/>
          <p:cNvSpPr/>
          <p:nvPr/>
        </p:nvSpPr>
        <p:spPr>
          <a:xfrm>
            <a:off x="2286000" y="1124744"/>
            <a:ext cx="4572000" cy="126188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sz="4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Missão Orion:</a:t>
            </a:r>
          </a:p>
          <a:p>
            <a:pPr algn="ctr"/>
            <a:r>
              <a:rPr lang="pt-BR" sz="32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Rumo a Marte</a:t>
            </a:r>
            <a:endParaRPr lang="pt-BR" sz="32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aixaDeTexto 7"/>
          <p:cNvSpPr txBox="1"/>
          <p:nvPr/>
        </p:nvSpPr>
        <p:spPr>
          <a:xfrm>
            <a:off x="682954" y="6309320"/>
            <a:ext cx="777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Palestrante: Jéssica Cristina Ramos           –               E-mail: jessica.ramos@usp.br</a:t>
            </a:r>
            <a:endParaRPr lang="pt-BR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56060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67544" y="283432"/>
            <a:ext cx="838842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Programa</a:t>
            </a:r>
          </a:p>
        </p:txBody>
      </p:sp>
    </p:spTree>
    <p:extLst>
      <p:ext uri="{BB962C8B-B14F-4D97-AF65-F5344CB8AC3E}">
        <p14:creationId xmlns="" xmlns:p14="http://schemas.microsoft.com/office/powerpoint/2010/main" val="252543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-2423" y="0"/>
            <a:ext cx="9154035" cy="6865990"/>
            <a:chOff x="-2423" y="0"/>
            <a:chExt cx="9154035" cy="686599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423" y="1725700"/>
              <a:ext cx="9146423" cy="5140290"/>
            </a:xfrm>
            <a:prstGeom prst="rect">
              <a:avLst/>
            </a:prstGeom>
          </p:spPr>
        </p:pic>
        <p:pic>
          <p:nvPicPr>
            <p:cNvPr id="7" name="Picture 2" descr="D:\Documents\SA marte\ll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423" y="0"/>
              <a:ext cx="9154035" cy="1725699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TextBox 8"/>
          <p:cNvSpPr txBox="1"/>
          <p:nvPr/>
        </p:nvSpPr>
        <p:spPr>
          <a:xfrm>
            <a:off x="-27118" y="332656"/>
            <a:ext cx="88569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Lançado em 2004 pelo Presidente George W. Bush</a:t>
            </a:r>
            <a:endParaRPr lang="pt-BR" sz="2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2423" y="836712"/>
            <a:ext cx="8856984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Tinha por objetivo criar </a:t>
            </a:r>
            <a:r>
              <a:rPr lang="pt-BR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uma nave cargueira </a:t>
            </a:r>
            <a:r>
              <a:rPr lang="pt-BR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pt-BR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 voos com tripulação, como apoio às expedições na </a:t>
            </a:r>
            <a:r>
              <a:rPr lang="pt-BR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(ISS), tal como um </a:t>
            </a:r>
            <a:r>
              <a:rPr lang="pt-BR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transporte para voltar à Lua</a:t>
            </a:r>
            <a:r>
              <a:rPr lang="pt-BR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pt-BR" sz="2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pt-BR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Programa cancelado em Outubro de 2010, porém a nave, renomeada de “Orion </a:t>
            </a:r>
            <a:r>
              <a:rPr lang="pt-BR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Multi-Purpose </a:t>
            </a:r>
            <a:r>
              <a:rPr lang="pt-BR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Crew”  foi mantida</a:t>
            </a:r>
            <a:endParaRPr lang="pt-BR" sz="2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pt-BR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67544" y="2708920"/>
            <a:ext cx="8064896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Do então cancelado Programa Constellation, nasce a atual Cápsula do </a:t>
            </a:r>
            <a:r>
              <a:rPr lang="pt-BR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programa Orion.</a:t>
            </a:r>
          </a:p>
        </p:txBody>
      </p:sp>
    </p:spTree>
    <p:extLst>
      <p:ext uri="{BB962C8B-B14F-4D97-AF65-F5344CB8AC3E}">
        <p14:creationId xmlns="" xmlns:p14="http://schemas.microsoft.com/office/powerpoint/2010/main" val="3841493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484784"/>
            <a:ext cx="4909638" cy="4320480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91739" y="476672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pt-BR" sz="3600" b="1" dirty="0" smtClean="0">
                <a:latin typeface="Times New Roman" pitchFamily="18" charset="0"/>
                <a:cs typeface="Times New Roman" pitchFamily="18" charset="0"/>
              </a:rPr>
              <a:t>O Programa:</a:t>
            </a:r>
          </a:p>
          <a:p>
            <a:pPr marL="0" indent="0">
              <a:buNone/>
            </a:pPr>
            <a:endParaRPr lang="pt-BR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54333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02" y="1052736"/>
            <a:ext cx="9144000" cy="501317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99827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9180512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21545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5" y="-27384"/>
            <a:ext cx="9174467" cy="688538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5915" y="85609"/>
            <a:ext cx="88569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https://www.youtube.com/watch?v=rYVtF_OIOUI</a:t>
            </a:r>
          </a:p>
        </p:txBody>
      </p:sp>
    </p:spTree>
    <p:extLst>
      <p:ext uri="{BB962C8B-B14F-4D97-AF65-F5344CB8AC3E}">
        <p14:creationId xmlns="" xmlns:p14="http://schemas.microsoft.com/office/powerpoint/2010/main" val="123023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6635080" cy="1800200"/>
          </a:xfrm>
        </p:spPr>
        <p:txBody>
          <a:bodyPr>
            <a:normAutofit/>
          </a:bodyPr>
          <a:lstStyle/>
          <a:p>
            <a:pPr marL="0" indent="0"/>
            <a:r>
              <a:rPr lang="pt-BR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Reentrada na atmosfera</a:t>
            </a:r>
          </a:p>
          <a:p>
            <a:pPr marL="0" indent="0"/>
            <a:r>
              <a:rPr lang="pt-BR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Pouso no Oceano Pacifico</a:t>
            </a:r>
            <a:endParaRPr lang="pt-BR" sz="4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43427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532</TotalTime>
  <Words>291</Words>
  <Application>Microsoft Office PowerPoint</Application>
  <PresentationFormat>Apresentação na tela (4:3)</PresentationFormat>
  <Paragraphs>55</Paragraphs>
  <Slides>19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2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https://www.youtube.com/watch?v=sKPrwY0Ycno</vt:lpstr>
      <vt:lpstr>Slide 14</vt:lpstr>
      <vt:lpstr>Slide 15</vt:lpstr>
      <vt:lpstr>Slide 16</vt:lpstr>
      <vt:lpstr>Slide 17</vt:lpstr>
      <vt:lpstr>Slide 18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Jéssica Ramos</dc:creator>
  <cp:lastModifiedBy>Observatório</cp:lastModifiedBy>
  <cp:revision>37</cp:revision>
  <dcterms:created xsi:type="dcterms:W3CDTF">2015-01-19T20:13:25Z</dcterms:created>
  <dcterms:modified xsi:type="dcterms:W3CDTF">2015-01-24T23:28:01Z</dcterms:modified>
</cp:coreProperties>
</file>