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68" r:id="rId18"/>
    <p:sldId id="277" r:id="rId19"/>
    <p:sldId id="278" r:id="rId20"/>
    <p:sldId id="280" r:id="rId21"/>
    <p:sldId id="301" r:id="rId22"/>
    <p:sldId id="296" r:id="rId23"/>
    <p:sldId id="281" r:id="rId24"/>
    <p:sldId id="279" r:id="rId25"/>
    <p:sldId id="282" r:id="rId26"/>
    <p:sldId id="297" r:id="rId27"/>
    <p:sldId id="290" r:id="rId28"/>
    <p:sldId id="298" r:id="rId29"/>
    <p:sldId id="283" r:id="rId30"/>
    <p:sldId id="284" r:id="rId31"/>
    <p:sldId id="299" r:id="rId32"/>
    <p:sldId id="286" r:id="rId33"/>
    <p:sldId id="287" r:id="rId34"/>
    <p:sldId id="288" r:id="rId35"/>
    <p:sldId id="304" r:id="rId36"/>
    <p:sldId id="303" r:id="rId37"/>
    <p:sldId id="302" r:id="rId38"/>
    <p:sldId id="289" r:id="rId39"/>
    <p:sldId id="291" r:id="rId40"/>
    <p:sldId id="292" r:id="rId41"/>
    <p:sldId id="294" r:id="rId42"/>
    <p:sldId id="293" r:id="rId43"/>
    <p:sldId id="295" r:id="rId44"/>
    <p:sldId id="305" r:id="rId45"/>
    <p:sldId id="258" r:id="rId46"/>
    <p:sldId id="260" r:id="rId47"/>
    <p:sldId id="300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00" y="-13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5A854-1EF1-476E-9C29-FA93CCA07D9D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7AC3-FC60-4D56-BBB9-EF0107BF85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9718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ssdc.gsfc.nasa.gov/database/MasterCatalog?sc=1973-085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arnegie_Institution_for_Science" TargetMode="External"/><Relationship Id="rId5" Type="http://schemas.openxmlformats.org/officeDocument/2006/relationships/hyperlink" Target="https://en.wikipedia.org/wiki/Applied_Physics_Laboratory" TargetMode="External"/><Relationship Id="rId4" Type="http://schemas.openxmlformats.org/officeDocument/2006/relationships/hyperlink" Target="https://en.wikipedia.org/wiki/NASA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strosurf.com/nunes/explor/explor_m10.ht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obbyspace.com/LivingSpace/index.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awn.jpl.nasa.gov/multimedia/dawn_vesta_image_070911.asp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hotojournal.jpl.nasa.gov/catalog/PIA19185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awn.jpl.nasa.gov/multimedia/dawn_vesta_image_070911.asp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hotojournal.jpl.nasa.gov/catalog/PIA19185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Plano</a:t>
            </a:r>
            <a:r>
              <a:rPr lang="pt-BR" baseline="0" dirty="0" smtClean="0"/>
              <a:t> de Fundo - http://www.un.org/News/dh/photos/large/2011/September/ISS2.jpg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25372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Cosmonautas</a:t>
            </a:r>
            <a:r>
              <a:rPr lang="pt-BR" baseline="0" dirty="0" smtClean="0"/>
              <a:t> - http://spaceflight.nasa.gov/gallery/images/apollo/apollo11/html/s69-31739.html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2524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Saturno</a:t>
            </a:r>
            <a:r>
              <a:rPr lang="pt-BR" baseline="0" dirty="0" smtClean="0"/>
              <a:t> V - http://earthobservatory.nasa.gov/Features/vonBraun/vonbraun_4.php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52350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Fundo - http://spaceflight.nasa.gov/gallery/images/apollo/apollo11/html/as11-44-6551.html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96719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Mariner 10 -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http://nssdc.gsfc.nasa.gov/database/MasterCatalog?sc=1973-085ª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Mecurio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Mariner ) - https://pt.wikipedia.org/wiki/Merc%C3%BArio_(planeta)#/media/File:Mercury_Mariner10.jpg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Mercurio (messenger) -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w:NASA"/>
              </a:rPr>
              <a:t>NASA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w:Applied Physics Laboratory"/>
              </a:rPr>
              <a:t>Johns Hopkins University Applied Physics Laboratory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w:Carnegie Institution for Science"/>
              </a:rPr>
              <a:t>Carnegie Institution of Washington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08431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Venus -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http://astrosurf.com/nunes/explor/explor_m10.htm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99418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Pioneer 10 - http://www.nasa.gov/centers/ames/images/content/72404main_AC73-9019m.jpg</a:t>
            </a:r>
          </a:p>
          <a:p>
            <a:r>
              <a:rPr lang="pt-BR" dirty="0" smtClean="0"/>
              <a:t>Júpiter -http://www.nasa.gov/image-feature/voyager-1-image-of-jupiter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46494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Voyager - http://www.nasa.gov/sites/default/files/voyager-full.jpg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32678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Imagem -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hobbyspace.com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56441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97804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Rosetta - https://pt.wikipedia.org/wiki/Rosetta#/media/File:Rosetta_spacecraft_(transparent_bg).png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3419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Johannes Kepler - http://www.google.com.br/imgres?imgurl=https://upload.wikimedia.org/wikipedia/commons/d/d4/Johannes_Kepler_1610.jpg&amp;imgrefurl=https://en.wikipedia.org/wiki/Johannes_Kepler&amp;h=2060&amp;w=1500&amp;tbnid=_1JxzXut9RsBKM:&amp;tbnh=186&amp;tbnw=135&amp;usg=__ejcL2V7pR1dzNXMY2mzlQoulOWA=&amp;docid=qf9AwsuEBaomEM&amp;itg=1</a:t>
            </a:r>
          </a:p>
          <a:p>
            <a:r>
              <a:rPr lang="pt-BR" dirty="0" smtClean="0"/>
              <a:t>Isaac</a:t>
            </a:r>
            <a:r>
              <a:rPr lang="pt-BR" baseline="0" dirty="0" smtClean="0"/>
              <a:t> Newton - http://www.google.com.br/imgres?imgurl=http://a2.files.biography.com/image/upload/c_fit,cs_srgb,dpr_1.0,h_1200,q_80,w_1200/MTE1ODA0OTcxNzM3MTIyMzE3.jpg&amp;imgrefurl=http://www.biography.com/people/isaac-newton-9422656&amp;h=1200&amp;w=1200&amp;tbnid=4ek_eFLj329SHM:&amp;tbnh=186&amp;tbnw=186&amp;usg=__MpcgtiQPb97tXQwxLql5O7DTF6c=&amp;docid=prGQfBst0PH8EM&amp;itg=1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36107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Vesta -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http://dawn.jpl.nasa.gov/multimedia/dawn_vesta_image_070911.asp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Ceres -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http://photojournal.jpl.nasa.gov/catalog/PIA19185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6407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Vesta -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http://dawn.jpl.nasa.gov/multimedia/dawn_vesta_image_070911.asp</a:t>
            </a:r>
            <a:endParaRPr lang="pt-B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Ceres - 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http://photojournal.jpl.nasa.gov/catalog/PIA19185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6407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Plano</a:t>
            </a:r>
            <a:r>
              <a:rPr lang="pt-BR" baseline="0" dirty="0" smtClean="0"/>
              <a:t> de fundo - https://cadacantinho.files.wordpress.com/2012/06/calvinhobbeswallpaper.jpg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7024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Konstantin Tsiolkovisky - https://pt.wikipedia.org/wiki/Konstantin_Tsiolkovsky#/media/File:Tsiolkovsky.jpg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0767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Goddart</a:t>
            </a:r>
            <a:r>
              <a:rPr lang="pt-BR" baseline="0" dirty="0" smtClean="0"/>
              <a:t> – figura retirada do livro – A conquista do espaço, do sputnik até a missão centanário, pg 17</a:t>
            </a:r>
          </a:p>
          <a:p>
            <a:r>
              <a:rPr lang="pt-BR" baseline="0" dirty="0" smtClean="0"/>
              <a:t>Oberth - https://pt.wikipedia.org/wiki/Hermann_Oberth#/media/File:Hermann_Oberth_1950s.jpg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56425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V2 - https://pt.wikipedia.org/wiki/V-2#/media/File:Bumper8_launch-GPN-2000-000613.jpg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Von</a:t>
            </a:r>
            <a:r>
              <a:rPr lang="pt-BR" baseline="0" dirty="0" smtClean="0"/>
              <a:t> Braun - figura retirada do livro – A conquista do espaço, do sputnik até a missão centanário, pg 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1495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Korolev e Yuri Gargarin -  </a:t>
            </a:r>
            <a:r>
              <a:rPr lang="pt-BR" baseline="0" dirty="0" smtClean="0"/>
              <a:t>figura retirada do livro – A conquista do espaço, do sputnik até a missão centanário, pg 20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R7 -  </a:t>
            </a:r>
            <a:r>
              <a:rPr lang="pt-BR" baseline="0" dirty="0" smtClean="0"/>
              <a:t>figura retirada do livro – A conquista do espaço, do sputnik até a missão centanário, pg 21</a:t>
            </a:r>
          </a:p>
          <a:p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9655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Fundo - http://www.planetariodorio.com.br/bloguinho/media/k2/items/cache/fd2436c23111d947c615d80fa5115911_XL.jpg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779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http://upload.wikimedia.org/wikipedia/commons/a/a5/Possible_PDM_signal_labeled_as_Sputnik_by_NASA.ogg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http://www.youtube.com/watch?v=qvPzUAeWZZY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59829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Fundo - https://observandooceudesinop.files.wordpress.com/2012/05/cc3a9u-de-sinop.png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7AC3-FC60-4D56-BBB9-EF0107BF85B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1171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8246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3069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6159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6444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4401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8959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5702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5728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8974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7916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1703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6AC95-670D-4B9A-AA49-404CDDC176CF}" type="datetimeFigureOut">
              <a:rPr lang="pt-BR" smtClean="0"/>
              <a:pPr/>
              <a:t>18/08/2015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2DFBF-D566-459A-8C71-53602164FF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2630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dawn.jpl.nasa.gov/" TargetMode="External"/><Relationship Id="rId2" Type="http://schemas.openxmlformats.org/officeDocument/2006/relationships/hyperlink" Target="http://www.nasa.gov/vision/universe/solarsystem/voyager_agu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040" y="1628800"/>
            <a:ext cx="7772400" cy="1470025"/>
          </a:xfrm>
        </p:spPr>
        <p:txBody>
          <a:bodyPr>
            <a:noAutofit/>
          </a:bodyPr>
          <a:lstStyle/>
          <a:p>
            <a:r>
              <a:rPr lang="pt-BR" sz="6000" dirty="0" smtClean="0">
                <a:solidFill>
                  <a:schemeClr val="bg2"/>
                </a:solidFill>
                <a:latin typeface="Century" pitchFamily="18" charset="0"/>
              </a:rPr>
              <a:t>Sondas pioneiras </a:t>
            </a:r>
            <a:br>
              <a:rPr lang="pt-BR" sz="6000" dirty="0" smtClean="0">
                <a:solidFill>
                  <a:schemeClr val="bg2"/>
                </a:solidFill>
                <a:latin typeface="Century" pitchFamily="18" charset="0"/>
              </a:rPr>
            </a:br>
            <a:r>
              <a:rPr lang="pt-BR" sz="6000" dirty="0" smtClean="0">
                <a:solidFill>
                  <a:schemeClr val="bg2"/>
                </a:solidFill>
                <a:latin typeface="Century" pitchFamily="18" charset="0"/>
              </a:rPr>
              <a:t>em ação</a:t>
            </a:r>
            <a:endParaRPr lang="pt-BR" sz="6000" dirty="0">
              <a:solidFill>
                <a:schemeClr val="bg2"/>
              </a:solidFill>
              <a:latin typeface="Century" pitchFamily="18" charset="0"/>
            </a:endParaRPr>
          </a:p>
        </p:txBody>
      </p:sp>
      <p:pic>
        <p:nvPicPr>
          <p:cNvPr id="5" name="Picture 4" descr="cdasin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9059"/>
            <a:ext cx="983599" cy="7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4999" y="144016"/>
            <a:ext cx="1425513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7"/>
          <p:cNvSpPr txBox="1"/>
          <p:nvPr/>
        </p:nvSpPr>
        <p:spPr>
          <a:xfrm>
            <a:off x="682954" y="6309320"/>
            <a:ext cx="777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Palestrante: Jéssica Cristina Ramos           –               E-mail: jessica.ramos@usp.br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63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268760"/>
            <a:ext cx="3888432" cy="5175150"/>
          </a:xfrm>
        </p:spPr>
      </p:pic>
      <p:sp>
        <p:nvSpPr>
          <p:cNvPr id="5" name="CaixaDeTexto 4"/>
          <p:cNvSpPr txBox="1"/>
          <p:nvPr/>
        </p:nvSpPr>
        <p:spPr>
          <a:xfrm>
            <a:off x="0" y="6488668"/>
            <a:ext cx="5184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http://pt.wikipedia.org/wiki/Sputnik#mediaviewer/File:Lancio_sputnik.jpg</a:t>
            </a:r>
            <a:endParaRPr lang="pt-B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6084" y="1268759"/>
            <a:ext cx="4860260" cy="518457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021389" y="6488668"/>
            <a:ext cx="5094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http://danielmarin.naukas.com/2014/02/11/un-paseo-por-la-rampa-de-gagarin-el-lugar-donde-comenzo-la-era-espacial/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40466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Foguete R7 e Cosmódromo </a:t>
            </a:r>
            <a: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Baikonur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74" y="1268760"/>
            <a:ext cx="1171146" cy="22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10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de Novembro de 1957</a:t>
            </a:r>
            <a:endParaRPr lang="pt-B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programa deu </a:t>
            </a:r>
            <a:r>
              <a:rPr lang="pt-B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sequência </a:t>
            </a:r>
            <a:r>
              <a:rPr lang="pt-B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o envio do Sputnik II, e sua Passageira, a cadela </a:t>
            </a:r>
            <a: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Kudriavka ("</a:t>
            </a:r>
            <a:r>
              <a:rPr lang="pt-B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Crespinha”)</a:t>
            </a:r>
          </a:p>
          <a:p>
            <a:pPr marL="0" indent="0" algn="ctr">
              <a:buNone/>
            </a:pPr>
            <a:endParaRPr lang="pt-B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5021" y="2636912"/>
            <a:ext cx="4765251" cy="37781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830718" y="6596390"/>
            <a:ext cx="3613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http://www.karl.benz.nom.br/hce/satelite/sputnik/sputnik.asp</a:t>
            </a:r>
            <a:endParaRPr lang="pt-BR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0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3960440" cy="647735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728323"/>
            <a:ext cx="4392488" cy="394103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520627" y="50095"/>
            <a:ext cx="32753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Altura: 4 metros</a:t>
            </a:r>
          </a:p>
          <a:p>
            <a:r>
              <a:rPr lang="pt-BR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maior: 2 metros</a:t>
            </a:r>
          </a:p>
          <a:p>
            <a:endParaRPr lang="pt-BR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Peso do Satélite: 500 kg</a:t>
            </a:r>
          </a:p>
          <a:p>
            <a:r>
              <a:rPr lang="pt-BR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Peso Total: 7,7 toneladas</a:t>
            </a:r>
          </a:p>
          <a:p>
            <a:r>
              <a:rPr lang="pt-BR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Retornou em 14 de Abril de 1958</a:t>
            </a:r>
          </a:p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Caindo sobre o Caribe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611779"/>
            <a:ext cx="4155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http://en.wikipedia.org/wiki/Sputnik_2#mediaviewer/File:Sputnik2_vsm.jpg</a:t>
            </a:r>
            <a:endParaRPr lang="pt-B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24690" y="6611779"/>
            <a:ext cx="34740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http://www.karl.benz.nom.br/hce/satelite/sputnik/sput2_2.asp</a:t>
            </a:r>
            <a:endParaRPr lang="pt-B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91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1 de Fevereiro de 1958</a:t>
            </a:r>
            <a:endParaRPr lang="pt-BR" sz="3200" dirty="0">
              <a:solidFill>
                <a:schemeClr val="bg1"/>
              </a:solidFill>
              <a:latin typeface="Century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240160"/>
            <a:ext cx="7499176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“ Explorer 1”</a:t>
            </a:r>
            <a:endParaRPr lang="pt-BR" dirty="0">
              <a:solidFill>
                <a:schemeClr val="bg1"/>
              </a:solidFill>
              <a:latin typeface="Century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4" y="2852937"/>
            <a:ext cx="5282929" cy="338437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88043" y="3284984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Peso:</a:t>
            </a:r>
            <a:r>
              <a:rPr lang="pt-BR" sz="2100" dirty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 </a:t>
            </a:r>
            <a:r>
              <a:rPr lang="pt-BR" sz="21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13,97 kg</a:t>
            </a:r>
          </a:p>
          <a:p>
            <a:pPr algn="ctr"/>
            <a:r>
              <a:rPr lang="pt-BR" sz="21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Transmitiu dados por quase 4 meses, até suas baterias se esgotarem.</a:t>
            </a:r>
          </a:p>
          <a:p>
            <a:pPr algn="ctr"/>
            <a:r>
              <a:rPr lang="pt-BR" sz="21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Permaneceu em órbita até 1970 </a:t>
            </a:r>
          </a:p>
        </p:txBody>
      </p:sp>
    </p:spTree>
    <p:extLst>
      <p:ext uri="{BB962C8B-B14F-4D97-AF65-F5344CB8AC3E}">
        <p14:creationId xmlns:p14="http://schemas.microsoft.com/office/powerpoint/2010/main" xmlns="" val="5289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12 de Abril de 1961</a:t>
            </a:r>
            <a:endParaRPr lang="pt-BR" sz="3600" dirty="0">
              <a:solidFill>
                <a:schemeClr val="bg1"/>
              </a:solidFill>
              <a:latin typeface="Century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62" y="1628800"/>
            <a:ext cx="5400600" cy="4783389"/>
          </a:xfrm>
        </p:spPr>
      </p:pic>
      <p:sp>
        <p:nvSpPr>
          <p:cNvPr id="5" name="CaixaDeTexto 4"/>
          <p:cNvSpPr txBox="1"/>
          <p:nvPr/>
        </p:nvSpPr>
        <p:spPr>
          <a:xfrm>
            <a:off x="926196" y="6495147"/>
            <a:ext cx="3789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http://blogs.band.com.br/miltonparron/files/2012/01/yuri-gagarin1.jpg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75084" y="3140968"/>
            <a:ext cx="35376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Vostok 1</a:t>
            </a:r>
          </a:p>
          <a:p>
            <a:pPr algn="ctr"/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“A Terra é azul”</a:t>
            </a:r>
          </a:p>
          <a:p>
            <a:endParaRPr lang="pt-BR" sz="3600" dirty="0">
              <a:solidFill>
                <a:schemeClr val="bg1"/>
              </a:solidFill>
              <a:latin typeface="Century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6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791" y="-24594"/>
            <a:ext cx="8753697" cy="688259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589127" y="6220846"/>
            <a:ext cx="4679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esquerda para Direita: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Neil Armstrong, Michael Collins  e  Buzz Aldrin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836712" y="-90264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" pitchFamily="18" charset="0"/>
              </a:rPr>
              <a:t>20 de Julho de 1969</a:t>
            </a:r>
            <a:endParaRPr lang="pt-BR" sz="3200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0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42" y="1124744"/>
            <a:ext cx="4293734" cy="55423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633436"/>
            <a:ext cx="4545983" cy="40359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76056" y="1196752"/>
            <a:ext cx="31344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dirty="0" smtClean="0">
                <a:solidFill>
                  <a:schemeClr val="bg1"/>
                </a:solidFill>
                <a:latin typeface="Century" pitchFamily="18" charset="0"/>
              </a:rPr>
              <a:t>Apollo 11</a:t>
            </a:r>
            <a:endParaRPr lang="pt-BR" sz="5400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7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523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5" y="2780928"/>
            <a:ext cx="5192791" cy="3894594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Century" pitchFamily="18" charset="0"/>
              </a:rPr>
              <a:t>29 de Março de 1974</a:t>
            </a:r>
            <a:br>
              <a:rPr lang="pt-BR" sz="4000" dirty="0" smtClean="0">
                <a:solidFill>
                  <a:schemeClr val="bg1"/>
                </a:solidFill>
                <a:latin typeface="Century" pitchFamily="18" charset="0"/>
              </a:rPr>
            </a:br>
            <a:r>
              <a:rPr lang="pt-BR" sz="4000" dirty="0" smtClean="0">
                <a:solidFill>
                  <a:schemeClr val="bg1"/>
                </a:solidFill>
                <a:latin typeface="Century" pitchFamily="18" charset="0"/>
              </a:rPr>
              <a:t/>
            </a:r>
            <a:br>
              <a:rPr lang="pt-BR" sz="4000" dirty="0" smtClean="0">
                <a:solidFill>
                  <a:schemeClr val="bg1"/>
                </a:solidFill>
                <a:latin typeface="Century" pitchFamily="18" charset="0"/>
              </a:rPr>
            </a:br>
            <a:r>
              <a:rPr lang="pt-BR" sz="3600" dirty="0">
                <a:solidFill>
                  <a:schemeClr val="bg1"/>
                </a:solidFill>
                <a:latin typeface="Century" pitchFamily="18" charset="0"/>
              </a:rPr>
              <a:t>Mariner 10 </a:t>
            </a:r>
            <a:endParaRPr lang="pt-BR" sz="4000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8713" y="2238410"/>
            <a:ext cx="4009791" cy="4230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238410"/>
            <a:ext cx="443711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7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Century" pitchFamily="18" charset="0"/>
              </a:rPr>
              <a:t>1 de Março de 1966</a:t>
            </a:r>
            <a:endParaRPr lang="pt-BR" sz="4000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628800"/>
            <a:ext cx="3612232" cy="4865225"/>
          </a:xfrm>
        </p:spPr>
      </p:pic>
      <p:sp>
        <p:nvSpPr>
          <p:cNvPr id="5" name="CaixaDeTexto 5"/>
          <p:cNvSpPr txBox="1"/>
          <p:nvPr/>
        </p:nvSpPr>
        <p:spPr>
          <a:xfrm>
            <a:off x="4355976" y="3284984"/>
            <a:ext cx="44314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Programa Venera</a:t>
            </a:r>
          </a:p>
          <a:p>
            <a:pPr algn="ctr"/>
            <a:r>
              <a:rPr lang="pt-BR" sz="3200" dirty="0" smtClean="0">
                <a:solidFill>
                  <a:schemeClr val="bg1"/>
                </a:solidFill>
                <a:latin typeface="Century" pitchFamily="18" charset="0"/>
                <a:cs typeface="Times New Roman" panose="02020603050405020304" pitchFamily="18" charset="0"/>
              </a:rPr>
              <a:t>URSS</a:t>
            </a:r>
          </a:p>
          <a:p>
            <a:endParaRPr lang="pt-BR" sz="3600" dirty="0">
              <a:solidFill>
                <a:schemeClr val="bg1"/>
              </a:solidFill>
              <a:latin typeface="Century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635622"/>
            <a:ext cx="4817714" cy="48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53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rm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Century" pitchFamily="18" charset="0"/>
              </a:rPr>
              <a:t>Astronáutica</a:t>
            </a:r>
            <a:endParaRPr lang="pt-BR" sz="48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240" y="2680320"/>
            <a:ext cx="7571184" cy="146876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  <a:latin typeface="Century" pitchFamily="18" charset="0"/>
              </a:rPr>
              <a:t>Ciência que estuda os aspectos da locomoção no espaço</a:t>
            </a:r>
            <a:endParaRPr lang="pt-BR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3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95936" y="33265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M1</a:t>
            </a:r>
            <a:endParaRPr lang="pt-BR" sz="3600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988839"/>
            <a:ext cx="6840760" cy="4745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952" y="141277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1 de Novembro de 1962</a:t>
            </a:r>
            <a:endParaRPr lang="pt-BR" sz="2400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83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47864" y="33265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Mariner</a:t>
            </a:r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 </a:t>
            </a:r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4</a:t>
            </a:r>
            <a:endParaRPr lang="pt-BR" sz="3600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572" y="1988840"/>
            <a:ext cx="7704856" cy="4574759"/>
          </a:xfrm>
        </p:spPr>
      </p:pic>
      <p:sp>
        <p:nvSpPr>
          <p:cNvPr id="8" name="TextBox 7"/>
          <p:cNvSpPr txBox="1"/>
          <p:nvPr/>
        </p:nvSpPr>
        <p:spPr>
          <a:xfrm>
            <a:off x="4876800" y="141277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28 de Novembro de 1964</a:t>
            </a:r>
            <a:endParaRPr lang="pt-BR" sz="2400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83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370" y="256490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Exploração do Sistema Solar</a:t>
            </a:r>
          </a:p>
          <a:p>
            <a:pPr algn="ctr"/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 Exterior</a:t>
            </a:r>
            <a:endParaRPr lang="pt-BR" sz="3600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66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2060848"/>
            <a:ext cx="4787757" cy="3716146"/>
          </a:xfrm>
        </p:spPr>
      </p:pic>
      <p:sp>
        <p:nvSpPr>
          <p:cNvPr id="5" name="TextBox 4"/>
          <p:cNvSpPr txBox="1"/>
          <p:nvPr/>
        </p:nvSpPr>
        <p:spPr>
          <a:xfrm>
            <a:off x="3203848" y="26064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Pioneer 10</a:t>
            </a:r>
            <a:endParaRPr lang="pt-BR" sz="3600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68760"/>
            <a:ext cx="3657600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56" t="23699" r="16322" b="25189"/>
          <a:stretch/>
        </p:blipFill>
        <p:spPr>
          <a:xfrm>
            <a:off x="4380905" y="1844824"/>
            <a:ext cx="4763095" cy="40763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8024" y="134076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2 de Março de 1972</a:t>
            </a:r>
            <a:endParaRPr lang="pt-BR" sz="2400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7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334397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Voyagers 2 e 1</a:t>
            </a:r>
            <a:endParaRPr lang="pt-BR" sz="3600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3" y="1484784"/>
            <a:ext cx="921302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09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556792"/>
            <a:ext cx="6408712" cy="5383075"/>
          </a:xfrm>
        </p:spPr>
      </p:pic>
      <p:sp>
        <p:nvSpPr>
          <p:cNvPr id="5" name="TextBox 4"/>
          <p:cNvSpPr txBox="1"/>
          <p:nvPr/>
        </p:nvSpPr>
        <p:spPr>
          <a:xfrm>
            <a:off x="827584" y="334397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O caminho além do</a:t>
            </a:r>
          </a:p>
          <a:p>
            <a:pPr algn="ctr"/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 Sistema </a:t>
            </a:r>
            <a:r>
              <a:rPr lang="pt-BR" sz="3600" dirty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S</a:t>
            </a:r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  <a:cs typeface="Times New Roman" pitchFamily="18" charset="0"/>
              </a:rPr>
              <a:t>olar</a:t>
            </a:r>
            <a:endParaRPr lang="pt-BR" sz="3600" dirty="0">
              <a:solidFill>
                <a:schemeClr val="bg1"/>
              </a:solidFill>
              <a:latin typeface="Century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370" y="0"/>
            <a:ext cx="8764182" cy="6858000"/>
          </a:xfrm>
        </p:spPr>
      </p:pic>
    </p:spTree>
    <p:extLst>
      <p:ext uri="{BB962C8B-B14F-4D97-AF65-F5344CB8AC3E}">
        <p14:creationId xmlns:p14="http://schemas.microsoft.com/office/powerpoint/2010/main" xmlns="" val="6190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40" y="404664"/>
            <a:ext cx="8100392" cy="566454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43609" y="-81342"/>
            <a:ext cx="6747968" cy="6897451"/>
          </a:xfrm>
        </p:spPr>
      </p:pic>
    </p:spTree>
    <p:extLst>
      <p:ext uri="{BB962C8B-B14F-4D97-AF65-F5344CB8AC3E}">
        <p14:creationId xmlns:p14="http://schemas.microsoft.com/office/powerpoint/2010/main" xmlns="" val="405424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99165"/>
            <a:ext cx="4149302" cy="3859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48"/>
          <a:stretch/>
        </p:blipFill>
        <p:spPr>
          <a:xfrm>
            <a:off x="4572000" y="1518418"/>
            <a:ext cx="3906869" cy="382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6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715241"/>
            <a:ext cx="3301003" cy="41427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0"/>
            <a:ext cx="3156987" cy="3156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615370"/>
            <a:ext cx="4824536" cy="35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64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3538736" cy="676672"/>
          </a:xfrm>
        </p:spPr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" pitchFamily="18" charset="0"/>
              </a:rPr>
              <a:t>Isaac Newton</a:t>
            </a:r>
            <a:endParaRPr lang="pt-BR" sz="28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04048" y="548680"/>
            <a:ext cx="3538736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smtClean="0">
                <a:solidFill>
                  <a:schemeClr val="bg1"/>
                </a:solidFill>
                <a:latin typeface="Century" pitchFamily="18" charset="0"/>
              </a:rPr>
              <a:t>Johannes Kepler</a:t>
            </a:r>
            <a:endParaRPr lang="pt-BR" sz="2800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1937" y="1484784"/>
            <a:ext cx="3384519" cy="4464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88"/>
          <a:stretch/>
        </p:blipFill>
        <p:spPr>
          <a:xfrm>
            <a:off x="467544" y="1484784"/>
            <a:ext cx="365597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15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75" y="692696"/>
            <a:ext cx="8750171" cy="5904656"/>
          </a:xfrm>
        </p:spPr>
      </p:pic>
    </p:spTree>
    <p:extLst>
      <p:ext uri="{BB962C8B-B14F-4D97-AF65-F5344CB8AC3E}">
        <p14:creationId xmlns:p14="http://schemas.microsoft.com/office/powerpoint/2010/main" xmlns="" val="19504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3565" y="0"/>
            <a:ext cx="6068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235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70" y="1052737"/>
            <a:ext cx="3024334" cy="201622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0" y="970384"/>
            <a:ext cx="853244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500" dirty="0" smtClean="0">
                <a:solidFill>
                  <a:schemeClr val="bg1"/>
                </a:solidFill>
                <a:latin typeface="Century" pitchFamily="18" charset="0"/>
              </a:rPr>
              <a:t>Inicio em 1998, finalizada em 8 de junho de 2011</a:t>
            </a:r>
          </a:p>
          <a:p>
            <a:r>
              <a:rPr lang="pt-BR" sz="2500" dirty="0" smtClean="0">
                <a:solidFill>
                  <a:schemeClr val="bg1"/>
                </a:solidFill>
                <a:latin typeface="Century" pitchFamily="18" charset="0"/>
              </a:rPr>
              <a:t>Orbita a Terra a 27.700 km/h  </a:t>
            </a:r>
          </a:p>
          <a:p>
            <a:r>
              <a:rPr lang="pt-BR" sz="2500" dirty="0" smtClean="0">
                <a:solidFill>
                  <a:schemeClr val="bg1"/>
                </a:solidFill>
                <a:latin typeface="Century" pitchFamily="18" charset="0"/>
              </a:rPr>
              <a:t>Período de rotação de 90 minutos.</a:t>
            </a:r>
          </a:p>
          <a:p>
            <a:r>
              <a:rPr lang="pt-BR" sz="2500" dirty="0" smtClean="0">
                <a:solidFill>
                  <a:schemeClr val="bg1"/>
                </a:solidFill>
                <a:latin typeface="Calibri" pitchFamily="34" charset="0"/>
              </a:rPr>
              <a:t>109 m de largura, 73 m de comprimento e 20 m de altura, com o peso de 420 toneladas</a:t>
            </a:r>
            <a:endParaRPr lang="pt-BR" sz="2500" dirty="0" smtClean="0">
              <a:solidFill>
                <a:schemeClr val="bg1"/>
              </a:solidFill>
              <a:latin typeface="Century" pitchFamily="18" charset="0"/>
            </a:endParaRP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  <a:latin typeface="Century" pitchFamily="18" charset="0"/>
            </a:endParaRPr>
          </a:p>
          <a:p>
            <a:endParaRPr lang="pt-BR" sz="2000" dirty="0" smtClean="0">
              <a:solidFill>
                <a:schemeClr val="bg1"/>
              </a:solidFill>
              <a:latin typeface="Century" pitchFamily="18" charset="0"/>
            </a:endParaRPr>
          </a:p>
          <a:p>
            <a:endParaRPr lang="pt-BR" sz="2000" dirty="0">
              <a:solidFill>
                <a:schemeClr val="bg1"/>
              </a:solidFill>
              <a:latin typeface="Century" pitchFamily="18" charset="0"/>
            </a:endParaRPr>
          </a:p>
          <a:p>
            <a:endParaRPr lang="pt-BR" sz="2000" dirty="0" smtClean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419608"/>
            <a:ext cx="4032448" cy="267368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ISS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7012" y="3573016"/>
            <a:ext cx="3561452" cy="23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0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" pitchFamily="18" charset="0"/>
              </a:rPr>
              <a:t>Hubble</a:t>
            </a:r>
            <a:endParaRPr lang="pt-BR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5" y="1244272"/>
            <a:ext cx="7521483" cy="56411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19872" y="1556792"/>
            <a:ext cx="6796980" cy="1656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dirty="0" smtClean="0">
                <a:solidFill>
                  <a:schemeClr val="bg1"/>
                </a:solidFill>
                <a:latin typeface="Century" pitchFamily="18" charset="0"/>
              </a:rPr>
              <a:t>Lançado em 24 de abril de 1990</a:t>
            </a:r>
          </a:p>
          <a:p>
            <a:endParaRPr lang="pt-BR" sz="2200" dirty="0" smtClean="0">
              <a:solidFill>
                <a:schemeClr val="bg1"/>
              </a:solidFill>
              <a:latin typeface="Century" pitchFamily="18" charset="0"/>
            </a:endParaRPr>
          </a:p>
          <a:p>
            <a:r>
              <a:rPr lang="pt-BR" sz="2200" dirty="0" smtClean="0">
                <a:solidFill>
                  <a:schemeClr val="bg1"/>
                </a:solidFill>
                <a:latin typeface="Century" pitchFamily="18" charset="0"/>
              </a:rPr>
              <a:t>Espelho com diâmetro de 2,4m</a:t>
            </a:r>
            <a:endParaRPr lang="pt-BR" sz="2200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9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1760" y="4046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Detalhes no nosso sistema solar</a:t>
            </a:r>
            <a:endParaRPr lang="pt-BR" dirty="0">
              <a:latin typeface="BankGothic Md B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0"/>
            <a:ext cx="6768752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91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6840" y="83840"/>
            <a:ext cx="6690320" cy="669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11760" y="4046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Detalhes no nosso sistema solar</a:t>
            </a:r>
            <a:endParaRPr lang="pt-BR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1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99" y="172525"/>
            <a:ext cx="8699581" cy="64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11760" y="4046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Detalhes no nosso sistema solar</a:t>
            </a:r>
            <a:endParaRPr lang="pt-BR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1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1760" y="4046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Md BT" pitchFamily="34" charset="0"/>
              </a:rPr>
              <a:t>Detalhes no nosso sistema solar</a:t>
            </a:r>
            <a:endParaRPr lang="pt-BR" dirty="0">
              <a:latin typeface="BankGothic Md B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583" y="101166"/>
            <a:ext cx="6756834" cy="67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91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52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528" y="260648"/>
            <a:ext cx="9144000" cy="437911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Century" pitchFamily="18" charset="0"/>
              </a:rPr>
              <a:t>Rosetta</a:t>
            </a:r>
            <a:endParaRPr lang="pt-BR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6512" y="3789040"/>
            <a:ext cx="6796980" cy="16561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</a:rPr>
              <a:t>Lançada em 2 de março de 2004</a:t>
            </a:r>
          </a:p>
          <a:p>
            <a:endParaRPr lang="pt-BR" sz="2400" dirty="0" smtClean="0">
              <a:solidFill>
                <a:schemeClr val="bg1"/>
              </a:solidFill>
              <a:latin typeface="Century" pitchFamily="18" charset="0"/>
            </a:endParaRPr>
          </a:p>
          <a:p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</a:rPr>
              <a:t>Pouso da philae em 12 de novembro de 2014</a:t>
            </a:r>
          </a:p>
          <a:p>
            <a:endParaRPr lang="pt-BR" sz="2400" dirty="0">
              <a:solidFill>
                <a:schemeClr val="bg1"/>
              </a:solidFill>
              <a:latin typeface="Century" pitchFamily="18" charset="0"/>
            </a:endParaRPr>
          </a:p>
          <a:p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</a:rPr>
              <a:t>Massa de 1.200 Kg</a:t>
            </a:r>
          </a:p>
          <a:p>
            <a:endParaRPr lang="pt-BR" sz="2400" dirty="0" smtClean="0">
              <a:solidFill>
                <a:schemeClr val="bg1"/>
              </a:solidFill>
              <a:latin typeface="Century" pitchFamily="18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Century" pitchFamily="18" charset="0"/>
              </a:rPr>
              <a:t>M</a:t>
            </a:r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</a:rPr>
              <a:t>edindo</a:t>
            </a:r>
            <a:r>
              <a:rPr lang="pt-BR" sz="2400" dirty="0">
                <a:solidFill>
                  <a:schemeClr val="bg1"/>
                </a:solidFill>
                <a:latin typeface="Century" pitchFamily="18" charset="0"/>
              </a:rPr>
              <a:t> 2,8 x 2,1 x </a:t>
            </a:r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</a:rPr>
              <a:t>2,0m</a:t>
            </a:r>
          </a:p>
          <a:p>
            <a:endParaRPr lang="pt-BR" sz="2400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7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Century" pitchFamily="18" charset="0"/>
              </a:rPr>
              <a:t>Konstantin Tsiolkovsky</a:t>
            </a:r>
            <a:br>
              <a:rPr lang="pt-BR" sz="4000" dirty="0" smtClean="0">
                <a:solidFill>
                  <a:schemeClr val="bg1"/>
                </a:solidFill>
                <a:latin typeface="Century" pitchFamily="18" charset="0"/>
              </a:rPr>
            </a:br>
            <a:r>
              <a:rPr lang="pt-BR" sz="3100" dirty="0" smtClean="0">
                <a:solidFill>
                  <a:schemeClr val="bg1"/>
                </a:solidFill>
                <a:latin typeface="Century" pitchFamily="18" charset="0"/>
              </a:rPr>
              <a:t>1903</a:t>
            </a:r>
            <a:endParaRPr lang="pt-BR" sz="3100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1642043"/>
            <a:ext cx="4248472" cy="48833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03"/>
          <a:stretch/>
        </p:blipFill>
        <p:spPr>
          <a:xfrm>
            <a:off x="1331640" y="1484784"/>
            <a:ext cx="661221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410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700089"/>
            <a:ext cx="5616624" cy="446521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35696" y="548680"/>
            <a:ext cx="504056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solidFill>
                  <a:schemeClr val="bg1"/>
                </a:solidFill>
                <a:latin typeface="Century" pitchFamily="18" charset="0"/>
              </a:rPr>
              <a:t>Cometa 67P</a:t>
            </a:r>
          </a:p>
          <a:p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</a:rPr>
              <a:t>Periodo orbital : 6,4 anos</a:t>
            </a:r>
          </a:p>
          <a:p>
            <a:endParaRPr lang="pt-BR" sz="2400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92696"/>
            <a:ext cx="884947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17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Century" pitchFamily="18" charset="0"/>
              </a:rPr>
              <a:t>Sonda Dawn</a:t>
            </a:r>
            <a:endParaRPr lang="pt-BR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7" name="Picture 6" descr="replace with text from advis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980728"/>
            <a:ext cx="8621036" cy="4852413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31840" y="3838908"/>
            <a:ext cx="6796980" cy="43426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solidFill>
                  <a:schemeClr val="bg1"/>
                </a:solidFill>
                <a:latin typeface="Century" pitchFamily="18" charset="0"/>
              </a:rPr>
              <a:t>Lançada em 27 de setembro de 2007</a:t>
            </a:r>
          </a:p>
          <a:p>
            <a:endParaRPr lang="pt-BR" sz="2400" dirty="0" smtClean="0">
              <a:solidFill>
                <a:schemeClr val="bg1"/>
              </a:solidFill>
              <a:latin typeface="Century" pitchFamily="18" charset="0"/>
            </a:endParaRPr>
          </a:p>
          <a:p>
            <a:endParaRPr lang="pt-BR" sz="2400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32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6786" cy="63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37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0"/>
            <a:ext cx="6848846" cy="684884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16174" y="5737820"/>
            <a:ext cx="33123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427038"/>
            <a:ext cx="33123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Century" pitchFamily="18" charset="0"/>
              </a:rPr>
              <a:t>Vesta</a:t>
            </a:r>
            <a:endParaRPr lang="pt-BR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56120" y="6071156"/>
            <a:ext cx="5356820" cy="13182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dirty="0" smtClean="0">
                <a:solidFill>
                  <a:schemeClr val="bg1"/>
                </a:solidFill>
                <a:latin typeface="Century" pitchFamily="18" charset="0"/>
              </a:rPr>
              <a:t>Chegada em Vesta em 2011</a:t>
            </a:r>
          </a:p>
          <a:p>
            <a:endParaRPr lang="pt-BR" sz="2200" dirty="0" smtClean="0">
              <a:solidFill>
                <a:schemeClr val="bg1"/>
              </a:solidFill>
              <a:latin typeface="Century" pitchFamily="18" charset="0"/>
            </a:endParaRPr>
          </a:p>
          <a:p>
            <a:endParaRPr lang="pt-BR" sz="2200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7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16174" y="5737820"/>
            <a:ext cx="33123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27984" y="6071156"/>
            <a:ext cx="5356820" cy="13182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dirty="0" smtClean="0">
                <a:solidFill>
                  <a:schemeClr val="bg1"/>
                </a:solidFill>
                <a:latin typeface="Century" pitchFamily="18" charset="0"/>
              </a:rPr>
              <a:t>Chegada em Ceres em</a:t>
            </a:r>
          </a:p>
          <a:p>
            <a:r>
              <a:rPr lang="pt-BR" sz="2200" dirty="0" smtClean="0">
                <a:solidFill>
                  <a:schemeClr val="bg1"/>
                </a:solidFill>
                <a:latin typeface="Century" pitchFamily="18" charset="0"/>
              </a:rPr>
              <a:t> 6 de março de 2015</a:t>
            </a:r>
          </a:p>
          <a:p>
            <a:endParaRPr lang="pt-BR" sz="2200" dirty="0" smtClean="0">
              <a:solidFill>
                <a:schemeClr val="bg1"/>
              </a:solidFill>
              <a:latin typeface="Century" pitchFamily="18" charset="0"/>
            </a:endParaRPr>
          </a:p>
          <a:p>
            <a:endParaRPr lang="pt-BR" sz="22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60119" y="485800"/>
            <a:ext cx="33123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Century" pitchFamily="18" charset="0"/>
              </a:rPr>
              <a:t>Ceres</a:t>
            </a:r>
            <a:endParaRPr lang="pt-BR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7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161" y="-35911"/>
            <a:ext cx="9189244" cy="68939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" y="1772816"/>
            <a:ext cx="9177082" cy="2304256"/>
          </a:xfrm>
        </p:spPr>
        <p:txBody>
          <a:bodyPr/>
          <a:lstStyle/>
          <a:p>
            <a:pPr marL="0" indent="0" algn="ctr">
              <a:buNone/>
            </a:pPr>
            <a:r>
              <a:rPr lang="pt-BR" sz="2800" dirty="0" smtClean="0">
                <a:solidFill>
                  <a:schemeClr val="bg1"/>
                </a:solidFill>
                <a:latin typeface="Century" pitchFamily="18" charset="0"/>
              </a:rPr>
              <a:t>“Quando o Homem tiver conquistado todas as profundidades do espaço, e todos os mistérios do tempo, então ele estará apensa começando”</a:t>
            </a:r>
          </a:p>
          <a:p>
            <a:pPr marL="0" indent="0" algn="ctr">
              <a:buNone/>
            </a:pPr>
            <a:r>
              <a:rPr lang="pt-BR" sz="2000" dirty="0" smtClean="0">
                <a:solidFill>
                  <a:schemeClr val="bg1"/>
                </a:solidFill>
                <a:latin typeface="Century" pitchFamily="18" charset="0"/>
              </a:rPr>
              <a:t>H.G Wells, The shape of things to come</a:t>
            </a:r>
            <a:endParaRPr lang="pt-BR" sz="2000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5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7200" dirty="0" smtClean="0">
                <a:solidFill>
                  <a:schemeClr val="bg1">
                    <a:lumMod val="95000"/>
                  </a:schemeClr>
                </a:solidFill>
                <a:latin typeface="Century" pitchFamily="18" charset="0"/>
              </a:rPr>
              <a:t>Dúvidas?</a:t>
            </a:r>
            <a:endParaRPr lang="pt-BR" sz="7200" dirty="0">
              <a:solidFill>
                <a:schemeClr val="bg1">
                  <a:lumMod val="95000"/>
                </a:schemeClr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5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/>
              <a:t>Referências</a:t>
            </a:r>
          </a:p>
          <a:p>
            <a:pPr marL="0" indent="0">
              <a:buNone/>
            </a:pPr>
            <a:r>
              <a:rPr lang="pt-BR" dirty="0"/>
              <a:t> http://</a:t>
            </a:r>
            <a:r>
              <a:rPr lang="pt-BR" dirty="0" smtClean="0"/>
              <a:t>nssdc.gsfc.nasa.gov/nmc/masterCatalog.do?sc=1957-001B</a:t>
            </a:r>
          </a:p>
          <a:p>
            <a:pPr marL="0" indent="0">
              <a:buNone/>
            </a:pPr>
            <a:r>
              <a:rPr lang="pt-BR" dirty="0">
                <a:hlinkClick r:id="rId2"/>
              </a:rPr>
              <a:t>http://</a:t>
            </a:r>
            <a:r>
              <a:rPr lang="pt-BR" dirty="0" smtClean="0">
                <a:hlinkClick r:id="rId2"/>
              </a:rPr>
              <a:t>www.nasa.gov/vision/universe/solarsystem/voyager_agu.html</a:t>
            </a:r>
            <a:endParaRPr lang="pt-BR" dirty="0" smtClean="0"/>
          </a:p>
          <a:p>
            <a:pPr marL="0" indent="0">
              <a:buNone/>
            </a:pPr>
            <a:r>
              <a:rPr lang="pt-BR" dirty="0">
                <a:hlinkClick r:id="rId3"/>
              </a:rPr>
              <a:t>http://dawn.jpl.nasa.gov</a:t>
            </a:r>
            <a:r>
              <a:rPr lang="pt-BR" dirty="0" smtClean="0">
                <a:hlinkClick r:id="rId3"/>
              </a:rPr>
              <a:t>/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Livros</a:t>
            </a:r>
            <a:r>
              <a:rPr lang="pt-BR" dirty="0"/>
              <a:t>:  Astronáutica, do sonho a </a:t>
            </a:r>
            <a:r>
              <a:rPr lang="pt-BR" dirty="0" smtClean="0"/>
              <a:t>realidade, história da conquista espacial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A conquista do espaço,Do </a:t>
            </a:r>
            <a:r>
              <a:rPr lang="pt-BR" dirty="0"/>
              <a:t>Sputnik a missão </a:t>
            </a:r>
            <a:r>
              <a:rPr lang="pt-BR" dirty="0" smtClean="0"/>
              <a:t>Centenário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845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3224" y="404664"/>
            <a:ext cx="3538736" cy="676672"/>
          </a:xfrm>
        </p:spPr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" pitchFamily="18" charset="0"/>
              </a:rPr>
              <a:t>Robert Goddart</a:t>
            </a:r>
            <a:endParaRPr lang="pt-BR" sz="2800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196752"/>
            <a:ext cx="3632373" cy="495825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05272" y="6208712"/>
            <a:ext cx="289066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 smtClean="0">
                <a:solidFill>
                  <a:schemeClr val="bg1"/>
                </a:solidFill>
                <a:latin typeface="Century" pitchFamily="18" charset="0"/>
              </a:rPr>
              <a:t>16 de março de 1926</a:t>
            </a:r>
            <a:endParaRPr lang="pt-BR" sz="18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688" y="404664"/>
            <a:ext cx="3538736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smtClean="0">
                <a:solidFill>
                  <a:schemeClr val="bg1"/>
                </a:solidFill>
                <a:latin typeface="Century" pitchFamily="18" charset="0"/>
              </a:rPr>
              <a:t>Hermann Oberth</a:t>
            </a:r>
            <a:endParaRPr lang="pt-BR" sz="2800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8432" y="1196753"/>
            <a:ext cx="3716016" cy="49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4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Century" pitchFamily="18" charset="0"/>
              </a:rPr>
              <a:t>Von Braun</a:t>
            </a:r>
            <a:endParaRPr lang="pt-BR" sz="4000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294" y="1413281"/>
            <a:ext cx="4203714" cy="50400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340768"/>
            <a:ext cx="3784393" cy="5112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771" y="182341"/>
            <a:ext cx="8424701" cy="648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89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" pitchFamily="18" charset="0"/>
              </a:rPr>
              <a:t>Korolev </a:t>
            </a:r>
            <a:endParaRPr lang="pt-BR" dirty="0">
              <a:solidFill>
                <a:schemeClr val="bg1"/>
              </a:solidFill>
              <a:latin typeface="Century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240" y="1416613"/>
            <a:ext cx="3459184" cy="503672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349" y="1412776"/>
            <a:ext cx="3591990" cy="244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631" y="3717032"/>
            <a:ext cx="3608708" cy="27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82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13792"/>
            <a:ext cx="8229600" cy="1143000"/>
          </a:xfrm>
        </p:spPr>
        <p:txBody>
          <a:bodyPr>
            <a:no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" pitchFamily="18" charset="0"/>
              </a:rPr>
              <a:t>Guerra Fria e a Corrida espacial</a:t>
            </a:r>
            <a:endParaRPr lang="pt-BR" sz="4000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807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682013"/>
            <a:ext cx="7312790" cy="5987347"/>
          </a:xfrm>
        </p:spPr>
      </p:pic>
      <p:sp>
        <p:nvSpPr>
          <p:cNvPr id="5" name="CaixaDeTexto 4"/>
          <p:cNvSpPr txBox="1"/>
          <p:nvPr/>
        </p:nvSpPr>
        <p:spPr>
          <a:xfrm>
            <a:off x="5508104" y="6593459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http://nssdc.gsfc.nasa.gov/nmc/masterCatalog.do?sc=1957-001B</a:t>
            </a:r>
            <a:endParaRPr lang="pt-BR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6856" y="-27384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" pitchFamily="18" charset="0"/>
              </a:rPr>
              <a:t>4 de Outubro de 1957</a:t>
            </a:r>
            <a:endParaRPr lang="pt-BR" sz="36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574" y="4797152"/>
            <a:ext cx="4358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aproximadamente 58,5 cm  de diâmetro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pesando 83,6 kg</a:t>
            </a:r>
          </a:p>
          <a:p>
            <a:endParaRPr lang="pt-BR" dirty="0"/>
          </a:p>
        </p:txBody>
      </p:sp>
      <p:pic>
        <p:nvPicPr>
          <p:cNvPr id="8" name="Espaço Reservado para Conteúdo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1052737"/>
            <a:ext cx="9273246" cy="554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3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721</Words>
  <Application>Microsoft Office PowerPoint</Application>
  <PresentationFormat>Apresentação na tela (4:3)</PresentationFormat>
  <Paragraphs>159</Paragraphs>
  <Slides>47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48" baseType="lpstr">
      <vt:lpstr>Office Theme</vt:lpstr>
      <vt:lpstr>Sondas pioneiras  em ação</vt:lpstr>
      <vt:lpstr>Astronáutica</vt:lpstr>
      <vt:lpstr>Slide 3</vt:lpstr>
      <vt:lpstr>Konstantin Tsiolkovsky 1903</vt:lpstr>
      <vt:lpstr>Slide 5</vt:lpstr>
      <vt:lpstr>Von Braun</vt:lpstr>
      <vt:lpstr>Korolev </vt:lpstr>
      <vt:lpstr>Guerra Fria e a Corrida espacial</vt:lpstr>
      <vt:lpstr>4 de Outubro de 1957</vt:lpstr>
      <vt:lpstr>Slide 10</vt:lpstr>
      <vt:lpstr>3 de Novembro de 1957</vt:lpstr>
      <vt:lpstr>Slide 12</vt:lpstr>
      <vt:lpstr>1 de Fevereiro de 1958</vt:lpstr>
      <vt:lpstr>12 de Abril de 1961</vt:lpstr>
      <vt:lpstr>20 de Julho de 1969</vt:lpstr>
      <vt:lpstr>Slide 16</vt:lpstr>
      <vt:lpstr>Slide 17</vt:lpstr>
      <vt:lpstr>29 de Março de 1974  Mariner 10 </vt:lpstr>
      <vt:lpstr>1 de Março de 1966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ISS</vt:lpstr>
      <vt:lpstr>Hubble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Sondas pioneiras  em ação</dc:title>
  <dc:creator>Jéssica Ramos</dc:creator>
  <cp:lastModifiedBy>Jorge</cp:lastModifiedBy>
  <cp:revision>49</cp:revision>
  <dcterms:created xsi:type="dcterms:W3CDTF">2015-08-14T14:50:25Z</dcterms:created>
  <dcterms:modified xsi:type="dcterms:W3CDTF">2015-08-18T13:30:04Z</dcterms:modified>
</cp:coreProperties>
</file>