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60" r:id="rId6"/>
    <p:sldId id="261" r:id="rId7"/>
    <p:sldId id="28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3" r:id="rId25"/>
    <p:sldId id="278" r:id="rId26"/>
    <p:sldId id="279" r:id="rId27"/>
    <p:sldId id="282" r:id="rId28"/>
    <p:sldId id="284" r:id="rId29"/>
  </p:sldIdLst>
  <p:sldSz cx="9144000" cy="5143500" type="screen16x9"/>
  <p:notesSz cx="6858000" cy="9144000"/>
  <p:embeddedFontLst>
    <p:embeddedFont>
      <p:font typeface="Baskerville Old Face" pitchFamily="18" charset="0"/>
      <p:regular r:id="rId31"/>
    </p:embeddedFont>
    <p:embeddedFont>
      <p:font typeface="Old Standard TT" charset="0"/>
      <p:regular r:id="rId32"/>
      <p:bold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pt-B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pt-B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pt-B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pt-B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pt-BR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23528" y="1995686"/>
            <a:ext cx="8520600" cy="108952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6600" b="1" dirty="0">
                <a:solidFill>
                  <a:schemeClr val="bg1"/>
                </a:solidFill>
                <a:latin typeface="Baskerville Old Face" pitchFamily="18" charset="0"/>
              </a:rPr>
              <a:t>Astronáutica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99992" y="1491630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 Divulgação Científica e Cultural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256" y="51470"/>
            <a:ext cx="1656000" cy="14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496" y="55642"/>
            <a:ext cx="1980000" cy="143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31" y="0"/>
            <a:ext cx="85641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615956" y="267494"/>
            <a:ext cx="6348532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A MISSÃO ESPACIAL COMPLETA </a:t>
            </a:r>
            <a:b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(MECB)</a:t>
            </a:r>
            <a:endParaRPr lang="pt-BR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51520" y="1203598"/>
            <a:ext cx="8568952" cy="3736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Ideia - </a:t>
            </a:r>
            <a:r>
              <a:rPr lang="pt-BR" sz="2400" b="1" i="1" dirty="0" smtClean="0">
                <a:solidFill>
                  <a:schemeClr val="bg1"/>
                </a:solidFill>
                <a:latin typeface="Baskerville Old Face" pitchFamily="18" charset="0"/>
              </a:rPr>
              <a:t>Lançar </a:t>
            </a:r>
            <a:r>
              <a:rPr lang="pt-BR" sz="2400" b="1" i="1" dirty="0">
                <a:solidFill>
                  <a:schemeClr val="bg1"/>
                </a:solidFill>
                <a:latin typeface="Baskerville Old Face" pitchFamily="18" charset="0"/>
              </a:rPr>
              <a:t>um satélite criado e fabricado no País com um </a:t>
            </a:r>
            <a:r>
              <a:rPr lang="pt-BR" sz="2400" b="1" i="1" dirty="0" smtClean="0">
                <a:solidFill>
                  <a:schemeClr val="bg1"/>
                </a:solidFill>
                <a:latin typeface="Baskerville Old Face" pitchFamily="18" charset="0"/>
              </a:rPr>
              <a:t>lançador </a:t>
            </a:r>
            <a:r>
              <a:rPr lang="pt-BR" sz="2400" b="1" i="1" dirty="0">
                <a:solidFill>
                  <a:schemeClr val="bg1"/>
                </a:solidFill>
                <a:latin typeface="Baskerville Old Face" pitchFamily="18" charset="0"/>
              </a:rPr>
              <a:t>nacional a partir de uma base de lançamentos brasileira</a:t>
            </a: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1980 - Desenvolvimento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do Veículo Lançador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de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Satélites(VLS-1) e do Satélite de Coleta de Dados(SCD-1)</a:t>
            </a: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Construção do Centro de Lançamento de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Alcântara (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CLA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),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no Maranhão</a:t>
            </a: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A data prevista para o lançamento era em 1988</a:t>
            </a: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 Não deu certo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687964" y="339502"/>
            <a:ext cx="6276524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Baskerville Old Face" pitchFamily="18" charset="0"/>
              </a:rPr>
              <a:t>POR QUE FRACASSOU?</a:t>
            </a:r>
            <a:endParaRPr lang="pt-BR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i="1" dirty="0">
                <a:solidFill>
                  <a:schemeClr val="bg1"/>
                </a:solidFill>
                <a:latin typeface="Baskerville Old Face" pitchFamily="18" charset="0"/>
              </a:rPr>
              <a:t>Falta de recursos devido a crise interna (década perdida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);</a:t>
            </a:r>
            <a:endParaRPr lang="pt-BR" sz="32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Instabilidade política;</a:t>
            </a: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Resistência internacional; </a:t>
            </a:r>
            <a:endParaRPr lang="pt-BR" sz="32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i="1" dirty="0">
                <a:solidFill>
                  <a:schemeClr val="bg1"/>
                </a:solidFill>
                <a:latin typeface="Baskerville Old Face" pitchFamily="18" charset="0"/>
              </a:rPr>
              <a:t>Os Países desenvolvidos não tem interesse em passar seus conhecimento,mas sim em vender seus 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serviços;</a:t>
            </a:r>
            <a:endParaRPr lang="pt-BR" sz="3200" b="1" i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419872" y="195486"/>
            <a:ext cx="5412428" cy="7907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chemeClr val="bg1"/>
                </a:solidFill>
                <a:latin typeface="Baskerville Old Face" pitchFamily="18" charset="0"/>
              </a:rPr>
              <a:t>SCD 1 e 2</a:t>
            </a:r>
            <a:endParaRPr lang="pt-BR" sz="48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1950" lvl="0" indent="-3619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i="1" dirty="0">
                <a:solidFill>
                  <a:schemeClr val="bg1"/>
                </a:solidFill>
                <a:latin typeface="Baskerville Old Face" pitchFamily="18" charset="0"/>
              </a:rPr>
              <a:t>Em 1993 ele é lançado pelo foguete americano </a:t>
            </a:r>
            <a:r>
              <a:rPr lang="pt-BR" sz="2800" b="1" i="1" dirty="0" err="1">
                <a:solidFill>
                  <a:schemeClr val="bg1"/>
                </a:solidFill>
                <a:latin typeface="Baskerville Old Face" pitchFamily="18" charset="0"/>
              </a:rPr>
              <a:t>Pegasus</a:t>
            </a:r>
            <a:r>
              <a:rPr lang="pt-BR" sz="2800" b="1" i="1" dirty="0" smtClean="0">
                <a:solidFill>
                  <a:schemeClr val="bg1"/>
                </a:solidFill>
                <a:latin typeface="Baskerville Old Face" pitchFamily="18" charset="0"/>
              </a:rPr>
              <a:t>, na Flórida;</a:t>
            </a:r>
            <a:endParaRPr lang="pt-BR" sz="28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i="1" dirty="0" smtClean="0">
                <a:solidFill>
                  <a:schemeClr val="bg1"/>
                </a:solidFill>
                <a:latin typeface="Baskerville Old Face" pitchFamily="18" charset="0"/>
              </a:rPr>
              <a:t>Objetivo: meteorológico;</a:t>
            </a:r>
            <a:endParaRPr lang="pt-BR" sz="28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i="1" dirty="0">
                <a:solidFill>
                  <a:schemeClr val="bg1"/>
                </a:solidFill>
                <a:latin typeface="Baskerville Old Face" pitchFamily="18" charset="0"/>
              </a:rPr>
              <a:t>Em 1998 é lançado o </a:t>
            </a:r>
            <a:r>
              <a:rPr lang="pt-BR" sz="2800" b="1" i="1" dirty="0" smtClean="0">
                <a:solidFill>
                  <a:schemeClr val="bg1"/>
                </a:solidFill>
                <a:latin typeface="Baskerville Old Face" pitchFamily="18" charset="0"/>
              </a:rPr>
              <a:t>SCD-2;</a:t>
            </a:r>
            <a:endParaRPr lang="pt-BR" sz="28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i="1" dirty="0" smtClean="0">
                <a:solidFill>
                  <a:schemeClr val="bg1"/>
                </a:solidFill>
                <a:latin typeface="Baskerville Old Face" pitchFamily="18" charset="0"/>
              </a:rPr>
              <a:t>Em </a:t>
            </a:r>
            <a:r>
              <a:rPr lang="pt-BR" sz="2800" b="1" i="1" dirty="0">
                <a:solidFill>
                  <a:schemeClr val="bg1"/>
                </a:solidFill>
                <a:latin typeface="Baskerville Old Face" pitchFamily="18" charset="0"/>
              </a:rPr>
              <a:t>1994 é criada a Agência Espacial Brasileira (AEB</a:t>
            </a:r>
            <a:r>
              <a:rPr lang="pt-BR" sz="2800" b="1" i="1" dirty="0" smtClean="0">
                <a:solidFill>
                  <a:schemeClr val="bg1"/>
                </a:solidFill>
                <a:latin typeface="Baskerville Old Face" pitchFamily="18" charset="0"/>
              </a:rPr>
              <a:t>).</a:t>
            </a:r>
            <a:endParaRPr lang="pt-BR" sz="2800" b="1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sz="2800" b="1" i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139952" y="123478"/>
            <a:ext cx="4692348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bg1"/>
                </a:solidFill>
                <a:latin typeface="Baskerville Old Face" pitchFamily="18" charset="0"/>
              </a:rPr>
              <a:t>VLS-1</a:t>
            </a:r>
            <a:endParaRPr lang="pt-BR" sz="40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0" y="1006748"/>
            <a:ext cx="9144000" cy="35812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4625" lvl="0" indent="-1746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Objetivo – Brasil  com acesso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ao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espaço;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Características:</a:t>
            </a:r>
          </a:p>
          <a:p>
            <a:pPr marL="623888" lvl="2" indent="87313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	Propelente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sólido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;</a:t>
            </a:r>
          </a:p>
          <a:p>
            <a:pPr marL="623888" lvl="2" indent="87313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	4 estágios;</a:t>
            </a:r>
          </a:p>
          <a:p>
            <a:pPr marL="623888" lvl="2" indent="87313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	Satélites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de pequeno porte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- órbitas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de baixas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altitudes;</a:t>
            </a:r>
          </a:p>
          <a:p>
            <a:pPr marL="623888" lvl="2" indent="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Massa  - 50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ton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(41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ton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é de combustível) .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Tentativas de lançamento em 1997 e em 1999 não foram bem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sucedidas;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Em 2003, ocorreu um grave erro com o acionamento prematuro levando a morte de 23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pessoas.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c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c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8575"/>
            <a:ext cx="76200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c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    c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08" y="123478"/>
            <a:ext cx="7128792" cy="487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c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c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91" y="0"/>
            <a:ext cx="78460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716016" y="195486"/>
            <a:ext cx="4116284" cy="8627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bg1"/>
                </a:solidFill>
                <a:latin typeface="Baskerville Old Face" pitchFamily="18" charset="0"/>
              </a:rPr>
              <a:t>CBERS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3538" lvl="0" indent="-188913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CBERS – Satélites Sino-Brasileiros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de Recursos Terrestres</a:t>
            </a:r>
          </a:p>
          <a:p>
            <a:pPr marL="363538" lvl="0" indent="-188913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Independência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dos estrangeiros para conseguir monitorar o território</a:t>
            </a:r>
          </a:p>
          <a:p>
            <a:pPr marL="363538" lvl="0" indent="-188913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Em 1988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, Brasil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 China começam a cooperação para criação de dois satélites de observação terrestre</a:t>
            </a:r>
          </a:p>
          <a:p>
            <a:pPr marL="363538" lvl="0" indent="-188913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Dos gastos com o projeto,a China ficou com 70% e o Brasil com 30%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5148064" y="195486"/>
            <a:ext cx="3108172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Baskerville Old Face" pitchFamily="18" charset="0"/>
              </a:rPr>
              <a:t>CBERS</a:t>
            </a:r>
            <a:endParaRPr lang="pt-BR" sz="4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4625" lvl="0" indent="-174625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Em 1999, foi lançado o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CBERS-1;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Em 2003,foi lançado o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CBERS-2;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Ambos foram lançados com o foguete chinês Longa Mancha 4B</a:t>
            </a:r>
          </a:p>
          <a:p>
            <a:pPr marL="174625" lvl="0" indent="-174625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Base de lançamento de </a:t>
            </a:r>
            <a:r>
              <a:rPr lang="pt-BR" sz="2400" b="1" dirty="0" err="1">
                <a:solidFill>
                  <a:schemeClr val="bg1"/>
                </a:solidFill>
                <a:latin typeface="Baskerville Old Face" pitchFamily="18" charset="0"/>
              </a:rPr>
              <a:t>Taiyuan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174625" lvl="0" indent="-174625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O programa foi um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sucesso: CBERS-3 e CBERS-4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19872" y="267494"/>
            <a:ext cx="367240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FOGUETES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5496" y="1131590"/>
            <a:ext cx="4104456" cy="3744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Classificação:</a:t>
            </a:r>
          </a:p>
          <a:p>
            <a:pPr marL="171450" lvl="0" indent="17145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SONDAGEM</a:t>
            </a:r>
          </a:p>
          <a:p>
            <a:pPr marL="171450" lvl="0" indent="17145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LANÇADORES DE SATÉLITES</a:t>
            </a:r>
            <a:endParaRPr lang="pt-BR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pt-BR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Características:</a:t>
            </a:r>
          </a:p>
          <a:p>
            <a:pPr marL="171450" lvl="0" indent="26670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PROPELENTE</a:t>
            </a:r>
          </a:p>
          <a:p>
            <a:pPr marL="171450" lvl="0" indent="26670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NÚMERO DE ESTÁGIOS</a:t>
            </a:r>
            <a:endParaRPr lang="pt-BR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5" name="Shape 117"/>
          <p:cNvSpPr txBox="1">
            <a:spLocks/>
          </p:cNvSpPr>
          <p:nvPr/>
        </p:nvSpPr>
        <p:spPr>
          <a:xfrm>
            <a:off x="3912100" y="987574"/>
            <a:ext cx="3252188" cy="396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Principais constituintes: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Coifa,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C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arga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 útil;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Sistema de recuperação;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M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otor</a:t>
            </a:r>
            <a:r>
              <a:rPr kumimoji="0" lang="pt-B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E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mpenas</a:t>
            </a: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 (ou </a:t>
            </a:r>
            <a:r>
              <a:rPr lang="pt-BR" sz="2000" i="1" dirty="0" err="1" smtClean="0">
                <a:solidFill>
                  <a:schemeClr val="bg1"/>
                </a:solidFill>
                <a:latin typeface="Baskerville Old Face" pitchFamily="18" charset="0"/>
              </a:rPr>
              <a:t>Aletas</a:t>
            </a: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endParaRPr kumimoji="0" lang="pt-BR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Baskerville Old Face" pitchFamily="18" charset="0"/>
              </a:rPr>
              <a:t>T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ubeira</a:t>
            </a:r>
            <a:endParaRPr kumimoji="0" lang="pt-BR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sym typeface="Arial"/>
            </a:endParaRP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sym typeface="Arial"/>
              </a:rPr>
              <a:t>Os propelentes constituem cerca de 80% da massa de um foguete!!!!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sym typeface="Arial"/>
            </a:endParaRPr>
          </a:p>
        </p:txBody>
      </p:sp>
      <p:pic>
        <p:nvPicPr>
          <p:cNvPr id="6" name="Picture 2" descr="http://3.bp.blogspot.com/-JVaTMSoNRRI/VaBcrLCUePI/AAAAAAAABBU/7I7wf7HmcCA/s1600/VLS-no-S%25C3%25A3o-Jos%25C3%25A9-dos-Campos-no-monumento-aos-mortos-na-opera%25C3%25A7%25C3%25A3o-S%25C3%25A3o-Lu%25C3%25ADs-do-VLS-1-V03-foto-Nun%25C3%25A3o-Poder-A%25C3%25A9reo.jpg"/>
          <p:cNvPicPr>
            <a:picLocks noChangeAspect="1" noChangeArrowheads="1"/>
          </p:cNvPicPr>
          <p:nvPr/>
        </p:nvPicPr>
        <p:blipFill>
          <a:blip r:embed="rId3"/>
          <a:srcRect l="36635" t="10897" r="41250" b="10000"/>
          <a:stretch>
            <a:fillRect/>
          </a:stretch>
        </p:blipFill>
        <p:spPr bwMode="auto">
          <a:xfrm>
            <a:off x="7226650" y="0"/>
            <a:ext cx="191735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,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     ,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0"/>
            <a:ext cx="74888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579444" y="411510"/>
            <a:ext cx="6564556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Marcos 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Pontes, o Astronauta Brasileiro</a:t>
            </a:r>
            <a:endParaRPr lang="pt-BR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059582"/>
            <a:ext cx="8520600" cy="36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1938" lvl="0" indent="-261938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Engenheiro formado pelo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ITA;</a:t>
            </a:r>
            <a:endParaRPr lang="pt-BR" sz="2400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1938" lvl="0" indent="-261938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Sua ida ao espaço (em 2006) foi batizada de Missão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Centenário, devido </a:t>
            </a: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aos 100 anos do voo do 14-BIS por  Santos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Dummont; </a:t>
            </a:r>
            <a:endParaRPr lang="pt-BR" sz="2400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1938" lvl="0" indent="-261938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Foi levado pelos russos </a:t>
            </a:r>
            <a:r>
              <a:rPr lang="pt-BR" sz="2400">
                <a:solidFill>
                  <a:schemeClr val="bg1"/>
                </a:solidFill>
                <a:latin typeface="Baskerville Old Face" pitchFamily="18" charset="0"/>
              </a:rPr>
              <a:t>em </a:t>
            </a:r>
            <a:r>
              <a:rPr lang="pt-BR" sz="2400" smtClean="0">
                <a:solidFill>
                  <a:schemeClr val="bg1"/>
                </a:solidFill>
                <a:latin typeface="Baskerville Old Face" pitchFamily="18" charset="0"/>
              </a:rPr>
              <a:t>um lançador </a:t>
            </a:r>
            <a:r>
              <a:rPr lang="pt-BR" sz="2400" dirty="0" err="1" smtClean="0">
                <a:solidFill>
                  <a:schemeClr val="bg1"/>
                </a:solidFill>
                <a:latin typeface="Baskerville Old Face" pitchFamily="18" charset="0"/>
              </a:rPr>
              <a:t>Soyuz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;</a:t>
            </a:r>
            <a:endParaRPr lang="pt-BR" sz="2400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1938" lvl="0" indent="-261938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Realizou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experimentos: germinação </a:t>
            </a: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de sementes em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microgravidade / efeitos </a:t>
            </a: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da microgravidade na cinética de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enzimas / germinação </a:t>
            </a:r>
            <a:r>
              <a:rPr lang="pt-BR" sz="2400" dirty="0">
                <a:solidFill>
                  <a:schemeClr val="bg1"/>
                </a:solidFill>
                <a:latin typeface="Baskerville Old Face" pitchFamily="18" charset="0"/>
              </a:rPr>
              <a:t>de sementes de </a:t>
            </a:r>
            <a:r>
              <a:rPr lang="pt-BR" sz="2400" dirty="0" smtClean="0">
                <a:solidFill>
                  <a:schemeClr val="bg1"/>
                </a:solidFill>
                <a:latin typeface="Baskerville Old Face" pitchFamily="18" charset="0"/>
              </a:rPr>
              <a:t>feijão.</a:t>
            </a:r>
            <a:endParaRPr lang="pt-BR" sz="24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7964" y="195486"/>
            <a:ext cx="6780580" cy="6132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Baskerville Old Face" pitchFamily="18" charset="0"/>
              </a:rPr>
              <a:t>CURRÍCULO</a:t>
            </a:r>
            <a:endParaRPr lang="pt-BR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915566"/>
            <a:ext cx="9144000" cy="4464496"/>
          </a:xfrm>
        </p:spPr>
        <p:txBody>
          <a:bodyPr/>
          <a:lstStyle/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100" dirty="0" smtClean="0">
                <a:solidFill>
                  <a:schemeClr val="bg1"/>
                </a:solidFill>
                <a:latin typeface="Baskerville Old Face" pitchFamily="18" charset="0"/>
              </a:rPr>
              <a:t>Nascido em Bauru, SP, em 11 de março de 1963;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100" dirty="0" smtClean="0">
                <a:solidFill>
                  <a:schemeClr val="bg1"/>
                </a:solidFill>
                <a:latin typeface="Baskerville Old Face" pitchFamily="18" charset="0"/>
              </a:rPr>
              <a:t>Começou a trabalhar aos 14 anos como eletricista aprendiz 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100" dirty="0" smtClean="0">
                <a:solidFill>
                  <a:schemeClr val="bg1"/>
                </a:solidFill>
                <a:latin typeface="Baskerville Old Face" pitchFamily="18" charset="0"/>
              </a:rPr>
              <a:t>Entrou na Força Aérea Brasileira em 1981;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100" dirty="0" smtClean="0">
                <a:solidFill>
                  <a:schemeClr val="bg1"/>
                </a:solidFill>
                <a:latin typeface="Baskerville Old Face" pitchFamily="18" charset="0"/>
              </a:rPr>
              <a:t>Além de funções administrativas, foi instrutor, líder de esquadrilha de caça e piloto de testes;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100" dirty="0" smtClean="0">
                <a:solidFill>
                  <a:schemeClr val="bg1"/>
                </a:solidFill>
                <a:latin typeface="Baskerville Old Face" pitchFamily="18" charset="0"/>
              </a:rPr>
              <a:t>Possui mais de 2 mil horas de voo em 25 tipos de aeronaves;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267494"/>
            <a:ext cx="8892480" cy="4680520"/>
          </a:xfrm>
        </p:spPr>
        <p:txBody>
          <a:bodyPr/>
          <a:lstStyle/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Engenheiro Aeronáutico formado pelo Instituto Tecnológico de Aeronáutica (ITA);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Mestre em Engenharia de Sistemas pela Naval </a:t>
            </a:r>
            <a:r>
              <a:rPr lang="pt-BR" sz="2800" b="1" dirty="0" err="1" smtClean="0">
                <a:solidFill>
                  <a:schemeClr val="bg1"/>
                </a:solidFill>
                <a:latin typeface="Baskerville Old Face" pitchFamily="18" charset="0"/>
              </a:rPr>
              <a:t>Postgraduate</a:t>
            </a: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  <a:latin typeface="Baskerville Old Face" pitchFamily="18" charset="0"/>
              </a:rPr>
              <a:t>School</a:t>
            </a: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, Califórnia, EUA;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Em 1998, ao ser selecionado por concurso público da Agência Espacial Brasileira para representar o Brasil na NASA na função de astronauta, que é carreira civil;</a:t>
            </a:r>
          </a:p>
          <a:p>
            <a:pPr marL="261938" indent="-261938"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Em março de 2006, Marcos Pontes realizou a primeira missão espacial tripulada da história do Brasil, a Missão Centenário;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c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                        c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662" y="190500"/>
            <a:ext cx="38766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creationforever.com/images/yuri-gagarin/yuri-gagarin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31590"/>
            <a:ext cx="3923928" cy="3474804"/>
          </a:xfrm>
          <a:prstGeom prst="rect">
            <a:avLst/>
          </a:prstGeom>
          <a:noFill/>
        </p:spPr>
      </p:pic>
      <p:pic>
        <p:nvPicPr>
          <p:cNvPr id="2052" name="Picture 4" descr="http://www.ussventure.eng.br/LCARS-Terminal_net_arquivos/Artigos/marcos_pontes-03.jpg"/>
          <p:cNvPicPr>
            <a:picLocks noChangeAspect="1" noChangeArrowheads="1"/>
          </p:cNvPicPr>
          <p:nvPr/>
        </p:nvPicPr>
        <p:blipFill>
          <a:blip r:embed="rId4"/>
          <a:srcRect r="6260"/>
          <a:stretch>
            <a:fillRect/>
          </a:stretch>
        </p:blipFill>
        <p:spPr bwMode="auto">
          <a:xfrm>
            <a:off x="4211960" y="1131590"/>
            <a:ext cx="4860032" cy="3456384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588224" cy="6132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YURI GAGARIN x MARCOS PONTES </a:t>
            </a:r>
            <a:endParaRPr lang="pt-BR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61356" y="4517707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1961</a:t>
            </a:r>
            <a:endParaRPr lang="pt-B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68000" y="4517707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2006</a:t>
            </a:r>
            <a:endParaRPr lang="pt-B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11960" y="3695422"/>
            <a:ext cx="486003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1" i="1" dirty="0" smtClean="0"/>
              <a:t>“A Educação é a pista de onde decolamos para realizar nos sonhos na vida." </a:t>
            </a:r>
            <a:br>
              <a:rPr lang="pt-BR" sz="1800" b="1" i="1" dirty="0" smtClean="0"/>
            </a:br>
            <a:r>
              <a:rPr lang="pt-BR" sz="1800" b="1" i="1" dirty="0" smtClean="0"/>
              <a:t>(</a:t>
            </a:r>
            <a:r>
              <a:rPr lang="pt-BR" sz="1600" b="1" i="1" dirty="0" smtClean="0"/>
              <a:t>Marcos Pontes)</a:t>
            </a:r>
            <a:endParaRPr lang="pt-BR" sz="1800" b="1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003199"/>
            <a:ext cx="291581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1" i="1" dirty="0" smtClean="0"/>
              <a:t>“A Terra é azul!”</a:t>
            </a:r>
            <a:br>
              <a:rPr lang="pt-BR" sz="1800" b="1" i="1" dirty="0" smtClean="0"/>
            </a:br>
            <a:r>
              <a:rPr lang="pt-BR" b="1" i="1" dirty="0" smtClean="0"/>
              <a:t>(Yuri </a:t>
            </a:r>
            <a:r>
              <a:rPr lang="pt-BR" b="1" i="1" dirty="0" err="1" smtClean="0"/>
              <a:t>Gagarin</a:t>
            </a:r>
            <a:r>
              <a:rPr lang="pt-BR" b="1" i="1" dirty="0" smtClean="0"/>
              <a:t>)</a:t>
            </a:r>
            <a:endParaRPr lang="pt-BR" b="1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915566"/>
            <a:ext cx="8784976" cy="3416400"/>
          </a:xfrm>
        </p:spPr>
        <p:txBody>
          <a:bodyPr/>
          <a:lstStyle/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Custo da Missão de Pontes: US$ 10 milhões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Passou para para a reserva militar apenas dois meses após o retorno;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Começar uma carreira de consultor de empresas;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Candidato à Dep. Federal em 2014;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Empresário, Diretor de Operações da Agência Marcos Pontes Turismo de Aventuras;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Diretor Técnico do Instituto Nacional para o Desenvolvimento Espacial e Aeronáutico;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Embaixador das Nações Unidas para o Desenvolvimento Industrial;</a:t>
            </a:r>
          </a:p>
          <a:p>
            <a:pPr marL="363538" indent="-276225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Presidente da Fundação Astronauta Marcos Pontes.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588224" cy="6132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Baskerville Old Face" pitchFamily="18" charset="0"/>
              </a:rPr>
              <a:t>POLÊMICA - MARCOS PONTES </a:t>
            </a:r>
            <a:endParaRPr lang="pt-BR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3291830"/>
            <a:ext cx="5328592" cy="5727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skerville Old Face" pitchFamily="18" charset="0"/>
              </a:rPr>
              <a:t>Obrigado pela presença!</a:t>
            </a:r>
            <a:endParaRPr lang="pt-BR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Shape 104"/>
          <p:cNvSpPr txBox="1">
            <a:spLocks/>
          </p:cNvSpPr>
          <p:nvPr/>
        </p:nvSpPr>
        <p:spPr>
          <a:xfrm>
            <a:off x="623400" y="1563638"/>
            <a:ext cx="8053056" cy="1089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pt-BR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Arial"/>
                <a:cs typeface="Arial"/>
                <a:sym typeface="Arial"/>
              </a:rPr>
              <a:t>Astronáutica no Brasil</a:t>
            </a:r>
            <a:endParaRPr kumimoji="0" lang="pt-BR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87574"/>
            <a:ext cx="889248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Aplicações / Missões – 2016:</a:t>
            </a:r>
          </a:p>
          <a:p>
            <a:pPr lvl="0" algn="just"/>
            <a:endParaRPr lang="pt-BR" sz="2400" b="1" u="sng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marL="533400" lvl="0" indent="-190500" algn="just">
              <a:spcAft>
                <a:spcPts val="18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b="1" u="sng" dirty="0" smtClean="0">
                <a:solidFill>
                  <a:schemeClr val="bg1"/>
                </a:solidFill>
                <a:latin typeface="Baskerville Old Face" pitchFamily="18" charset="0"/>
              </a:rPr>
              <a:t>Junho/Julho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– Fim da Expedição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Dawn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– Cinturão de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Asteróides</a:t>
            </a:r>
            <a:endParaRPr lang="pt-BR" sz="24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marL="533400" lvl="0" indent="-190500" algn="just">
              <a:spcAft>
                <a:spcPts val="18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b="1" u="sng" dirty="0" smtClean="0">
                <a:solidFill>
                  <a:schemeClr val="bg1"/>
                </a:solidFill>
                <a:latin typeface="Baskerville Old Face" pitchFamily="18" charset="0"/>
              </a:rPr>
              <a:t>Julho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– Nave espacial Juno (energia solar) – </a:t>
            </a:r>
            <a:r>
              <a:rPr lang="pt-BR" sz="2400" b="1" smtClean="0">
                <a:solidFill>
                  <a:schemeClr val="bg1"/>
                </a:solidFill>
                <a:latin typeface="Baskerville Old Face" pitchFamily="18" charset="0"/>
              </a:rPr>
              <a:t>Mapear </a:t>
            </a:r>
            <a:r>
              <a:rPr lang="pt-BR" sz="2400" b="1" smtClean="0">
                <a:solidFill>
                  <a:schemeClr val="bg1"/>
                </a:solidFill>
                <a:latin typeface="Baskerville Old Face" pitchFamily="18" charset="0"/>
              </a:rPr>
              <a:t> Júpiter</a:t>
            </a:r>
            <a:endParaRPr lang="pt-BR" sz="24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marL="533400" lvl="0" indent="-190500" algn="just">
              <a:spcAft>
                <a:spcPts val="18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b="1" u="sng" dirty="0" smtClean="0">
                <a:solidFill>
                  <a:schemeClr val="bg1"/>
                </a:solidFill>
                <a:latin typeface="Baskerville Old Face" pitchFamily="18" charset="0"/>
              </a:rPr>
              <a:t>Setembro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– Missão OSÍRIS-REX –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Asteroide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itchFamily="18" charset="0"/>
              </a:rPr>
              <a:t>Bennu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 – Trazer de volta 60g – Origem do SS;</a:t>
            </a:r>
          </a:p>
          <a:p>
            <a:pPr marL="533400" lvl="0" indent="-190500" algn="just">
              <a:spcAft>
                <a:spcPts val="18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GPS Europeu – 30 satélites</a:t>
            </a:r>
            <a:endParaRPr lang="pt-BR" sz="18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Shape 110"/>
          <p:cNvSpPr txBox="1">
            <a:spLocks/>
          </p:cNvSpPr>
          <p:nvPr/>
        </p:nvSpPr>
        <p:spPr>
          <a:xfrm>
            <a:off x="4427984" y="267494"/>
            <a:ext cx="3672408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itchFamily="18" charset="0"/>
                <a:ea typeface="Arial"/>
                <a:cs typeface="Arial"/>
                <a:sym typeface="Arial"/>
              </a:rPr>
              <a:t>FOGUETES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059582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2667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Em 1940 – Criação do MINISTÉRIO DA AERONÁUTICA (Governo Getúlio)</a:t>
            </a:r>
          </a:p>
          <a:p>
            <a:pPr marL="990600" lvl="8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Centros de referência de Pesquisa e ensino:;</a:t>
            </a:r>
          </a:p>
          <a:p>
            <a:pPr marL="1428750" lvl="8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DCTA – Departamento de Ciência e Tecnologia Aeroespacial </a:t>
            </a:r>
          </a:p>
          <a:p>
            <a:pPr marL="1428750" lvl="8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ITA – Instituto Tecnológico de Aeronáutica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1961</a:t>
            </a:r>
            <a:r>
              <a:rPr lang="pt-BR" sz="20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(Governo Jânio): </a:t>
            </a:r>
          </a:p>
          <a:p>
            <a:pPr marL="990600" lvl="0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Criação </a:t>
            </a:r>
            <a:r>
              <a:rPr lang="pt-BR" sz="2000" b="1" dirty="0">
                <a:solidFill>
                  <a:schemeClr val="bg1"/>
                </a:solidFill>
                <a:latin typeface="Baskerville Old Face" pitchFamily="18" charset="0"/>
              </a:rPr>
              <a:t>do Grupo de Organização da Comissão Nacional </a:t>
            </a: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de </a:t>
            </a:r>
            <a:r>
              <a:rPr lang="pt-BR" sz="2000" b="1" dirty="0">
                <a:solidFill>
                  <a:schemeClr val="bg1"/>
                </a:solidFill>
                <a:latin typeface="Baskerville Old Face" pitchFamily="18" charset="0"/>
              </a:rPr>
              <a:t>Atividades </a:t>
            </a:r>
            <a:r>
              <a:rPr lang="pt-BR" sz="2000" b="1" dirty="0" smtClean="0">
                <a:solidFill>
                  <a:schemeClr val="bg1"/>
                </a:solidFill>
                <a:latin typeface="Baskerville Old Face" pitchFamily="18" charset="0"/>
              </a:rPr>
              <a:t>Espaciais (GOCNAE);;</a:t>
            </a:r>
          </a:p>
          <a:p>
            <a:pPr marL="990600" lvl="0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  <a:latin typeface="Baskerville Old Face" pitchFamily="18" charset="0"/>
              </a:rPr>
              <a:t>http://www2.camara.leg.br/legin/fed/decret/1960-1969/decreto-51133-3-agosto-1961-390741-publicacaooriginal-1-pe.html</a:t>
            </a:r>
          </a:p>
          <a:p>
            <a:pPr marL="990600" lvl="0" indent="-2667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20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sz="20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555776" y="445025"/>
            <a:ext cx="6588224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ASTRONÁUTICA NO BRASIL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232248" y="445025"/>
            <a:ext cx="6948264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 b="1" dirty="0">
                <a:solidFill>
                  <a:schemeClr val="bg1"/>
                </a:solidFill>
                <a:latin typeface="Baskerville Old Face" pitchFamily="18" charset="0"/>
              </a:rPr>
              <a:t>Primeiros </a:t>
            </a:r>
            <a:r>
              <a:rPr lang="pt-BR" sz="3600" b="1" dirty="0" smtClean="0">
                <a:solidFill>
                  <a:schemeClr val="bg1"/>
                </a:solidFill>
                <a:latin typeface="Baskerville Old Face" pitchFamily="18" charset="0"/>
              </a:rPr>
              <a:t>Passos: Foguetes SONDA</a:t>
            </a:r>
            <a:endParaRPr lang="pt-BR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0" y="1171600"/>
            <a:ext cx="9144000" cy="39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6700" lvl="0" indent="-26670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1961  -  Primeiros projetos - Foguetes SONDA;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6700" lvl="0" indent="-26670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Parceria com EUA;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6700" lvl="0" indent="-266700" algn="just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Criação do CLBI -  </a:t>
            </a: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Centro de Lançamento da Barreira do </a:t>
            </a:r>
            <a:r>
              <a:rPr lang="pt-BR" sz="2400" b="1" dirty="0" smtClean="0">
                <a:solidFill>
                  <a:schemeClr val="bg1"/>
                </a:solidFill>
                <a:latin typeface="Baskerville Old Face" pitchFamily="18" charset="0"/>
              </a:rPr>
              <a:t>Inferno (RN);</a:t>
            </a:r>
            <a:endParaRPr lang="pt-BR" sz="24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266700" lvl="0" indent="-26670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Baskerville Old Face" pitchFamily="18" charset="0"/>
              </a:rPr>
              <a:t>Em 1965 é lançado o foguete americano Nike Apache e no mesmo ano o Sonda I (atingiu 64km)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onda I esqu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387236"/>
            <a:ext cx="1440160" cy="4608512"/>
          </a:xfrm>
          <a:prstGeom prst="rect">
            <a:avLst/>
          </a:prstGeom>
          <a:noFill/>
        </p:spPr>
      </p:pic>
      <p:sp>
        <p:nvSpPr>
          <p:cNvPr id="5" name="Shape 140"/>
          <p:cNvSpPr txBox="1">
            <a:spLocks noGrp="1"/>
          </p:cNvSpPr>
          <p:nvPr>
            <p:ph type="title"/>
          </p:nvPr>
        </p:nvSpPr>
        <p:spPr>
          <a:xfrm>
            <a:off x="3563888" y="339502"/>
            <a:ext cx="4032448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400" b="1" dirty="0">
                <a:solidFill>
                  <a:schemeClr val="bg1"/>
                </a:solidFill>
                <a:latin typeface="Baskerville Old Face" pitchFamily="18" charset="0"/>
              </a:rPr>
              <a:t>Série </a:t>
            </a:r>
            <a:r>
              <a:rPr lang="pt-BR" sz="4400" b="1" dirty="0" smtClean="0">
                <a:solidFill>
                  <a:schemeClr val="bg1"/>
                </a:solidFill>
                <a:latin typeface="Baskerville Old Face" pitchFamily="18" charset="0"/>
              </a:rPr>
              <a:t>SONDA</a:t>
            </a:r>
            <a:endParaRPr lang="pt-BR" sz="4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347614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u="sng" dirty="0" smtClean="0">
                <a:solidFill>
                  <a:schemeClr val="bg1"/>
                </a:solidFill>
                <a:latin typeface="Baskerville Old Face" pitchFamily="18" charset="0"/>
              </a:rPr>
              <a:t>SONDA I (2 Estágios)</a:t>
            </a:r>
          </a:p>
          <a:p>
            <a:endParaRPr lang="pt-BR" sz="18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Baskerville Old Face" pitchFamily="18" charset="0"/>
              </a:rPr>
              <a:t>Altura: 	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3,95 m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Baskerville Old Face" pitchFamily="18" charset="0"/>
              </a:rPr>
              <a:t>Diâmetro: 	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0,127 m (S10-1) 0,114 m (S10-2)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Baskerville Old Face" pitchFamily="18" charset="0"/>
              </a:rPr>
              <a:t>Massa: 	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59 kg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Baskerville Old Face" pitchFamily="18" charset="0"/>
              </a:rPr>
              <a:t>Carga útil: 	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4,5 kg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Baskerville Old Face" pitchFamily="18" charset="0"/>
              </a:rPr>
              <a:t>Apogeu: 	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~</a:t>
            </a:r>
            <a:r>
              <a:rPr lang="pt-BR" sz="3200" b="1" i="1" dirty="0" smtClean="0">
                <a:solidFill>
                  <a:schemeClr val="bg1"/>
                </a:solidFill>
                <a:latin typeface="Baskerville Old Face" pitchFamily="18" charset="0"/>
              </a:rPr>
              <a:t>70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427984" y="195486"/>
            <a:ext cx="42603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400" b="1" dirty="0">
                <a:solidFill>
                  <a:schemeClr val="bg1"/>
                </a:solidFill>
                <a:latin typeface="Baskerville Old Face" pitchFamily="18" charset="0"/>
              </a:rPr>
              <a:t>Série </a:t>
            </a:r>
            <a:r>
              <a:rPr lang="pt-BR" sz="4400" b="1" dirty="0" smtClean="0">
                <a:solidFill>
                  <a:schemeClr val="bg1"/>
                </a:solidFill>
                <a:latin typeface="Baskerville Old Face" pitchFamily="18" charset="0"/>
              </a:rPr>
              <a:t>SONDA</a:t>
            </a:r>
            <a:endParaRPr lang="pt-BR" sz="4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0" y="1131590"/>
            <a:ext cx="91440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1972 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- SONDA II </a:t>
            </a: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(altura máxima 88km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);</a:t>
            </a:r>
            <a:endParaRPr lang="pt-BR" sz="32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1976 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- SONDA III </a:t>
            </a: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(altura máxima 595km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);</a:t>
            </a:r>
            <a:endParaRPr lang="pt-BR" sz="32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 algn="just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1984 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- SONDA IV  (</a:t>
            </a: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altura </a:t>
            </a: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máx. 644km):</a:t>
            </a:r>
          </a:p>
          <a:p>
            <a:pPr marL="1085850" lvl="1" indent="-361950" algn="just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latin typeface="Baskerville Old Face" pitchFamily="18" charset="0"/>
              </a:rPr>
              <a:t>Base tecnológica para o Veículo Lançador de Satélites (VLS)</a:t>
            </a:r>
            <a:endParaRPr lang="pt-BR" sz="28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latin typeface="Baskerville Old Face" pitchFamily="18" charset="0"/>
              </a:rPr>
              <a:t>Outros:  </a:t>
            </a:r>
            <a:r>
              <a:rPr lang="pt-BR" sz="3200" b="1" dirty="0">
                <a:solidFill>
                  <a:schemeClr val="bg1"/>
                </a:solidFill>
                <a:latin typeface="Baskerville Old Face" pitchFamily="18" charset="0"/>
              </a:rPr>
              <a:t>VS-40,VS-30  e o VB-30.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g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0"/>
            <a:ext cx="83529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c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           c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80" y="0"/>
            <a:ext cx="58445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869</Words>
  <Application>Microsoft Office PowerPoint</Application>
  <PresentationFormat>Apresentação na tela (16:9)</PresentationFormat>
  <Paragraphs>133</Paragraphs>
  <Slides>27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Baskerville Old Face</vt:lpstr>
      <vt:lpstr>Old Standard TT</vt:lpstr>
      <vt:lpstr>simple-light-2</vt:lpstr>
      <vt:lpstr>paperback</vt:lpstr>
      <vt:lpstr>Astronáutica no Brasil</vt:lpstr>
      <vt:lpstr>FOGUETES</vt:lpstr>
      <vt:lpstr>Slide 3</vt:lpstr>
      <vt:lpstr>ASTRONÁUTICA NO BRASIL</vt:lpstr>
      <vt:lpstr>Primeiros Passos: Foguetes SONDA</vt:lpstr>
      <vt:lpstr>Série SONDA</vt:lpstr>
      <vt:lpstr>Série SONDA</vt:lpstr>
      <vt:lpstr>      </vt:lpstr>
      <vt:lpstr>                  c</vt:lpstr>
      <vt:lpstr>Slide 10</vt:lpstr>
      <vt:lpstr>A MISSÃO ESPACIAL COMPLETA  (MECB)</vt:lpstr>
      <vt:lpstr>POR QUE FRACASSOU?</vt:lpstr>
      <vt:lpstr>SCD 1 e 2</vt:lpstr>
      <vt:lpstr>VLS-1</vt:lpstr>
      <vt:lpstr>    c</vt:lpstr>
      <vt:lpstr>                c</vt:lpstr>
      <vt:lpstr>   c</vt:lpstr>
      <vt:lpstr>CBERS</vt:lpstr>
      <vt:lpstr>CBERS</vt:lpstr>
      <vt:lpstr>             ,</vt:lpstr>
      <vt:lpstr>Marcos Pontes, o Astronauta Brasileiro</vt:lpstr>
      <vt:lpstr>CURRÍCULO</vt:lpstr>
      <vt:lpstr>Slide 23</vt:lpstr>
      <vt:lpstr>                       c</vt:lpstr>
      <vt:lpstr>YURI GAGARIN x MARCOS PONTES </vt:lpstr>
      <vt:lpstr>POLÊMICA - MARCOS PONTES </vt:lpstr>
      <vt:lpstr>Obrigado pela presença!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Astronáutica no Brasil</dc:title>
  <dc:creator>JSJ</dc:creator>
  <cp:lastModifiedBy>Jorge</cp:lastModifiedBy>
  <cp:revision>10</cp:revision>
  <dcterms:modified xsi:type="dcterms:W3CDTF">2016-06-01T13:43:29Z</dcterms:modified>
</cp:coreProperties>
</file>