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174" y="0"/>
            <a:ext cx="2598825" cy="11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               Big Bang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 flipH="1">
            <a:off x="5468250" y="3403200"/>
            <a:ext cx="3283200" cy="137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Lucas P. Kamizaki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e</a:t>
            </a:r>
            <a:r>
              <a:rPr lang="en" sz="1800">
                <a:solidFill>
                  <a:srgbClr val="FFE599"/>
                </a:solidFill>
              </a:rPr>
              <a:t>-mail:lucas.kamizaki@usp.br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40848" cy="145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1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Radiação cósmica de fundo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Em 1964 ...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887525" y="1152475"/>
            <a:ext cx="4944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Arno Penzias e Robert Wilson detectam a radiação cósmica de fundo </a:t>
            </a:r>
          </a:p>
          <a:p>
            <a:pPr indent="-228600" lvl="0" marL="45720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Interpretada como sendo uma das relíquias do Big Bang</a:t>
            </a:r>
          </a:p>
        </p:txBody>
      </p:sp>
      <p:pic>
        <p:nvPicPr>
          <p:cNvPr descr="Wilson_penzias200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0150"/>
            <a:ext cx="3324624" cy="34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Mapa (sonda Planck)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5085050" y="1152475"/>
            <a:ext cx="3747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Diferença de temperatura entre as áreas vermelhas e azuis.</a:t>
            </a:r>
          </a:p>
        </p:txBody>
      </p:sp>
      <p:pic>
        <p:nvPicPr>
          <p:cNvPr descr="Planck_CMB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8000"/>
            <a:ext cx="4598001" cy="29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Abundância de elementos leves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No Sistema Solar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54275" y="1152475"/>
            <a:ext cx="4278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</a:t>
            </a:r>
            <a:r>
              <a:rPr lang="en">
                <a:solidFill>
                  <a:srgbClr val="FFE599"/>
                </a:solidFill>
              </a:rPr>
              <a:t>Sol</a:t>
            </a:r>
          </a:p>
          <a:p>
            <a:pPr indent="-228600" lvl="0" marL="457200" rtl="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99% da massa do sistema solar</a:t>
            </a:r>
          </a:p>
          <a:p>
            <a:pPr indent="-228600" lvl="0" marL="457200" rtl="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74% de Hidrogênio</a:t>
            </a:r>
          </a:p>
          <a:p>
            <a:pPr indent="-228600" lvl="0" marL="45720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24% de Hélio</a:t>
            </a:r>
          </a:p>
        </p:txBody>
      </p:sp>
      <p:pic>
        <p:nvPicPr>
          <p:cNvPr descr="95.jp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83925"/>
            <a:ext cx="4033876" cy="25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Júpiter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065825" y="1152475"/>
            <a:ext cx="4766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74% de Hidrogênio</a:t>
            </a:r>
          </a:p>
          <a:p>
            <a:pPr indent="-228600" lvl="0" marL="45720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24% de Hélio</a:t>
            </a:r>
          </a:p>
        </p:txBody>
      </p:sp>
      <p:pic>
        <p:nvPicPr>
          <p:cNvPr descr="Jupiter_and_its_shrunken_Great_Red_Spot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34163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Quando o Universo tinha 3 minutos de idade</a:t>
            </a:r>
            <a:r>
              <a:rPr lang="en">
                <a:solidFill>
                  <a:srgbClr val="FFD966"/>
                </a:solidFill>
              </a:rPr>
              <a:t>...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abela periódica.pn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598" cy="36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Obrigado 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tellect-doubts.jp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Evidências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E599"/>
              </a:buClr>
              <a:buSzPct val="100000"/>
              <a:buChar char="●"/>
            </a:pPr>
            <a:r>
              <a:rPr lang="en" sz="2400">
                <a:solidFill>
                  <a:srgbClr val="FFE599"/>
                </a:solidFill>
              </a:rPr>
              <a:t>Afastamento de galáxias distantes</a:t>
            </a:r>
          </a:p>
          <a:p>
            <a:pPr indent="-381000" lvl="0" marL="457200" rtl="0">
              <a:spcBef>
                <a:spcPts val="0"/>
              </a:spcBef>
              <a:buClr>
                <a:srgbClr val="FFE599"/>
              </a:buClr>
              <a:buSzPct val="100000"/>
              <a:buChar char="●"/>
            </a:pPr>
            <a:r>
              <a:rPr lang="en" sz="2400">
                <a:solidFill>
                  <a:srgbClr val="FFE599"/>
                </a:solidFill>
              </a:rPr>
              <a:t>Radiação cósmica de fundo</a:t>
            </a:r>
          </a:p>
          <a:p>
            <a:pPr indent="-381000" lvl="0" marL="457200" rtl="0">
              <a:spcBef>
                <a:spcPts val="0"/>
              </a:spcBef>
              <a:buClr>
                <a:srgbClr val="FFE599"/>
              </a:buClr>
              <a:buSzPct val="100000"/>
              <a:buChar char="●"/>
            </a:pPr>
            <a:r>
              <a:rPr lang="en" sz="2400">
                <a:solidFill>
                  <a:srgbClr val="FFE599"/>
                </a:solidFill>
              </a:rPr>
              <a:t>Abundância de elementos leves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Afastamento de galáxias distantes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Georges Lemaître (1894-1966)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2797775" y="1192400"/>
            <a:ext cx="6034500" cy="33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E599"/>
              </a:buClr>
              <a:buChar char="●"/>
            </a:pPr>
            <a:r>
              <a:rPr lang="en">
                <a:solidFill>
                  <a:srgbClr val="FFE599"/>
                </a:solidFill>
              </a:rPr>
              <a:t>Em  1927 , encontrou uma solução das equações de Einstein . O Universo estaria em expansão.</a:t>
            </a:r>
          </a:p>
        </p:txBody>
      </p:sp>
      <p:pic>
        <p:nvPicPr>
          <p:cNvPr descr="Lemaitre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192400"/>
            <a:ext cx="2306746" cy="33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Edwin Hubble (1889-1953)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360000" y="1208225"/>
            <a:ext cx="5472300" cy="349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</a:rPr>
              <a:t>Em 1929 ,  Hubble constata que quanto mais longe uma galáxia está , maior sua velocidade de afastamento.</a:t>
            </a:r>
          </a:p>
        </p:txBody>
      </p:sp>
      <p:pic>
        <p:nvPicPr>
          <p:cNvPr descr="hubble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08250"/>
            <a:ext cx="2745274" cy="3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a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Deslocamento das linhas espectrais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1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96620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shift.svg.pn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275" y="1152475"/>
            <a:ext cx="28670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9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