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7" r:id="rId1"/>
  </p:sldMasterIdLst>
  <p:notesMasterIdLst>
    <p:notesMasterId r:id="rId22"/>
  </p:notesMasterIdLst>
  <p:sldIdLst>
    <p:sldId id="256" r:id="rId2"/>
    <p:sldId id="257" r:id="rId3"/>
    <p:sldId id="273" r:id="rId4"/>
    <p:sldId id="258" r:id="rId5"/>
    <p:sldId id="260" r:id="rId6"/>
    <p:sldId id="262" r:id="rId7"/>
    <p:sldId id="261" r:id="rId8"/>
    <p:sldId id="277" r:id="rId9"/>
    <p:sldId id="265" r:id="rId10"/>
    <p:sldId id="263" r:id="rId11"/>
    <p:sldId id="264" r:id="rId12"/>
    <p:sldId id="275" r:id="rId13"/>
    <p:sldId id="276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0080625" cy="7559675"/>
  <p:notesSz cx="7559675" cy="10691813"/>
  <p:defaultTextStyle>
    <a:defPPr>
      <a:defRPr lang="en-GB"/>
    </a:defPPr>
    <a:lvl1pPr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1363" indent="-284163"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1413" indent="-227013"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598613" indent="-227013"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5813" indent="-227013"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88" y="-52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49216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9216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49216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49216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fld id="{14F2AC31-9238-4D51-A67D-B85B3A3F9E2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 defTabSz="447675"/>
            <a:fld id="{586B934A-FAC1-42FB-9295-24A99D388152}" type="slidenum">
              <a:rPr lang="pt-BR"/>
              <a:pPr defTabSz="447675"/>
              <a:t>1</a:t>
            </a:fld>
            <a:endParaRPr lang="pt-BR"/>
          </a:p>
        </p:txBody>
      </p:sp>
      <p:sp>
        <p:nvSpPr>
          <p:cNvPr id="3277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 defTabSz="447675"/>
            <a:fld id="{1FF40CEC-40D3-443B-9073-42F7B994FDE1}" type="slidenum">
              <a:rPr lang="pt-BR"/>
              <a:pPr defTabSz="447675"/>
              <a:t>11</a:t>
            </a:fld>
            <a:endParaRPr lang="pt-BR"/>
          </a:p>
        </p:txBody>
      </p:sp>
      <p:sp>
        <p:nvSpPr>
          <p:cNvPr id="4198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9188" y="809625"/>
            <a:ext cx="5321300" cy="3992563"/>
          </a:xfrm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smtClean="0"/>
              <a:t>Crédito da imagem: http://discovermagazine.com/2004/nov/cover#.UjtJr3-O74w</a:t>
            </a:r>
          </a:p>
        </p:txBody>
      </p:sp>
      <p:sp>
        <p:nvSpPr>
          <p:cNvPr id="43012" name="Espaço Reservado para Número de Slide 3"/>
          <p:cNvSpPr>
            <a:spLocks noGrp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 defTabSz="447675"/>
            <a:fld id="{8A3BF456-101B-4167-A12A-FF90A3FB53FB}" type="slidenum">
              <a:rPr lang="pt-BR"/>
              <a:pPr defTabSz="447675"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 defTabSz="447675"/>
            <a:fld id="{49BEC71B-3EE3-409E-95C8-6ED91EF1F093}" type="slidenum">
              <a:rPr lang="pt-BR"/>
              <a:pPr defTabSz="447675"/>
              <a:t>14</a:t>
            </a:fld>
            <a:endParaRPr lang="pt-BR"/>
          </a:p>
        </p:txBody>
      </p:sp>
      <p:sp>
        <p:nvSpPr>
          <p:cNvPr id="4403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 defTabSz="447675"/>
            <a:fld id="{230B4800-1178-4CC4-9AE3-D2B46A287802}" type="slidenum">
              <a:rPr lang="pt-BR"/>
              <a:pPr defTabSz="447675"/>
              <a:t>15</a:t>
            </a:fld>
            <a:endParaRPr lang="pt-BR"/>
          </a:p>
        </p:txBody>
      </p:sp>
      <p:sp>
        <p:nvSpPr>
          <p:cNvPr id="4505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 defTabSz="447675"/>
            <a:fld id="{615BF519-8D24-4C97-A423-2076B6FCE923}" type="slidenum">
              <a:rPr lang="pt-BR"/>
              <a:pPr defTabSz="447675"/>
              <a:t>16</a:t>
            </a:fld>
            <a:endParaRPr lang="pt-BR"/>
          </a:p>
        </p:txBody>
      </p:sp>
      <p:sp>
        <p:nvSpPr>
          <p:cNvPr id="4608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 defTabSz="447675"/>
            <a:fld id="{3CF11DE6-A23A-4F86-AA02-D5CC4D4F02DB}" type="slidenum">
              <a:rPr lang="pt-BR"/>
              <a:pPr defTabSz="447675"/>
              <a:t>17</a:t>
            </a:fld>
            <a:endParaRPr lang="pt-BR"/>
          </a:p>
        </p:txBody>
      </p:sp>
      <p:sp>
        <p:nvSpPr>
          <p:cNvPr id="4710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 defTabSz="447675"/>
            <a:fld id="{42FB1CC3-376A-47BE-B81F-6DC8EB9BE0A0}" type="slidenum">
              <a:rPr lang="pt-BR"/>
              <a:pPr defTabSz="447675"/>
              <a:t>18</a:t>
            </a:fld>
            <a:endParaRPr lang="pt-BR"/>
          </a:p>
        </p:txBody>
      </p:sp>
      <p:sp>
        <p:nvSpPr>
          <p:cNvPr id="4813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 defTabSz="447675"/>
            <a:fld id="{5D47385D-C9F8-4D02-8A08-A6160B32706C}" type="slidenum">
              <a:rPr lang="pt-BR"/>
              <a:pPr defTabSz="447675"/>
              <a:t>19</a:t>
            </a:fld>
            <a:endParaRPr lang="pt-BR"/>
          </a:p>
        </p:txBody>
      </p:sp>
      <p:sp>
        <p:nvSpPr>
          <p:cNvPr id="4915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915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 defTabSz="447675"/>
            <a:fld id="{B9BF6269-1782-4AAE-9B5A-795C1CC0CB11}" type="slidenum">
              <a:rPr lang="pt-BR"/>
              <a:pPr defTabSz="447675"/>
              <a:t>20</a:t>
            </a:fld>
            <a:endParaRPr lang="pt-BR"/>
          </a:p>
        </p:txBody>
      </p:sp>
      <p:sp>
        <p:nvSpPr>
          <p:cNvPr id="5017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8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 defTabSz="447675"/>
            <a:fld id="{1F9C22A6-B0E2-42D9-BC82-FC3FFCFFE6E2}" type="slidenum">
              <a:rPr lang="pt-BR"/>
              <a:pPr defTabSz="447675"/>
              <a:t>2</a:t>
            </a:fld>
            <a:endParaRPr lang="pt-BR"/>
          </a:p>
        </p:txBody>
      </p:sp>
      <p:sp>
        <p:nvSpPr>
          <p:cNvPr id="3379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 defTabSz="447675"/>
            <a:fld id="{95B82760-8D80-4A25-BF57-567057CADF1E}" type="slidenum">
              <a:rPr lang="pt-BR">
                <a:latin typeface="Arial" charset="0"/>
              </a:rPr>
              <a:pPr defTabSz="447675"/>
              <a:t>3</a:t>
            </a:fld>
            <a:endParaRPr lang="pt-BR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809625"/>
            <a:ext cx="5327650" cy="3995738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smtClean="0"/>
              <a:t>Fonte da tabela original: Prof. Roberto Boczko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 defTabSz="447675"/>
            <a:fld id="{0C76CD54-EAE3-4F17-A8AF-97CD8C7AD58D}" type="slidenum">
              <a:rPr lang="pt-BR"/>
              <a:pPr defTabSz="447675"/>
              <a:t>4</a:t>
            </a:fld>
            <a:endParaRPr lang="pt-BR"/>
          </a:p>
        </p:txBody>
      </p:sp>
      <p:sp>
        <p:nvSpPr>
          <p:cNvPr id="3584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 defTabSz="447675"/>
            <a:fld id="{C0C3A536-E37C-4E92-887E-2BE6D51EB806}" type="slidenum">
              <a:rPr lang="pt-BR"/>
              <a:pPr defTabSz="447675"/>
              <a:t>5</a:t>
            </a:fld>
            <a:endParaRPr lang="pt-BR"/>
          </a:p>
        </p:txBody>
      </p:sp>
      <p:sp>
        <p:nvSpPr>
          <p:cNvPr id="3686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 defTabSz="447675"/>
            <a:fld id="{6BA75682-1189-4DA1-BCD8-7647091385A7}" type="slidenum">
              <a:rPr lang="pt-BR"/>
              <a:pPr defTabSz="447675"/>
              <a:t>6</a:t>
            </a:fld>
            <a:endParaRPr lang="pt-BR"/>
          </a:p>
        </p:txBody>
      </p:sp>
      <p:sp>
        <p:nvSpPr>
          <p:cNvPr id="3789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 defTabSz="447675"/>
            <a:fld id="{B7CF42EF-8902-466B-AF8F-81101CC4E6C0}" type="slidenum">
              <a:rPr lang="pt-BR"/>
              <a:pPr defTabSz="447675"/>
              <a:t>7</a:t>
            </a:fld>
            <a:endParaRPr lang="pt-BR"/>
          </a:p>
        </p:txBody>
      </p:sp>
      <p:sp>
        <p:nvSpPr>
          <p:cNvPr id="3891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 defTabSz="447675"/>
            <a:fld id="{D3CF6134-1AA7-4E64-B249-25D97AC197A5}" type="slidenum">
              <a:rPr lang="pt-BR"/>
              <a:pPr defTabSz="447675"/>
              <a:t>9</a:t>
            </a:fld>
            <a:endParaRPr lang="pt-BR"/>
          </a:p>
        </p:txBody>
      </p:sp>
      <p:sp>
        <p:nvSpPr>
          <p:cNvPr id="3993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 defTabSz="447675"/>
            <a:fld id="{3E7608FA-6BFC-447B-B9B0-CD35512BB8B2}" type="slidenum">
              <a:rPr lang="pt-BR"/>
              <a:pPr defTabSz="447675"/>
              <a:t>10</a:t>
            </a:fld>
            <a:endParaRPr lang="pt-BR"/>
          </a:p>
        </p:txBody>
      </p:sp>
      <p:sp>
        <p:nvSpPr>
          <p:cNvPr id="4096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edondar Retângulo em um Canto Diagonal 3"/>
          <p:cNvSpPr/>
          <p:nvPr/>
        </p:nvSpPr>
        <p:spPr>
          <a:xfrm>
            <a:off x="181451" y="161273"/>
            <a:ext cx="9717723" cy="2761801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defTabSz="449216" hangingPunct="1">
              <a:defRPr/>
            </a:pP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511785" y="419983"/>
            <a:ext cx="9072563" cy="2435895"/>
          </a:xfrm>
        </p:spPr>
        <p:txBody>
          <a:bodyPr lIns="50397" rIns="251986"/>
          <a:lstStyle>
            <a:lvl1pPr marL="0" algn="r">
              <a:defRPr sz="5300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52146" y="3107866"/>
            <a:ext cx="7232202" cy="1931917"/>
          </a:xfrm>
        </p:spPr>
        <p:txBody>
          <a:bodyPr lIns="50397" rIns="272145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  <a:extLst/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>
          <a:xfrm>
            <a:off x="6132513" y="7175500"/>
            <a:ext cx="3309937" cy="301625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0"/>
          <p:cNvSpPr>
            <a:spLocks noGrp="1"/>
          </p:cNvSpPr>
          <p:nvPr>
            <p:ph type="sldNum" sz="quarter" idx="11"/>
          </p:nvPr>
        </p:nvSpPr>
        <p:spPr>
          <a:xfrm>
            <a:off x="9523413" y="7175500"/>
            <a:ext cx="512762" cy="301625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E4E5E8DF-977A-4456-8C2D-06E28422E8E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Espaço Reservado para Rodapé 11"/>
          <p:cNvSpPr>
            <a:spLocks noGrp="1"/>
          </p:cNvSpPr>
          <p:nvPr>
            <p:ph type="ftr" sz="quarter" idx="12"/>
          </p:nvPr>
        </p:nvSpPr>
        <p:spPr>
          <a:xfrm>
            <a:off x="1763713" y="7175500"/>
            <a:ext cx="4308475" cy="301625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A0BE6-51FB-460A-A44D-576608BB87F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65042-5323-49D2-8732-B3BC14E391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8" cy="126047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CD132-EF23-473F-B64C-E9DC3DF11A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49288" y="1570038"/>
            <a:ext cx="8820150" cy="11112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defTabSz="449216" hangingPunct="1"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B60F5C-F05E-47CB-A1DA-FB0D230F179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03313" y="3602038"/>
            <a:ext cx="8164512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defTabSz="449216" hangingPunct="1"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6370" y="549206"/>
            <a:ext cx="8568531" cy="3010431"/>
          </a:xfrm>
        </p:spPr>
        <p:txBody>
          <a:bodyPr rIns="110874"/>
          <a:lstStyle>
            <a:lvl1pPr algn="r">
              <a:buNone/>
              <a:defRPr sz="44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96300" y="3624095"/>
            <a:ext cx="8568531" cy="1664178"/>
          </a:xfrm>
        </p:spPr>
        <p:txBody>
          <a:bodyPr rIns="141112"/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6132513" y="7180263"/>
            <a:ext cx="3309937" cy="301625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8"/>
          <p:cNvSpPr>
            <a:spLocks noGrp="1"/>
          </p:cNvSpPr>
          <p:nvPr>
            <p:ph type="sldNum" sz="quarter" idx="11"/>
          </p:nvPr>
        </p:nvSpPr>
        <p:spPr>
          <a:xfrm>
            <a:off x="9523413" y="7180263"/>
            <a:ext cx="512762" cy="301625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FD5E95A-9CA8-439E-84F7-269F762364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Espaço Reservado para Rodapé 9"/>
          <p:cNvSpPr>
            <a:spLocks noGrp="1"/>
          </p:cNvSpPr>
          <p:nvPr>
            <p:ph type="ftr" sz="quarter" idx="12"/>
          </p:nvPr>
        </p:nvSpPr>
        <p:spPr>
          <a:xfrm>
            <a:off x="1763713" y="7180263"/>
            <a:ext cx="4308475" cy="301625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49288" y="1570038"/>
            <a:ext cx="8820150" cy="11112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defTabSz="449216" hangingPunct="1"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4031" y="1814322"/>
            <a:ext cx="4452276" cy="498938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24318" y="1814322"/>
            <a:ext cx="4452276" cy="498938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9526588" y="7181850"/>
            <a:ext cx="511175" cy="3016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B4C2F2-FAD3-4F91-9C1C-63659933BAB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679450" y="2386013"/>
            <a:ext cx="4133850" cy="11112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b"/>
          <a:lstStyle>
            <a:extLst/>
          </a:lstStyle>
          <a:p>
            <a:pPr algn="ctr" defTabSz="449216" hangingPunct="1">
              <a:defRPr/>
            </a:pPr>
            <a:endParaRPr lang="en-US"/>
          </a:p>
        </p:txBody>
      </p:sp>
      <p:sp>
        <p:nvSpPr>
          <p:cNvPr id="8" name="Retângulo 7"/>
          <p:cNvSpPr/>
          <p:nvPr/>
        </p:nvSpPr>
        <p:spPr>
          <a:xfrm>
            <a:off x="5292725" y="2386013"/>
            <a:ext cx="4132263" cy="11112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b"/>
          <a:lstStyle>
            <a:extLst/>
          </a:lstStyle>
          <a:p>
            <a:pPr algn="ctr" defTabSz="449216" hangingPunct="1"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031" y="277726"/>
            <a:ext cx="9072563" cy="1259946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>
            <a:noAutofit/>
          </a:bodyPr>
          <a:lstStyle>
            <a:lvl1pPr marL="100794" indent="0" algn="l">
              <a:spcBef>
                <a:spcPts val="0"/>
              </a:spcBef>
              <a:buNone/>
              <a:defRPr sz="2400" b="0" cap="all" baseline="0"/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5120818" y="1692178"/>
            <a:ext cx="4455776" cy="705219"/>
          </a:xfrm>
        </p:spPr>
        <p:txBody>
          <a:bodyPr anchor="b">
            <a:noAutofit/>
          </a:bodyPr>
          <a:lstStyle>
            <a:lvl1pPr marL="100794" indent="0" algn="l">
              <a:spcBef>
                <a:spcPts val="0"/>
              </a:spcBef>
              <a:buNone/>
              <a:defRPr sz="2400" b="0" cap="all" baseline="0"/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504031" y="2603888"/>
            <a:ext cx="4454027" cy="434506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20818" y="2603888"/>
            <a:ext cx="4455776" cy="434506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9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9526588" y="7181850"/>
            <a:ext cx="511175" cy="3016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2C03F5-26E4-4ED7-AEFC-1A197E1125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49288" y="1570038"/>
            <a:ext cx="8820150" cy="11112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defTabSz="449216" hangingPunct="1"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031" y="279126"/>
            <a:ext cx="9072563" cy="1259946"/>
          </a:xfrm>
        </p:spPr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0B0DD7-A830-44C9-8616-9C9E40AF818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3110-AA12-4FF1-BEAE-7AB74BB3551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575300" y="1165225"/>
            <a:ext cx="4133850" cy="11113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defTabSz="449216" hangingPunct="1"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71513" y="335986"/>
            <a:ext cx="4334669" cy="839964"/>
          </a:xfrm>
        </p:spPr>
        <p:txBody>
          <a:bodyPr/>
          <a:lstStyle>
            <a:lvl1pPr marL="0" algn="r">
              <a:buNone/>
              <a:defRPr sz="2200" b="1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471513" y="1220880"/>
            <a:ext cx="4334669" cy="1175949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252016" y="2435895"/>
            <a:ext cx="9554166" cy="4384612"/>
          </a:xfrm>
        </p:spPr>
        <p:txBody>
          <a:bodyPr/>
          <a:lstStyle>
            <a:lvl1pPr marL="322542">
              <a:defRPr sz="3500"/>
            </a:lvl1pPr>
            <a:lvl2pPr marL="655163">
              <a:defRPr sz="3100"/>
            </a:lvl2pPr>
            <a:lvl3pPr marL="907149">
              <a:defRPr sz="2600"/>
            </a:lvl3pPr>
            <a:lvl4pPr marL="1159135">
              <a:defRPr sz="2200"/>
            </a:lvl4pPr>
            <a:lvl5pPr marL="1390962">
              <a:defRPr sz="22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Data 8"/>
          <p:cNvSpPr>
            <a:spLocks noGrp="1"/>
          </p:cNvSpPr>
          <p:nvPr>
            <p:ph type="dt" sz="half" idx="10"/>
          </p:nvPr>
        </p:nvSpPr>
        <p:spPr>
          <a:xfrm>
            <a:off x="6132513" y="7180263"/>
            <a:ext cx="3309937" cy="301625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9"/>
          <p:cNvSpPr>
            <a:spLocks noGrp="1"/>
          </p:cNvSpPr>
          <p:nvPr>
            <p:ph type="sldNum" sz="quarter" idx="11"/>
          </p:nvPr>
        </p:nvSpPr>
        <p:spPr>
          <a:xfrm>
            <a:off x="9523413" y="7180263"/>
            <a:ext cx="512762" cy="301625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B2BA835-199C-42C5-B103-9A251EE69A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Espaço Reservado para Rodapé 10"/>
          <p:cNvSpPr>
            <a:spLocks noGrp="1"/>
          </p:cNvSpPr>
          <p:nvPr>
            <p:ph type="ftr" sz="quarter" idx="12"/>
          </p:nvPr>
        </p:nvSpPr>
        <p:spPr>
          <a:xfrm>
            <a:off x="1763713" y="7180263"/>
            <a:ext cx="4308475" cy="301625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1877" y="5207776"/>
            <a:ext cx="6048375" cy="732528"/>
          </a:xfrm>
        </p:spPr>
        <p:txBody>
          <a:bodyPr/>
          <a:lstStyle>
            <a:lvl1pPr marL="0" algn="r">
              <a:buNone/>
              <a:defRPr sz="2200" b="1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351877" y="5940305"/>
            <a:ext cx="6048375" cy="1005592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36021" y="275429"/>
            <a:ext cx="9408583" cy="4787794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l" rtl="0" eaLnBrk="1" latinLnBrk="0" hangingPunct="1">
              <a:buNone/>
              <a:defRPr sz="3500"/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5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6132513" y="7175500"/>
            <a:ext cx="3309937" cy="301625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8"/>
          <p:cNvSpPr>
            <a:spLocks noGrp="1"/>
          </p:cNvSpPr>
          <p:nvPr>
            <p:ph type="sldNum" sz="quarter" idx="11"/>
          </p:nvPr>
        </p:nvSpPr>
        <p:spPr>
          <a:xfrm>
            <a:off x="9523413" y="7175500"/>
            <a:ext cx="512762" cy="301625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FFABD742-16BD-47C5-8BBF-00A91090D4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Espaço Reservado para Rodapé 9"/>
          <p:cNvSpPr>
            <a:spLocks noGrp="1"/>
          </p:cNvSpPr>
          <p:nvPr>
            <p:ph type="ftr" sz="quarter" idx="12"/>
          </p:nvPr>
        </p:nvSpPr>
        <p:spPr>
          <a:xfrm>
            <a:off x="1763713" y="7175500"/>
            <a:ext cx="4308475" cy="301625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edondar Retângulo em um Canto Diagonal 6"/>
          <p:cNvSpPr/>
          <p:nvPr/>
        </p:nvSpPr>
        <p:spPr>
          <a:xfrm>
            <a:off x="181451" y="162134"/>
            <a:ext cx="9713346" cy="7237129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defTabSz="449216" hangingPunct="1">
              <a:defRPr/>
            </a:pPr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1428750" y="7056438"/>
            <a:ext cx="4643438" cy="301625"/>
          </a:xfrm>
          <a:prstGeom prst="rect">
            <a:avLst/>
          </a:prstGeom>
        </p:spPr>
        <p:txBody>
          <a:bodyPr lIns="100794" tIns="50397" rIns="100794" bIns="50397"/>
          <a:lstStyle>
            <a:lvl1pPr algn="r" defTabSz="449216" eaLnBrk="1" latinLnBrk="0" hangingPunct="1">
              <a:defRPr kumimoji="0" sz="14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32513" y="7056438"/>
            <a:ext cx="3309937" cy="301625"/>
          </a:xfrm>
          <a:prstGeom prst="rect">
            <a:avLst/>
          </a:prstGeom>
        </p:spPr>
        <p:txBody>
          <a:bodyPr lIns="100794" tIns="50397" rIns="100794" bIns="50397"/>
          <a:lstStyle>
            <a:lvl1pPr algn="l" defTabSz="449216" eaLnBrk="1" latinLnBrk="0" hangingPunct="1">
              <a:defRPr kumimoji="0" sz="14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9523413" y="7181850"/>
            <a:ext cx="512762" cy="301625"/>
          </a:xfrm>
          <a:prstGeom prst="rect">
            <a:avLst/>
          </a:prstGeom>
        </p:spPr>
        <p:txBody>
          <a:bodyPr lIns="100794" tIns="50397" rIns="100794" bIns="50397" anchor="ctr"/>
          <a:lstStyle>
            <a:lvl1pPr algn="r" defTabSz="449216" eaLnBrk="1" latinLnBrk="0" hangingPunct="1">
              <a:defRPr kumimoji="0" sz="1800" smtClean="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5476C9C8-D158-4A21-A741-4A3E6110564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503238" y="279400"/>
            <a:ext cx="9074150" cy="1260475"/>
          </a:xfrm>
          <a:prstGeom prst="rect">
            <a:avLst/>
          </a:prstGeom>
        </p:spPr>
        <p:txBody>
          <a:bodyPr lIns="100794" tIns="50397" rIns="100794" bIns="50397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033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503238" y="1814513"/>
            <a:ext cx="9074150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09" r:id="rId7"/>
    <p:sldLayoutId id="2147483718" r:id="rId8"/>
    <p:sldLayoutId id="2147483719" r:id="rId9"/>
    <p:sldLayoutId id="2147483710" r:id="rId10"/>
    <p:sldLayoutId id="2147483711" r:id="rId11"/>
    <p:sldLayoutId id="2147483720" r:id="rId12"/>
  </p:sldLayoutIdLst>
  <p:txStyles>
    <p:titleStyle>
      <a:lvl1pPr marL="60325" algn="r" rtl="0" fontAlgn="base">
        <a:spcBef>
          <a:spcPct val="0"/>
        </a:spcBef>
        <a:spcAft>
          <a:spcPct val="0"/>
        </a:spcAft>
        <a:defRPr sz="51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60325" algn="r" rtl="0" fontAlgn="base">
        <a:spcBef>
          <a:spcPct val="0"/>
        </a:spcBef>
        <a:spcAft>
          <a:spcPct val="0"/>
        </a:spcAft>
        <a:defRPr sz="5100">
          <a:solidFill>
            <a:srgbClr val="E7EACB"/>
          </a:solidFill>
          <a:latin typeface="Rockwell" pitchFamily="18" charset="0"/>
        </a:defRPr>
      </a:lvl2pPr>
      <a:lvl3pPr marL="60325" algn="r" rtl="0" fontAlgn="base">
        <a:spcBef>
          <a:spcPct val="0"/>
        </a:spcBef>
        <a:spcAft>
          <a:spcPct val="0"/>
        </a:spcAft>
        <a:defRPr sz="5100">
          <a:solidFill>
            <a:srgbClr val="E7EACB"/>
          </a:solidFill>
          <a:latin typeface="Rockwell" pitchFamily="18" charset="0"/>
        </a:defRPr>
      </a:lvl3pPr>
      <a:lvl4pPr marL="60325" algn="r" rtl="0" fontAlgn="base">
        <a:spcBef>
          <a:spcPct val="0"/>
        </a:spcBef>
        <a:spcAft>
          <a:spcPct val="0"/>
        </a:spcAft>
        <a:defRPr sz="5100">
          <a:solidFill>
            <a:srgbClr val="E7EACB"/>
          </a:solidFill>
          <a:latin typeface="Rockwell" pitchFamily="18" charset="0"/>
        </a:defRPr>
      </a:lvl4pPr>
      <a:lvl5pPr marL="60325" algn="r" rtl="0" fontAlgn="base">
        <a:spcBef>
          <a:spcPct val="0"/>
        </a:spcBef>
        <a:spcAft>
          <a:spcPct val="0"/>
        </a:spcAft>
        <a:defRPr sz="5100">
          <a:solidFill>
            <a:srgbClr val="E7EACB"/>
          </a:solidFill>
          <a:latin typeface="Rockwell" pitchFamily="18" charset="0"/>
        </a:defRPr>
      </a:lvl5pPr>
      <a:lvl6pPr marL="517525" algn="r" rtl="0" fontAlgn="base">
        <a:spcBef>
          <a:spcPct val="0"/>
        </a:spcBef>
        <a:spcAft>
          <a:spcPct val="0"/>
        </a:spcAft>
        <a:defRPr sz="5100">
          <a:solidFill>
            <a:srgbClr val="E7EACB"/>
          </a:solidFill>
          <a:latin typeface="Rockwell" pitchFamily="18" charset="0"/>
        </a:defRPr>
      </a:lvl6pPr>
      <a:lvl7pPr marL="974725" algn="r" rtl="0" fontAlgn="base">
        <a:spcBef>
          <a:spcPct val="0"/>
        </a:spcBef>
        <a:spcAft>
          <a:spcPct val="0"/>
        </a:spcAft>
        <a:defRPr sz="5100">
          <a:solidFill>
            <a:srgbClr val="E7EACB"/>
          </a:solidFill>
          <a:latin typeface="Rockwell" pitchFamily="18" charset="0"/>
        </a:defRPr>
      </a:lvl7pPr>
      <a:lvl8pPr marL="1431925" algn="r" rtl="0" fontAlgn="base">
        <a:spcBef>
          <a:spcPct val="0"/>
        </a:spcBef>
        <a:spcAft>
          <a:spcPct val="0"/>
        </a:spcAft>
        <a:defRPr sz="5100">
          <a:solidFill>
            <a:srgbClr val="E7EACB"/>
          </a:solidFill>
          <a:latin typeface="Rockwell" pitchFamily="18" charset="0"/>
        </a:defRPr>
      </a:lvl8pPr>
      <a:lvl9pPr marL="1889125" algn="r" rtl="0" fontAlgn="base">
        <a:spcBef>
          <a:spcPct val="0"/>
        </a:spcBef>
        <a:spcAft>
          <a:spcPct val="0"/>
        </a:spcAft>
        <a:defRPr sz="5100">
          <a:solidFill>
            <a:srgbClr val="E7EACB"/>
          </a:solidFill>
          <a:latin typeface="Rockwell" pitchFamily="18" charset="0"/>
        </a:defRPr>
      </a:lvl9pPr>
      <a:extLst/>
    </p:titleStyle>
    <p:bodyStyle>
      <a:lvl1pPr marL="320675" indent="-320675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704850" indent="-250825" algn="l" rtl="0" fontAlgn="base">
        <a:spcBef>
          <a:spcPts val="438"/>
        </a:spcBef>
        <a:spcAft>
          <a:spcPct val="0"/>
        </a:spcAft>
        <a:buClr>
          <a:schemeClr val="accent2"/>
        </a:buClr>
        <a:buSzPct val="9000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906463" indent="-211138" algn="l" rtl="0" fontAlgn="base">
        <a:spcBef>
          <a:spcPts val="438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108075" indent="-200025" algn="l" rtl="0" fontAlgn="base">
        <a:spcBef>
          <a:spcPts val="438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309688" indent="-200025" algn="l" rtl="0" fontAlgn="base">
        <a:spcBef>
          <a:spcPts val="438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511915" indent="-191509" algn="l" rtl="0" eaLnBrk="1" latinLnBrk="0" hangingPunct="1">
        <a:spcBef>
          <a:spcPts val="441"/>
        </a:spcBef>
        <a:buClr>
          <a:schemeClr val="accent4"/>
        </a:buClr>
        <a:buFont typeface="Wingdings 2"/>
        <a:buChar char="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13503" indent="-191509" algn="l" rtl="0" eaLnBrk="1" latinLnBrk="0" hangingPunct="1">
        <a:spcBef>
          <a:spcPts val="441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15092" indent="-191509" algn="l" rtl="0" eaLnBrk="1" latinLnBrk="0" hangingPunct="1">
        <a:spcBef>
          <a:spcPts val="441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16681" indent="-191509" algn="l" rtl="0" eaLnBrk="1" latinLnBrk="0" hangingPunct="1">
        <a:spcBef>
          <a:spcPts val="441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http://www.observatorio.ufmg.br/dicas07.ht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f.ufrgs.br/mpef/mef008/mef008_02/Prates/Meteorosmeteoritos.html" TargetMode="External"/><Relationship Id="rId5" Type="http://schemas.openxmlformats.org/officeDocument/2006/relationships/hyperlink" Target="http://astronomiasingular.blogspot.com.br/2013/02/diferenca-meteoro-meteorito.html" TargetMode="External"/><Relationship Id="rId4" Type="http://schemas.openxmlformats.org/officeDocument/2006/relationships/hyperlink" Target="http://mundoestranho.abril.com.br/materia/qual-e-a-diferenca-entre-asteroide-cometa-e-meteoro?fb_comment_id=10150452788719276_33119354#f1bbf2ac93e44b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http://www.zenite.nu/chuvas-de-meteoros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teor.asu.cas.cz/IAU/shower_rules.html" TargetMode="External"/><Relationship Id="rId5" Type="http://schemas.openxmlformats.org/officeDocument/2006/relationships/hyperlink" Target="http://csep10.phys.utk.edu/astr161/lect/meteors/showers.html" TargetMode="External"/><Relationship Id="rId4" Type="http://schemas.openxmlformats.org/officeDocument/2006/relationships/hyperlink" Target="http://meteorshowersonline.com/what_is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equipe-02\Carlos%20Eduardo\SA%202%20-%20Carlos%20Meireles\Cenas_IMPRESSIONANTES_do_Meteoro_na_Russia_12_15_2013.mp4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1368425" y="6516688"/>
            <a:ext cx="9921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joaquim</a:t>
            </a:r>
          </a:p>
        </p:txBody>
      </p:sp>
      <p:pic>
        <p:nvPicPr>
          <p:cNvPr id="1126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50938" y="0"/>
            <a:ext cx="11672888" cy="761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-2662512" y="2627710"/>
            <a:ext cx="9070976" cy="1079500"/>
          </a:xfrm>
        </p:spPr>
        <p:txBody>
          <a:bodyPr tIns="39112">
            <a:noAutofit/>
          </a:bodyPr>
          <a:lstStyle/>
          <a:p>
            <a:pPr marL="60477" fontAlgn="auto">
              <a:spcAft>
                <a:spcPts val="0"/>
              </a:spcAft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  <a:tab pos="8535103" algn="l"/>
                <a:tab pos="8984318" algn="l"/>
              </a:tabLst>
              <a:defRPr/>
            </a:pPr>
            <a:r>
              <a:rPr lang="pt-BR" sz="7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η </a:t>
            </a:r>
            <a:r>
              <a:rPr lang="pt-BR" sz="7200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Aquáridas</a:t>
            </a:r>
            <a:endParaRPr lang="pt-BR" sz="7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b="7475"/>
          <a:stretch>
            <a:fillRect/>
          </a:stretch>
        </p:blipFill>
        <p:spPr bwMode="auto">
          <a:xfrm>
            <a:off x="6734050" y="1144117"/>
            <a:ext cx="2698750" cy="1339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8504" y="2987749"/>
            <a:ext cx="2674938" cy="2274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5688013" y="5688013"/>
            <a:ext cx="3816350" cy="1114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60996" rIns="89991" bIns="44996"/>
          <a:lstStyle/>
          <a:p>
            <a:pPr algn="r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</a:tabLst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240088" y="3708400"/>
            <a:ext cx="3095625" cy="434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449216">
              <a:defRPr/>
            </a:pPr>
            <a:r>
              <a:rPr lang="pt-B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Por Carlos Meireles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-360363" y="4211638"/>
            <a:ext cx="12969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Oswaldo</a:t>
            </a:r>
          </a:p>
        </p:txBody>
      </p:sp>
      <p:pic>
        <p:nvPicPr>
          <p:cNvPr id="2048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50938" y="0"/>
            <a:ext cx="11672888" cy="761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7784" y="467470"/>
            <a:ext cx="9070975" cy="1262063"/>
          </a:xfrm>
        </p:spPr>
        <p:txBody>
          <a:bodyPr tIns="39112"/>
          <a:lstStyle/>
          <a:p>
            <a:pPr marL="60477" algn="ctr" fontAlgn="auto">
              <a:spcAft>
                <a:spcPts val="0"/>
              </a:spcAft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  <a:tab pos="8535103" algn="l"/>
                <a:tab pos="8984318" algn="l"/>
              </a:tabLst>
              <a:defRPr/>
            </a:pPr>
            <a:r>
              <a:rPr lang="pt-BR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Asteróide</a:t>
            </a:r>
            <a:endParaRPr lang="pt-BR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0485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70975" cy="4384675"/>
          </a:xfrm>
        </p:spPr>
        <p:txBody>
          <a:bodyPr/>
          <a:lstStyle/>
          <a:p>
            <a:pPr marL="430213" indent="-322263">
              <a:buSzPct val="45000"/>
              <a:buFont typeface="Wingdings 2" pitchFamily="18" charset="2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mtClean="0"/>
          </a:p>
          <a:p>
            <a:pPr marL="430213" indent="-322263">
              <a:buSzPct val="45000"/>
              <a:buFont typeface="Wingdings 2" pitchFamily="18" charset="2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mtClean="0"/>
          </a:p>
          <a:p>
            <a:pPr marL="430213" indent="-322263">
              <a:buSzPct val="45000"/>
              <a:buFont typeface="Wingdings 2" pitchFamily="18" charset="2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5856" y="1619597"/>
            <a:ext cx="8136904" cy="5492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6769100" y="6156325"/>
            <a:ext cx="2030413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/>
              <a:t>433 Eros</a:t>
            </a:r>
          </a:p>
          <a:p>
            <a:pPr algn="r"/>
            <a:r>
              <a:rPr lang="pt-BR"/>
              <a:t>10km de diâmetro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144463" y="5508625"/>
            <a:ext cx="113347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Leopoldo</a:t>
            </a:r>
          </a:p>
          <a:p>
            <a:endParaRPr lang="pt-BR"/>
          </a:p>
        </p:txBody>
      </p:sp>
      <p:pic>
        <p:nvPicPr>
          <p:cNvPr id="2150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50938" y="0"/>
            <a:ext cx="11672888" cy="761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395462"/>
            <a:ext cx="9070975" cy="1262063"/>
          </a:xfrm>
        </p:spPr>
        <p:txBody>
          <a:bodyPr tIns="39112"/>
          <a:lstStyle/>
          <a:p>
            <a:pPr marL="60477" algn="ctr" fontAlgn="auto">
              <a:spcAft>
                <a:spcPts val="0"/>
              </a:spcAft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  <a:tab pos="8535103" algn="l"/>
                <a:tab pos="8984318" algn="l"/>
              </a:tabLst>
              <a:defRPr/>
            </a:pPr>
            <a:r>
              <a:rPr lang="pt-BR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Cometa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2421" y="1835621"/>
            <a:ext cx="7179943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50938" y="0"/>
            <a:ext cx="11672888" cy="761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6" name="Picture 2" descr="http://discovermagazine.com/%7E/media/import/images/5/8/0/outer-ill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84238"/>
            <a:ext cx="10080625" cy="667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0477" algn="ctr"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 Sistema Solar</a:t>
            </a:r>
            <a:endParaRPr lang="pt-BR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50938" y="0"/>
            <a:ext cx="11672888" cy="761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238" y="279400"/>
            <a:ext cx="9074150" cy="1258888"/>
          </a:xfrm>
        </p:spPr>
        <p:txBody>
          <a:bodyPr/>
          <a:lstStyle/>
          <a:p>
            <a:pPr marL="60477" fontAlgn="auto">
              <a:spcAft>
                <a:spcPts val="0"/>
              </a:spcAft>
              <a:defRPr/>
            </a:pPr>
            <a:endParaRPr lang="pt-BR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3" name="Imagem 2" descr="chuv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1300" y="900113"/>
            <a:ext cx="7489825" cy="589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2663825" y="3924300"/>
            <a:ext cx="9159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Jubileu</a:t>
            </a:r>
          </a:p>
        </p:txBody>
      </p:sp>
      <p:pic>
        <p:nvPicPr>
          <p:cNvPr id="2457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50938" y="0"/>
            <a:ext cx="11672888" cy="761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Imagem 6" descr="maxresdefaul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22300" y="0"/>
            <a:ext cx="13439775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4248150" y="466725"/>
            <a:ext cx="8778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andnsf</a:t>
            </a:r>
          </a:p>
        </p:txBody>
      </p:sp>
      <p:pic>
        <p:nvPicPr>
          <p:cNvPr id="2560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50938" y="0"/>
            <a:ext cx="11672888" cy="761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9" y="301626"/>
            <a:ext cx="9070975" cy="1262063"/>
          </a:xfrm>
        </p:spPr>
        <p:txBody>
          <a:bodyPr tIns="39112"/>
          <a:lstStyle/>
          <a:p>
            <a:pPr marL="60477" algn="ctr" fontAlgn="auto">
              <a:spcAft>
                <a:spcPts val="0"/>
              </a:spcAft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  <a:tab pos="8535103" algn="l"/>
                <a:tab pos="8984318" algn="l"/>
              </a:tabLst>
              <a:defRPr/>
            </a:pPr>
            <a:r>
              <a:rPr lang="pt-BR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η </a:t>
            </a:r>
            <a:r>
              <a:rPr lang="pt-BR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Aquáridas</a:t>
            </a:r>
            <a:endParaRPr lang="pt-BR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70975" cy="4384675"/>
          </a:xfrm>
        </p:spPr>
        <p:txBody>
          <a:bodyPr>
            <a:normAutofit/>
          </a:bodyPr>
          <a:lstStyle/>
          <a:p>
            <a:pPr marL="431755" indent="-323816" fontAlgn="auto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Char char="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  <a:tab pos="8535103" algn="l"/>
                <a:tab pos="8984318" algn="l"/>
              </a:tabLst>
              <a:defRPr/>
            </a:pPr>
            <a:r>
              <a:rPr lang="pt-BR" dirty="0"/>
              <a:t>Primeiro registro de observação no ano 401 dC feito por Chineses</a:t>
            </a:r>
          </a:p>
          <a:p>
            <a:pPr marL="431755" indent="-323816" fontAlgn="auto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Char char="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  <a:tab pos="8535103" algn="l"/>
                <a:tab pos="8984318" algn="l"/>
              </a:tabLst>
              <a:defRPr/>
            </a:pPr>
            <a:r>
              <a:rPr lang="pt-BR" dirty="0"/>
              <a:t>Astrônomo Alexander </a:t>
            </a:r>
            <a:r>
              <a:rPr lang="pt-BR" dirty="0" err="1"/>
              <a:t>Herschel</a:t>
            </a:r>
            <a:r>
              <a:rPr lang="pt-BR" dirty="0"/>
              <a:t> descobriu a associação da </a:t>
            </a:r>
            <a:r>
              <a:rPr lang="pt-BR" dirty="0" err="1"/>
              <a:t>Eta</a:t>
            </a:r>
            <a:r>
              <a:rPr lang="pt-BR" dirty="0"/>
              <a:t> </a:t>
            </a:r>
            <a:r>
              <a:rPr lang="pt-BR" dirty="0" err="1"/>
              <a:t>Aquáridas</a:t>
            </a:r>
            <a:r>
              <a:rPr lang="pt-BR" dirty="0"/>
              <a:t> com o cometa Halley em 1876</a:t>
            </a:r>
          </a:p>
          <a:p>
            <a:pPr marL="457152" indent="-226989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None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  <a:tab pos="8535103" algn="l"/>
                <a:tab pos="8984318" algn="l"/>
              </a:tabLst>
              <a:defRPr/>
            </a:pPr>
            <a:endParaRPr lang="pt-BR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6500" y="4440634"/>
            <a:ext cx="2897188" cy="2795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6213" y="4436441"/>
            <a:ext cx="3856038" cy="2871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1871663" y="6875463"/>
            <a:ext cx="17494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Edmond Halley</a:t>
            </a:r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6119813" y="6804025"/>
            <a:ext cx="21986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Alexander Herschel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339" grpId="0" build="p" animBg="1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3168650" y="684213"/>
            <a:ext cx="9921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dgssdfg</a:t>
            </a:r>
          </a:p>
        </p:txBody>
      </p:sp>
      <p:pic>
        <p:nvPicPr>
          <p:cNvPr id="2662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50938" y="0"/>
            <a:ext cx="11672888" cy="761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70975" cy="4384675"/>
          </a:xfrm>
        </p:spPr>
        <p:txBody>
          <a:bodyPr/>
          <a:lstStyle/>
          <a:p>
            <a:pPr marL="430213" indent="-322263" algn="just">
              <a:buSzPct val="45000"/>
              <a:buFont typeface="Wingdings" charset="2"/>
              <a:buChar char="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mtClean="0"/>
              <a:t>Ocorre entre 19 de abril e 28 de maio com pico, em 2016, aproximadamente às 3:00h do dia 6.</a:t>
            </a:r>
          </a:p>
          <a:p>
            <a:pPr marL="430213" indent="-322263" algn="just">
              <a:buSzPct val="45000"/>
              <a:buFont typeface="Wingdings" charset="2"/>
              <a:buChar char="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mtClean="0"/>
              <a:t>Taxa de 20 a 40 meteoros / hora</a:t>
            </a:r>
          </a:p>
          <a:p>
            <a:pPr marL="430213" indent="-322263" algn="just">
              <a:buSzPct val="45000"/>
              <a:buFont typeface="Wingdings" charset="2"/>
              <a:buChar char="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mtClean="0"/>
              <a:t>Meteoros conhecidos por deixarem rastros persistentes, que duram mais de 1 segundo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36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5111750" y="6732588"/>
            <a:ext cx="9159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cbbcvb</a:t>
            </a:r>
          </a:p>
        </p:txBody>
      </p:sp>
      <p:pic>
        <p:nvPicPr>
          <p:cNvPr id="2765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50938" y="0"/>
            <a:ext cx="11672888" cy="761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9" y="301626"/>
            <a:ext cx="9070975" cy="1262063"/>
          </a:xfrm>
        </p:spPr>
        <p:txBody>
          <a:bodyPr tIns="39112"/>
          <a:lstStyle/>
          <a:p>
            <a:pPr marL="60477" algn="ctr" fontAlgn="auto">
              <a:spcAft>
                <a:spcPts val="0"/>
              </a:spcAft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  <a:tab pos="8535103" algn="l"/>
                <a:tab pos="8984318" algn="l"/>
              </a:tabLst>
              <a:defRPr/>
            </a:pPr>
            <a:r>
              <a:rPr lang="pt-BR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Observação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70975" cy="4384675"/>
          </a:xfrm>
        </p:spPr>
        <p:txBody>
          <a:bodyPr/>
          <a:lstStyle/>
          <a:p>
            <a:pPr marL="430213" indent="-322263">
              <a:buSzPct val="45000"/>
              <a:buFont typeface="Wingdings" charset="2"/>
              <a:buChar char="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 smtClean="0"/>
              <a:t>Lua nova no dia 6 de maio</a:t>
            </a:r>
          </a:p>
          <a:p>
            <a:pPr marL="430213" indent="-322263">
              <a:buSzPct val="45000"/>
              <a:buFont typeface="Wingdings" charset="2"/>
              <a:buChar char="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 smtClean="0"/>
              <a:t>Constelação de </a:t>
            </a:r>
            <a:r>
              <a:rPr lang="pt-BR" dirty="0" smtClean="0"/>
              <a:t>Aquário </a:t>
            </a:r>
            <a:endParaRPr lang="pt-BR" dirty="0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387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3744913" y="6804025"/>
            <a:ext cx="9398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fshfghg</a:t>
            </a:r>
          </a:p>
        </p:txBody>
      </p:sp>
      <p:pic>
        <p:nvPicPr>
          <p:cNvPr id="2867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50938" y="0"/>
            <a:ext cx="11672888" cy="761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4" y="1008063"/>
            <a:ext cx="9070975" cy="1262062"/>
          </a:xfrm>
        </p:spPr>
        <p:txBody>
          <a:bodyPr tIns="39112">
            <a:normAutofit fontScale="90000"/>
          </a:bodyPr>
          <a:lstStyle/>
          <a:p>
            <a:pPr marL="60477" algn="l" fontAlgn="auto">
              <a:spcAft>
                <a:spcPts val="0"/>
              </a:spcAft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  <a:tab pos="8535103" algn="l"/>
                <a:tab pos="8984318" algn="l"/>
              </a:tabLst>
              <a:defRPr/>
            </a:pPr>
            <a:r>
              <a:rPr lang="pt-BR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Sugestões?</a:t>
            </a:r>
            <a:br>
              <a:rPr lang="pt-BR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pt-BR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Obrigado.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70975" cy="4384675"/>
          </a:xfrm>
        </p:spPr>
        <p:txBody>
          <a:bodyPr>
            <a:normAutofit/>
          </a:bodyPr>
          <a:lstStyle/>
          <a:p>
            <a:pPr marL="431755" indent="-323816" fontAlgn="auto">
              <a:spcBef>
                <a:spcPts val="0"/>
              </a:spcBef>
              <a:spcAft>
                <a:spcPts val="0"/>
              </a:spcAft>
              <a:buSzPct val="45000"/>
              <a:buFont typeface="Wingdings 2"/>
              <a:buNone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  <a:tab pos="8535103" algn="l"/>
                <a:tab pos="8984318" algn="l"/>
              </a:tabLst>
              <a:defRPr/>
            </a:pPr>
            <a:endParaRPr lang="pt-BR" dirty="0"/>
          </a:p>
          <a:p>
            <a:pPr marL="431755" indent="-323816" fontAlgn="auto">
              <a:spcBef>
                <a:spcPts val="0"/>
              </a:spcBef>
              <a:spcAft>
                <a:spcPts val="0"/>
              </a:spcAft>
              <a:buSzPct val="45000"/>
              <a:buFont typeface="Wingdings 2"/>
              <a:buNone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  <a:tab pos="8535103" algn="l"/>
                <a:tab pos="8984318" algn="l"/>
              </a:tabLst>
              <a:defRPr/>
            </a:pPr>
            <a:endParaRPr lang="pt-BR" dirty="0"/>
          </a:p>
          <a:p>
            <a:pPr marL="431755" indent="-323816" fontAlgn="auto">
              <a:spcBef>
                <a:spcPts val="0"/>
              </a:spcBef>
              <a:spcAft>
                <a:spcPts val="0"/>
              </a:spcAft>
              <a:buSzPct val="45000"/>
              <a:buFont typeface="Wingdings 2"/>
              <a:buNone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  <a:tab pos="8535103" algn="l"/>
                <a:tab pos="8984318" algn="l"/>
              </a:tabLst>
              <a:defRPr/>
            </a:pPr>
            <a:endParaRPr lang="pt-BR" dirty="0"/>
          </a:p>
          <a:p>
            <a:pPr marL="431755" indent="-323816" fontAlgn="auto">
              <a:spcBef>
                <a:spcPts val="0"/>
              </a:spcBef>
              <a:spcAft>
                <a:spcPts val="0"/>
              </a:spcAft>
              <a:buSzPct val="45000"/>
              <a:buFont typeface="Wingdings 2"/>
              <a:buNone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  <a:tab pos="8535103" algn="l"/>
                <a:tab pos="8984318" algn="l"/>
              </a:tabLst>
              <a:defRPr/>
            </a:pPr>
            <a:endParaRPr lang="pt-BR" dirty="0"/>
          </a:p>
          <a:p>
            <a:pPr marL="431755" indent="-323816" fontAlgn="auto">
              <a:spcBef>
                <a:spcPts val="0"/>
              </a:spcBef>
              <a:spcAft>
                <a:spcPts val="0"/>
              </a:spcAft>
              <a:buSzPct val="45000"/>
              <a:buFont typeface="Wingdings 2"/>
              <a:buNone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  <a:tab pos="8535103" algn="l"/>
                <a:tab pos="8984318" algn="l"/>
              </a:tabLst>
              <a:defRPr/>
            </a:pPr>
            <a:endParaRPr lang="pt-BR" dirty="0"/>
          </a:p>
          <a:p>
            <a:pPr marL="431755" indent="-323816" algn="r" fontAlgn="auto">
              <a:spcBef>
                <a:spcPts val="0"/>
              </a:spcBef>
              <a:spcAft>
                <a:spcPts val="0"/>
              </a:spcAft>
              <a:buSzPct val="45000"/>
              <a:buFont typeface="Wingdings 2"/>
              <a:buNone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  <a:tab pos="8535103" algn="l"/>
                <a:tab pos="8984318" algn="l"/>
              </a:tabLst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Carlos Meireles</a:t>
            </a:r>
          </a:p>
          <a:p>
            <a:pPr marL="431755" indent="-323816" algn="r" fontAlgn="auto">
              <a:spcBef>
                <a:spcPts val="0"/>
              </a:spcBef>
              <a:spcAft>
                <a:spcPts val="0"/>
              </a:spcAft>
              <a:buSzPct val="45000"/>
              <a:buFont typeface="Wingdings 2"/>
              <a:buNone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  <a:tab pos="8535103" algn="l"/>
                <a:tab pos="8984318" algn="l"/>
              </a:tabLst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carlos.meireles.carvalho@usp.br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411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50938" y="0"/>
            <a:ext cx="11672888" cy="761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9" y="301626"/>
            <a:ext cx="9070975" cy="1262063"/>
          </a:xfrm>
        </p:spPr>
        <p:txBody>
          <a:bodyPr tIns="39112"/>
          <a:lstStyle/>
          <a:p>
            <a:pPr marL="60477" fontAlgn="auto">
              <a:spcAft>
                <a:spcPts val="0"/>
              </a:spcAft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  <a:tab pos="8535103" algn="l"/>
                <a:tab pos="8984318" algn="l"/>
              </a:tabLst>
              <a:defRPr/>
            </a:pPr>
            <a:r>
              <a:rPr lang="pt-BR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Referências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70975" cy="4384675"/>
          </a:xfrm>
        </p:spPr>
        <p:txBody>
          <a:bodyPr>
            <a:normAutofit fontScale="85000" lnSpcReduction="10000"/>
          </a:bodyPr>
          <a:lstStyle/>
          <a:p>
            <a:pPr marL="457152" indent="-226989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  <a:tab pos="8535103" algn="l"/>
                <a:tab pos="8984318" algn="l"/>
              </a:tabLst>
              <a:defRPr/>
            </a:pPr>
            <a:r>
              <a:rPr lang="pt-BR" dirty="0">
                <a:hlinkClick r:id="rId4"/>
              </a:rPr>
              <a:t>http://mundoestranho.abril.com.br/materia/qual-e-a-diferenca-entre-asteroide-cometa-e-meteoro?</a:t>
            </a:r>
            <a:r>
              <a:rPr lang="pt-BR" dirty="0" err="1">
                <a:hlinkClick r:id="rId4"/>
              </a:rPr>
              <a:t>fb_comment_id</a:t>
            </a:r>
            <a:r>
              <a:rPr lang="pt-BR" dirty="0">
                <a:hlinkClick r:id="rId4"/>
              </a:rPr>
              <a:t>=10150452788719276_33119354#f1bbf2ac93e44b4</a:t>
            </a:r>
          </a:p>
          <a:p>
            <a:pPr marL="457152" indent="-226989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  <a:tab pos="8535103" algn="l"/>
                <a:tab pos="8984318" algn="l"/>
              </a:tabLst>
              <a:defRPr/>
            </a:pPr>
            <a:r>
              <a:rPr lang="pt-BR" dirty="0">
                <a:hlinkClick r:id="rId5"/>
              </a:rPr>
              <a:t>http://astronomiasingular.blogspot.com.br/2013/02/diferenca-meteoro-meteorito.html</a:t>
            </a:r>
          </a:p>
          <a:p>
            <a:pPr marL="457152" indent="-226989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  <a:tab pos="8535103" algn="l"/>
                <a:tab pos="8984318" algn="l"/>
              </a:tabLst>
              <a:defRPr/>
            </a:pPr>
            <a:r>
              <a:rPr lang="pt-BR" dirty="0">
                <a:hlinkClick r:id="rId6"/>
              </a:rPr>
              <a:t>http://www.if.ufrgs.br/mpef/mef008/mef008_02/Prates/Meteorosmeteoritos.html</a:t>
            </a:r>
          </a:p>
          <a:p>
            <a:pPr marL="457152" indent="-226989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  <a:tab pos="8535103" algn="l"/>
                <a:tab pos="8984318" algn="l"/>
              </a:tabLst>
              <a:defRPr/>
            </a:pPr>
            <a:r>
              <a:rPr lang="pt-BR" dirty="0">
                <a:hlinkClick r:id="rId7"/>
              </a:rPr>
              <a:t>http://www.observatorio.ufmg.br/dicas07.htm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50938" y="0"/>
            <a:ext cx="11672888" cy="761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6264" y="2481263"/>
            <a:ext cx="9070975" cy="1262062"/>
          </a:xfrm>
        </p:spPr>
        <p:txBody>
          <a:bodyPr tIns="39112">
            <a:normAutofit fontScale="90000"/>
          </a:bodyPr>
          <a:lstStyle/>
          <a:p>
            <a:pPr marL="60477" algn="ctr" fontAlgn="auto">
              <a:spcAft>
                <a:spcPts val="0"/>
              </a:spcAft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  <a:tab pos="8535103" algn="l"/>
                <a:tab pos="8984318" algn="l"/>
              </a:tabLst>
              <a:defRPr/>
            </a:pPr>
            <a:r>
              <a:rPr lang="pt-BR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Composição </a:t>
            </a:r>
            <a:r>
              <a:rPr lang="pt-BR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 estrutura do sistema solar</a:t>
            </a:r>
          </a:p>
        </p:txBody>
      </p:sp>
      <p:pic>
        <p:nvPicPr>
          <p:cNvPr id="7" name="Picture 5" descr="C:\Documents and Settings\andre silva\Meus documentos\CONCURSO_CDCC\apresentações\Imagens\Sistema Solar\sistema_solar_nov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84213"/>
            <a:ext cx="10080625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6429375" y="971550"/>
            <a:ext cx="3651250" cy="358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lIns="100783" tIns="50392" rIns="100783" bIns="50392">
            <a:spAutoFit/>
          </a:bodyPr>
          <a:lstStyle/>
          <a:p>
            <a:pPr algn="r"/>
            <a:r>
              <a:rPr lang="pt-BR">
                <a:latin typeface="Century Gothic" pitchFamily="34" charset="0"/>
              </a:rPr>
              <a:t>Figura fora de escala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50938" y="0"/>
            <a:ext cx="11672888" cy="761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39112"/>
          <a:lstStyle/>
          <a:p>
            <a:pPr marL="60477" fontAlgn="auto">
              <a:spcAft>
                <a:spcPts val="0"/>
              </a:spcAft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  <a:tab pos="8535103" algn="l"/>
                <a:tab pos="8984318" algn="l"/>
              </a:tabLst>
              <a:defRPr/>
            </a:pPr>
            <a:endParaRPr lang="pt-BR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1123950"/>
            <a:ext cx="9070975" cy="4384675"/>
          </a:xfrm>
        </p:spPr>
        <p:txBody>
          <a:bodyPr>
            <a:normAutofit fontScale="92500"/>
          </a:bodyPr>
          <a:lstStyle/>
          <a:p>
            <a:pPr marL="457152" indent="-226989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  <a:tab pos="8535103" algn="l"/>
                <a:tab pos="8984318" algn="l"/>
              </a:tabLst>
              <a:defRPr/>
            </a:pPr>
            <a:endParaRPr lang="pt-BR" dirty="0"/>
          </a:p>
          <a:p>
            <a:pPr marL="457152" indent="-226989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  <a:tab pos="8535103" algn="l"/>
                <a:tab pos="8984318" algn="l"/>
              </a:tabLst>
              <a:defRPr/>
            </a:pPr>
            <a:r>
              <a:rPr lang="pt-BR" dirty="0">
                <a:hlinkClick r:id="rId4"/>
              </a:rPr>
              <a:t>http://meteorshowersonline.com/what_is.html</a:t>
            </a:r>
          </a:p>
          <a:p>
            <a:pPr marL="457152" indent="-226989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  <a:tab pos="8535103" algn="l"/>
                <a:tab pos="8984318" algn="l"/>
              </a:tabLst>
              <a:defRPr/>
            </a:pPr>
            <a:r>
              <a:rPr lang="pt-BR" dirty="0">
                <a:hlinkClick r:id="rId5"/>
              </a:rPr>
              <a:t>http://csep10.phys.utk.edu/astr161/lect/meteors/showers.html</a:t>
            </a:r>
          </a:p>
          <a:p>
            <a:pPr marL="457152" indent="-226989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  <a:tab pos="8535103" algn="l"/>
                <a:tab pos="8984318" algn="l"/>
              </a:tabLst>
              <a:defRPr/>
            </a:pPr>
            <a:r>
              <a:rPr lang="pt-BR" dirty="0">
                <a:hlinkClick r:id="rId6"/>
              </a:rPr>
              <a:t>http://meteor.asu.cas.cz/IAU/shower_rules.html</a:t>
            </a:r>
          </a:p>
          <a:p>
            <a:pPr marL="457152" indent="-226989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  <a:tab pos="8535103" algn="l"/>
                <a:tab pos="8984318" algn="l"/>
              </a:tabLst>
              <a:defRPr/>
            </a:pPr>
            <a:r>
              <a:rPr lang="pt-BR" dirty="0">
                <a:hlinkClick r:id="rId7"/>
              </a:rPr>
              <a:t>http://www.zenite.nu/chuvas-de-meteoros/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50938" y="0"/>
            <a:ext cx="11672888" cy="761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287338"/>
            <a:ext cx="9525000" cy="1111250"/>
          </a:xfrm>
        </p:spPr>
        <p:txBody>
          <a:bodyPr/>
          <a:lstStyle/>
          <a:p>
            <a:pPr marL="60477" fontAlgn="auto">
              <a:spcAft>
                <a:spcPts val="0"/>
              </a:spcAft>
              <a:defRPr/>
            </a:pP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48195" name="Text Box 3"/>
          <p:cNvSpPr txBox="1">
            <a:spLocks noChangeArrowheads="1"/>
          </p:cNvSpPr>
          <p:nvPr/>
        </p:nvSpPr>
        <p:spPr bwMode="auto">
          <a:xfrm>
            <a:off x="436563" y="1535113"/>
            <a:ext cx="2619375" cy="1504950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 type="none" w="sm" len="sm"/>
            <a:tailEnd type="none" w="sm" len="sm"/>
          </a:ln>
        </p:spPr>
        <p:txBody>
          <a:bodyPr lIns="100783" tIns="50392" rIns="100783" bIns="50392">
            <a:spAutoFit/>
          </a:bodyPr>
          <a:lstStyle/>
          <a:p>
            <a:pPr defTabSz="839788">
              <a:lnSpc>
                <a:spcPct val="80000"/>
              </a:lnSpc>
              <a:buClr>
                <a:srgbClr val="EE8800"/>
              </a:buClr>
              <a:buFont typeface="Wingdings" charset="2"/>
              <a:buChar char="v"/>
            </a:pPr>
            <a:r>
              <a:rPr lang="pt-BR" sz="260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600">
                <a:latin typeface="Century Gothic" pitchFamily="34" charset="0"/>
              </a:rPr>
              <a:t>Estrela</a:t>
            </a:r>
          </a:p>
          <a:p>
            <a:pPr defTabSz="839788">
              <a:lnSpc>
                <a:spcPct val="80000"/>
              </a:lnSpc>
              <a:buClr>
                <a:srgbClr val="EE8800"/>
              </a:buClr>
              <a:buFont typeface="Wingdings" charset="2"/>
              <a:buChar char="v"/>
            </a:pPr>
            <a:endParaRPr lang="pt-BR" sz="2600">
              <a:latin typeface="Century Gothic" pitchFamily="34" charset="0"/>
            </a:endParaRPr>
          </a:p>
          <a:p>
            <a:pPr marL="390525" lvl="1" indent="236538" defTabSz="839788">
              <a:lnSpc>
                <a:spcPct val="80000"/>
              </a:lnSpc>
              <a:buClr>
                <a:srgbClr val="EE8800"/>
              </a:buClr>
              <a:buSzPct val="75000"/>
              <a:buFont typeface="Courier New" pitchFamily="49" charset="0"/>
              <a:buChar char="o"/>
            </a:pPr>
            <a:r>
              <a:rPr lang="pt-BR" sz="4400">
                <a:latin typeface="Century Gothic" pitchFamily="34" charset="0"/>
              </a:rPr>
              <a:t> Sol</a:t>
            </a:r>
          </a:p>
          <a:p>
            <a:pPr defTabSz="839788">
              <a:lnSpc>
                <a:spcPct val="80000"/>
              </a:lnSpc>
              <a:buClr>
                <a:srgbClr val="EE8800"/>
              </a:buClr>
              <a:buFont typeface="Wingdings" charset="2"/>
              <a:buChar char="v"/>
            </a:pPr>
            <a:endParaRPr lang="pt-BR">
              <a:latin typeface="Century Gothic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36563" y="3297238"/>
            <a:ext cx="2619375" cy="3795712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 type="none" w="sm" len="sm"/>
            <a:tailEnd type="none" w="sm" len="sm"/>
          </a:ln>
        </p:spPr>
        <p:txBody>
          <a:bodyPr lIns="100783" tIns="50392" rIns="100783" bIns="50392">
            <a:spAutoFit/>
          </a:bodyPr>
          <a:lstStyle/>
          <a:p>
            <a:pPr defTabSz="839788">
              <a:lnSpc>
                <a:spcPct val="80000"/>
              </a:lnSpc>
              <a:buClr>
                <a:srgbClr val="EE8800"/>
              </a:buClr>
              <a:buFont typeface="Wingdings" charset="2"/>
              <a:buChar char="v"/>
            </a:pPr>
            <a:r>
              <a:rPr lang="pt-BR" sz="2600">
                <a:latin typeface="Century Gothic" pitchFamily="34" charset="0"/>
              </a:rPr>
              <a:t>Planetas</a:t>
            </a:r>
          </a:p>
          <a:p>
            <a:pPr defTabSz="839788">
              <a:lnSpc>
                <a:spcPct val="80000"/>
              </a:lnSpc>
              <a:buClr>
                <a:srgbClr val="EE8800"/>
              </a:buClr>
              <a:buFont typeface="Wingdings" charset="2"/>
              <a:buChar char="v"/>
            </a:pPr>
            <a:endParaRPr lang="pt-BR" sz="2600">
              <a:latin typeface="Century Gothic" pitchFamily="34" charset="0"/>
            </a:endParaRPr>
          </a:p>
          <a:p>
            <a:pPr marL="195263" lvl="1" indent="433388" defTabSz="839788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</a:pPr>
            <a:r>
              <a:rPr lang="pt-BR" sz="3100">
                <a:latin typeface="Century Gothic" pitchFamily="34" charset="0"/>
              </a:rPr>
              <a:t>Mercúrio</a:t>
            </a:r>
          </a:p>
          <a:p>
            <a:pPr marL="195263" lvl="1" indent="433388" defTabSz="839788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</a:pPr>
            <a:r>
              <a:rPr lang="pt-BR" sz="3100">
                <a:latin typeface="Century Gothic" pitchFamily="34" charset="0"/>
              </a:rPr>
              <a:t>Vênus</a:t>
            </a:r>
          </a:p>
          <a:p>
            <a:pPr marL="195263" lvl="1" indent="433388" defTabSz="839788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</a:pPr>
            <a:r>
              <a:rPr lang="pt-BR" sz="3100">
                <a:latin typeface="Century Gothic" pitchFamily="34" charset="0"/>
              </a:rPr>
              <a:t>Terra </a:t>
            </a:r>
          </a:p>
          <a:p>
            <a:pPr marL="195263" lvl="1" indent="433388" defTabSz="839788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</a:pPr>
            <a:r>
              <a:rPr lang="pt-BR" sz="3100">
                <a:latin typeface="Century Gothic" pitchFamily="34" charset="0"/>
              </a:rPr>
              <a:t>Marte </a:t>
            </a:r>
          </a:p>
          <a:p>
            <a:pPr marL="195263" lvl="1" indent="433388" defTabSz="839788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</a:pPr>
            <a:r>
              <a:rPr lang="pt-BR" sz="3100">
                <a:latin typeface="Century Gothic" pitchFamily="34" charset="0"/>
              </a:rPr>
              <a:t>Júpiter </a:t>
            </a:r>
          </a:p>
          <a:p>
            <a:pPr marL="195263" lvl="1" indent="433388" defTabSz="839788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</a:pPr>
            <a:r>
              <a:rPr lang="pt-BR" sz="3100">
                <a:latin typeface="Century Gothic" pitchFamily="34" charset="0"/>
              </a:rPr>
              <a:t>Saturno</a:t>
            </a:r>
          </a:p>
          <a:p>
            <a:pPr marL="195263" lvl="1" indent="433388" defTabSz="839788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</a:pPr>
            <a:r>
              <a:rPr lang="pt-BR" sz="3100">
                <a:latin typeface="Century Gothic" pitchFamily="34" charset="0"/>
              </a:rPr>
              <a:t>Urano </a:t>
            </a:r>
          </a:p>
          <a:p>
            <a:pPr marL="195263" lvl="1" indent="433388" defTabSz="839788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</a:pPr>
            <a:r>
              <a:rPr lang="pt-BR" sz="3100">
                <a:latin typeface="Century Gothic" pitchFamily="34" charset="0"/>
              </a:rPr>
              <a:t>Netuno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294063" y="4075113"/>
            <a:ext cx="3254375" cy="1701800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 type="none" w="sm" len="sm"/>
            <a:tailEnd type="none" w="sm" len="sm"/>
          </a:ln>
        </p:spPr>
        <p:txBody>
          <a:bodyPr lIns="100783" tIns="50392" rIns="100783" bIns="50392">
            <a:spAutoFit/>
          </a:bodyPr>
          <a:lstStyle/>
          <a:p>
            <a:pPr defTabSz="839788">
              <a:lnSpc>
                <a:spcPct val="80000"/>
              </a:lnSpc>
              <a:buClr>
                <a:srgbClr val="EE8800"/>
              </a:buClr>
              <a:buFont typeface="Wingdings" charset="2"/>
              <a:buChar char="v"/>
            </a:pPr>
            <a:r>
              <a:rPr lang="pt-BR" sz="2600">
                <a:latin typeface="Century Gothic" pitchFamily="34" charset="0"/>
              </a:rPr>
              <a:t>Satélites </a:t>
            </a:r>
          </a:p>
          <a:p>
            <a:pPr defTabSz="839788">
              <a:lnSpc>
                <a:spcPct val="80000"/>
              </a:lnSpc>
              <a:buClr>
                <a:srgbClr val="EE8800"/>
              </a:buClr>
              <a:buFont typeface="Wingdings" charset="2"/>
              <a:buChar char="v"/>
            </a:pPr>
            <a:endParaRPr lang="pt-BR" sz="2600">
              <a:latin typeface="Century Gothic" pitchFamily="34" charset="0"/>
            </a:endParaRPr>
          </a:p>
          <a:p>
            <a:pPr marL="300038" lvl="1" indent="328613" defTabSz="839788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</a:pPr>
            <a:r>
              <a:rPr lang="pt-BR" sz="2600">
                <a:latin typeface="Century Gothic" pitchFamily="34" charset="0"/>
              </a:rPr>
              <a:t> Lua </a:t>
            </a:r>
          </a:p>
          <a:p>
            <a:pPr marL="300038" lvl="1" indent="328613" defTabSz="839788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</a:pPr>
            <a:r>
              <a:rPr lang="pt-BR" sz="2600">
                <a:latin typeface="Century Gothic" pitchFamily="34" charset="0"/>
              </a:rPr>
              <a:t> etc (várias dezenas)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94063" y="1535113"/>
            <a:ext cx="3254375" cy="2292350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 type="none" w="sm" len="sm"/>
            <a:tailEnd type="none" w="sm" len="sm"/>
          </a:ln>
        </p:spPr>
        <p:txBody>
          <a:bodyPr lIns="100783" tIns="50392" rIns="100783" bIns="50392">
            <a:spAutoFit/>
          </a:bodyPr>
          <a:lstStyle/>
          <a:p>
            <a:pPr defTabSz="839788">
              <a:lnSpc>
                <a:spcPct val="80000"/>
              </a:lnSpc>
              <a:buClr>
                <a:srgbClr val="EE8800"/>
              </a:buClr>
              <a:buFont typeface="Wingdings" charset="2"/>
              <a:buChar char="v"/>
            </a:pPr>
            <a:r>
              <a:rPr lang="pt-BR" sz="260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600">
                <a:latin typeface="Century Gothic" pitchFamily="34" charset="0"/>
              </a:rPr>
              <a:t>Planetas-anões</a:t>
            </a:r>
          </a:p>
          <a:p>
            <a:pPr defTabSz="839788">
              <a:lnSpc>
                <a:spcPct val="80000"/>
              </a:lnSpc>
              <a:buClr>
                <a:srgbClr val="EE8800"/>
              </a:buClr>
              <a:buFont typeface="Wingdings" charset="2"/>
              <a:buChar char="v"/>
            </a:pPr>
            <a:endParaRPr lang="pt-BR" sz="2200">
              <a:latin typeface="Century Gothic" pitchFamily="34" charset="0"/>
            </a:endParaRPr>
          </a:p>
          <a:p>
            <a:pPr marL="390525" lvl="1" indent="236538" defTabSz="839788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</a:pPr>
            <a:r>
              <a:rPr lang="pt-BR" sz="2600">
                <a:latin typeface="Century Gothic" pitchFamily="34" charset="0"/>
              </a:rPr>
              <a:t> Plutão </a:t>
            </a:r>
          </a:p>
          <a:p>
            <a:pPr marL="390525" lvl="1" indent="236538" defTabSz="839788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</a:pPr>
            <a:r>
              <a:rPr lang="pt-BR" sz="2600">
                <a:latin typeface="Century Gothic" pitchFamily="34" charset="0"/>
              </a:rPr>
              <a:t> Eris </a:t>
            </a:r>
          </a:p>
          <a:p>
            <a:pPr marL="390525" lvl="1" indent="236538" defTabSz="839788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</a:pPr>
            <a:r>
              <a:rPr lang="pt-BR" sz="2600">
                <a:latin typeface="Century Gothic" pitchFamily="34" charset="0"/>
              </a:rPr>
              <a:t> Ceres</a:t>
            </a:r>
          </a:p>
          <a:p>
            <a:pPr marL="390525" lvl="1" indent="236538" defTabSz="839788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</a:pPr>
            <a:r>
              <a:rPr lang="pt-BR" sz="2600">
                <a:latin typeface="Century Gothic" pitchFamily="34" charset="0"/>
              </a:rPr>
              <a:t> Makemake </a:t>
            </a:r>
          </a:p>
          <a:p>
            <a:pPr marL="390525" lvl="1" indent="236538" defTabSz="839788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</a:pPr>
            <a:r>
              <a:rPr lang="pt-BR" sz="2600">
                <a:latin typeface="Century Gothic" pitchFamily="34" charset="0"/>
              </a:rPr>
              <a:t> Haumea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786563" y="1535113"/>
            <a:ext cx="2857500" cy="1849437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 type="none" w="sm" len="sm"/>
            <a:tailEnd type="none" w="sm" len="sm"/>
          </a:ln>
        </p:spPr>
        <p:txBody>
          <a:bodyPr lIns="100783" tIns="50392" rIns="100783" bIns="50392">
            <a:spAutoFit/>
          </a:bodyPr>
          <a:lstStyle/>
          <a:p>
            <a:pPr defTabSz="839788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</a:pPr>
            <a:r>
              <a:rPr lang="pt-BR" sz="260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600">
                <a:latin typeface="Century Gothic" pitchFamily="34" charset="0"/>
              </a:rPr>
              <a:t>Corpos Menores</a:t>
            </a:r>
          </a:p>
          <a:p>
            <a:pPr marL="300038" lvl="1" indent="328613" defTabSz="839788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</a:pPr>
            <a:r>
              <a:rPr lang="pt-BR">
                <a:latin typeface="Century Gothic" pitchFamily="34" charset="0"/>
              </a:rPr>
              <a:t> Cometas </a:t>
            </a:r>
          </a:p>
          <a:p>
            <a:pPr marL="300038" lvl="1" indent="328613" defTabSz="839788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</a:pPr>
            <a:r>
              <a:rPr lang="pt-BR">
                <a:latin typeface="Century Gothic" pitchFamily="34" charset="0"/>
              </a:rPr>
              <a:t> Asteroides</a:t>
            </a:r>
          </a:p>
          <a:p>
            <a:pPr marL="300038" lvl="1" indent="328613" defTabSz="839788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</a:pPr>
            <a:r>
              <a:rPr lang="pt-BR">
                <a:latin typeface="Century Gothic" pitchFamily="34" charset="0"/>
              </a:rPr>
              <a:t> Meteoroides</a:t>
            </a:r>
          </a:p>
          <a:p>
            <a:pPr marL="300038" lvl="1" indent="328613" defTabSz="839788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</a:pPr>
            <a:r>
              <a:rPr lang="pt-BR">
                <a:latin typeface="Century Gothic" pitchFamily="34" charset="0"/>
              </a:rPr>
              <a:t> Poeira interplanetária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786563" y="3678238"/>
            <a:ext cx="2857500" cy="752475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 type="none" w="sm" len="sm"/>
            <a:tailEnd type="none" w="sm" len="sm"/>
          </a:ln>
        </p:spPr>
        <p:txBody>
          <a:bodyPr lIns="100783" tIns="50392" rIns="100783" bIns="50392">
            <a:spAutoFit/>
          </a:bodyPr>
          <a:lstStyle/>
          <a:p>
            <a:pPr defTabSz="839788">
              <a:lnSpc>
                <a:spcPct val="80000"/>
              </a:lnSpc>
              <a:buClr>
                <a:srgbClr val="EE8800"/>
              </a:buClr>
              <a:buFont typeface="Wingdings" charset="2"/>
              <a:buChar char="v"/>
            </a:pPr>
            <a:r>
              <a:rPr lang="pt-BR" sz="260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600">
                <a:latin typeface="Century Gothic" pitchFamily="34" charset="0"/>
              </a:rPr>
              <a:t>Gás Interplanetário</a:t>
            </a:r>
            <a:endParaRPr lang="pt-BR">
              <a:latin typeface="Century Gothic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772275" y="4591050"/>
            <a:ext cx="2857500" cy="754063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 type="none" w="sm" len="sm"/>
            <a:tailEnd type="none" w="sm" len="sm"/>
          </a:ln>
        </p:spPr>
        <p:txBody>
          <a:bodyPr lIns="100783" tIns="50392" rIns="100783" bIns="50392">
            <a:spAutoFit/>
          </a:bodyPr>
          <a:lstStyle/>
          <a:p>
            <a:pPr defTabSz="839788">
              <a:lnSpc>
                <a:spcPct val="80000"/>
              </a:lnSpc>
              <a:buClr>
                <a:srgbClr val="EE8800"/>
              </a:buClr>
              <a:buFont typeface="Wingdings" charset="2"/>
              <a:buChar char="v"/>
            </a:pPr>
            <a:r>
              <a:rPr lang="pt-BR" sz="260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600">
                <a:latin typeface="Century Gothic" pitchFamily="34" charset="0"/>
              </a:rPr>
              <a:t>Campos Magnéticos</a:t>
            </a:r>
            <a:endParaRPr lang="pt-BR">
              <a:latin typeface="Century Gothic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786563" y="5503863"/>
            <a:ext cx="2857500" cy="754062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 type="none" w="sm" len="sm"/>
            <a:tailEnd type="none" w="sm" len="sm"/>
          </a:ln>
        </p:spPr>
        <p:txBody>
          <a:bodyPr lIns="100783" tIns="50392" rIns="100783" bIns="50392">
            <a:spAutoFit/>
          </a:bodyPr>
          <a:lstStyle/>
          <a:p>
            <a:pPr defTabSz="839788">
              <a:lnSpc>
                <a:spcPct val="80000"/>
              </a:lnSpc>
              <a:buClr>
                <a:srgbClr val="EE8800"/>
              </a:buClr>
              <a:buFont typeface="Wingdings" charset="2"/>
              <a:buChar char="v"/>
            </a:pPr>
            <a:r>
              <a:rPr lang="pt-BR" sz="260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600">
                <a:latin typeface="Century Gothic" pitchFamily="34" charset="0"/>
              </a:rPr>
              <a:t>Partículas Carregadas</a:t>
            </a:r>
            <a:endParaRPr lang="pt-BR">
              <a:latin typeface="Century Gothic" pitchFamily="34" charset="0"/>
            </a:endParaRPr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7916863" y="6446838"/>
            <a:ext cx="7048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83" tIns="50392" rIns="100783" bIns="50392">
            <a:spAutoFit/>
          </a:bodyPr>
          <a:lstStyle/>
          <a:p>
            <a:pPr defTabSz="839788">
              <a:lnSpc>
                <a:spcPct val="80000"/>
              </a:lnSpc>
              <a:buClr>
                <a:srgbClr val="EE8800"/>
              </a:buClr>
            </a:pPr>
            <a:r>
              <a:rPr lang="pt-BR" sz="6600">
                <a:latin typeface="Century Gothic" pitchFamily="34" charset="0"/>
              </a:rPr>
              <a:t>?</a:t>
            </a: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504031" y="279126"/>
            <a:ext cx="9072563" cy="1259946"/>
          </a:xfrm>
          <a:prstGeom prst="rect">
            <a:avLst/>
          </a:prstGeom>
        </p:spPr>
        <p:txBody>
          <a:bodyPr lIns="100794" tIns="50397" rIns="100794" bIns="50397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60477" algn="r" defTabSz="914400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51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Conteúdo do Sistema Solar</a:t>
            </a:r>
            <a:endParaRPr lang="pt-BR" sz="51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195" grpId="0" animBg="1"/>
      <p:bldP spid="4" grpId="0" animBg="1"/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50938" y="0"/>
            <a:ext cx="11672888" cy="761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39112"/>
          <a:lstStyle/>
          <a:p>
            <a:pPr marL="60477" fontAlgn="auto">
              <a:spcAft>
                <a:spcPts val="0"/>
              </a:spcAft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  <a:tab pos="8535103" algn="l"/>
                <a:tab pos="8984318" algn="l"/>
              </a:tabLst>
              <a:defRPr/>
            </a:pPr>
            <a:endParaRPr lang="pt-BR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7" name="Cenas_IMPRESSIONANTES_do_Meteoro_na_Russia_12_15_2013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425" y="1258888"/>
            <a:ext cx="9837738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50938" y="0"/>
            <a:ext cx="11672888" cy="761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647701"/>
            <a:ext cx="9070975" cy="1262063"/>
          </a:xfrm>
        </p:spPr>
        <p:txBody>
          <a:bodyPr tIns="39112"/>
          <a:lstStyle/>
          <a:p>
            <a:pPr marL="60477" algn="ctr" fontAlgn="auto">
              <a:spcAft>
                <a:spcPts val="0"/>
              </a:spcAft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  <a:tab pos="8535103" algn="l"/>
                <a:tab pos="8984318" algn="l"/>
              </a:tabLst>
              <a:defRPr/>
            </a:pPr>
            <a:r>
              <a:rPr lang="pt-BR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Meteoro (</a:t>
            </a:r>
            <a:r>
              <a:rPr lang="pt-BR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Cheliabinsk</a:t>
            </a:r>
            <a:r>
              <a:rPr lang="pt-BR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)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3822" y="2267669"/>
            <a:ext cx="8008938" cy="4384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0" y="4211638"/>
            <a:ext cx="10445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dsdsdsa</a:t>
            </a:r>
          </a:p>
        </p:txBody>
      </p:sp>
      <p:pic>
        <p:nvPicPr>
          <p:cNvPr id="1638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50938" y="0"/>
            <a:ext cx="11672888" cy="761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872" y="2195661"/>
            <a:ext cx="8164513" cy="4384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9792" y="467469"/>
            <a:ext cx="9070975" cy="1262062"/>
          </a:xfrm>
        </p:spPr>
        <p:txBody>
          <a:bodyPr tIns="39112"/>
          <a:lstStyle/>
          <a:p>
            <a:pPr marL="60477" algn="ctr" fontAlgn="auto">
              <a:spcAft>
                <a:spcPts val="0"/>
              </a:spcAft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  <a:tab pos="8535103" algn="l"/>
                <a:tab pos="8984318" algn="l"/>
              </a:tabLst>
              <a:defRPr/>
            </a:pPr>
            <a:r>
              <a:rPr lang="pt-BR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Meteorito (lago </a:t>
            </a:r>
            <a:r>
              <a:rPr lang="pt-BR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Chebarkul</a:t>
            </a:r>
            <a:r>
              <a:rPr lang="pt-BR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8640763" y="1474788"/>
            <a:ext cx="8128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fdasfd</a:t>
            </a:r>
          </a:p>
        </p:txBody>
      </p:sp>
      <p:pic>
        <p:nvPicPr>
          <p:cNvPr id="1741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50938" y="0"/>
            <a:ext cx="11672888" cy="761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7984" y="1331565"/>
            <a:ext cx="5688013" cy="5618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431800" y="179437"/>
            <a:ext cx="9070975" cy="1262062"/>
          </a:xfrm>
        </p:spPr>
        <p:txBody>
          <a:bodyPr tIns="39112"/>
          <a:lstStyle/>
          <a:p>
            <a:pPr marL="60477" algn="ctr" fontAlgn="auto">
              <a:spcAft>
                <a:spcPts val="0"/>
              </a:spcAft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  <a:tab pos="8535103" algn="l"/>
                <a:tab pos="8984318" algn="l"/>
              </a:tabLst>
              <a:defRPr/>
            </a:pPr>
            <a:r>
              <a:rPr lang="pt-BR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Meteoróide</a:t>
            </a:r>
            <a:endParaRPr lang="pt-BR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8712200" y="4067175"/>
            <a:ext cx="6731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ghjgj</a:t>
            </a:r>
          </a:p>
        </p:txBody>
      </p:sp>
      <p:pic>
        <p:nvPicPr>
          <p:cNvPr id="1843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50938" y="0"/>
            <a:ext cx="11672888" cy="761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0477" fontAlgn="auto">
              <a:spcAft>
                <a:spcPts val="0"/>
              </a:spcAft>
              <a:defRPr/>
            </a:pPr>
            <a:endParaRPr lang="pt-BR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5" name="Espaço Reservado para Conteúdo 4" descr="meteor crat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25503" y="1382613"/>
            <a:ext cx="6229620" cy="4989512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2663825" y="6083300"/>
            <a:ext cx="966788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Clayton</a:t>
            </a:r>
          </a:p>
          <a:p>
            <a:endParaRPr lang="pt-BR"/>
          </a:p>
        </p:txBody>
      </p:sp>
      <p:pic>
        <p:nvPicPr>
          <p:cNvPr id="1945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50938" y="0"/>
            <a:ext cx="11672888" cy="761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9" y="301626"/>
            <a:ext cx="9070975" cy="1262063"/>
          </a:xfrm>
        </p:spPr>
        <p:txBody>
          <a:bodyPr tIns="39112"/>
          <a:lstStyle/>
          <a:p>
            <a:pPr marL="60477" algn="ctr" fontAlgn="auto">
              <a:spcAft>
                <a:spcPts val="0"/>
              </a:spcAft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  <a:tab pos="8535103" algn="l"/>
                <a:tab pos="8984318" algn="l"/>
              </a:tabLst>
              <a:defRPr/>
            </a:pPr>
            <a:r>
              <a:rPr lang="pt-BR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Meteoróide</a:t>
            </a:r>
            <a:r>
              <a:rPr lang="pt-BR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de </a:t>
            </a:r>
            <a:r>
              <a:rPr lang="pt-BR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Cheliabinsk</a:t>
            </a:r>
            <a:endParaRPr lang="pt-BR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70975" cy="4384675"/>
          </a:xfrm>
        </p:spPr>
        <p:txBody>
          <a:bodyPr/>
          <a:lstStyle/>
          <a:p>
            <a:pPr marL="430213" indent="-322263">
              <a:buSzPct val="45000"/>
              <a:buFont typeface="Wingdings" charset="2"/>
              <a:buChar char="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mtClean="0"/>
              <a:t>Massa estimada em 10.000 ton</a:t>
            </a:r>
          </a:p>
          <a:p>
            <a:pPr marL="430213" indent="-322263">
              <a:buSzPct val="45000"/>
              <a:buFont typeface="Wingdings" charset="2"/>
              <a:buChar char="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mtClean="0"/>
              <a:t>17m de diâmetro</a:t>
            </a:r>
          </a:p>
          <a:p>
            <a:pPr marL="430213" indent="-322263">
              <a:buSzPct val="45000"/>
              <a:buFont typeface="Wingdings" charset="2"/>
              <a:buChar char="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mtClean="0"/>
              <a:t>Altura da explosão de 40km</a:t>
            </a:r>
          </a:p>
          <a:p>
            <a:pPr marL="430213" indent="-322263">
              <a:buSzPct val="45000"/>
              <a:buFont typeface="Wingdings" charset="2"/>
              <a:buChar char="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mtClean="0"/>
              <a:t>Velocidade de 30km/s</a:t>
            </a:r>
          </a:p>
          <a:p>
            <a:pPr marL="430213" indent="-322263">
              <a:buSzPct val="45000"/>
              <a:buFont typeface="Wingdings" charset="2"/>
              <a:buChar char="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mtClean="0"/>
              <a:t>Liberou 500 quilotons de energia</a:t>
            </a:r>
          </a:p>
          <a:p>
            <a:pPr marL="430213" indent="-322263">
              <a:buSzPct val="45000"/>
              <a:buFont typeface="Wingdings" charset="2"/>
              <a:buChar char="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mtClean="0"/>
              <a:t>1200 feridos </a:t>
            </a:r>
          </a:p>
          <a:p>
            <a:pPr marL="430213" indent="-322263">
              <a:buSzPct val="45000"/>
              <a:buFont typeface="Wingdings" charset="2"/>
              <a:buChar char="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mtClean="0"/>
              <a:t>Possibilidade de ser fragmento do asteroide 2012 DA14.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ndição">
  <a:themeElements>
    <a:clrScheme name="Fundição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undição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undiçã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201</TotalTime>
  <Words>295</Words>
  <Application>Microsoft Office PowerPoint</Application>
  <PresentationFormat>Personalizar</PresentationFormat>
  <Paragraphs>116</Paragraphs>
  <Slides>20</Slides>
  <Notes>18</Notes>
  <HiddenSlides>0</HiddenSlides>
  <MMClips>1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31" baseType="lpstr">
      <vt:lpstr>Arial</vt:lpstr>
      <vt:lpstr>Microsoft YaHei</vt:lpstr>
      <vt:lpstr>Times New Roman</vt:lpstr>
      <vt:lpstr>Rockwell</vt:lpstr>
      <vt:lpstr>Wingdings 2</vt:lpstr>
      <vt:lpstr>Segoe UI</vt:lpstr>
      <vt:lpstr>Trebuchet MS</vt:lpstr>
      <vt:lpstr>Century Gothic</vt:lpstr>
      <vt:lpstr>Wingdings</vt:lpstr>
      <vt:lpstr>Courier New</vt:lpstr>
      <vt:lpstr>Fundição</vt:lpstr>
      <vt:lpstr>η Aquáridas</vt:lpstr>
      <vt:lpstr>Composição e estrutura do sistema solar</vt:lpstr>
      <vt:lpstr>Slide 3</vt:lpstr>
      <vt:lpstr>Slide 4</vt:lpstr>
      <vt:lpstr>Meteoro (Cheliabinsk)</vt:lpstr>
      <vt:lpstr>Meteorito (lago Chebarkul)</vt:lpstr>
      <vt:lpstr>Meteoróide</vt:lpstr>
      <vt:lpstr>Slide 8</vt:lpstr>
      <vt:lpstr>Meteoróide de Cheliabinsk</vt:lpstr>
      <vt:lpstr>Asteróide</vt:lpstr>
      <vt:lpstr>Cometa</vt:lpstr>
      <vt:lpstr>O Sistema Solar</vt:lpstr>
      <vt:lpstr>Slide 13</vt:lpstr>
      <vt:lpstr>Slide 14</vt:lpstr>
      <vt:lpstr>η Aquáridas</vt:lpstr>
      <vt:lpstr>Slide 16</vt:lpstr>
      <vt:lpstr>Observação</vt:lpstr>
      <vt:lpstr>Sugestões? Obrigado.</vt:lpstr>
      <vt:lpstr>Referências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Aquáridas</dc:title>
  <dc:creator>cda</dc:creator>
  <cp:lastModifiedBy>Observatório</cp:lastModifiedBy>
  <cp:revision>17</cp:revision>
  <cp:lastPrinted>1601-01-01T00:00:00Z</cp:lastPrinted>
  <dcterms:created xsi:type="dcterms:W3CDTF">2016-04-26T12:30:22Z</dcterms:created>
  <dcterms:modified xsi:type="dcterms:W3CDTF">2016-05-02T12:03:21Z</dcterms:modified>
</cp:coreProperties>
</file>