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sldIdLst>
    <p:sldId id="256" r:id="rId2"/>
    <p:sldId id="257" r:id="rId3"/>
    <p:sldId id="273" r:id="rId4"/>
    <p:sldId id="277" r:id="rId5"/>
    <p:sldId id="258" r:id="rId6"/>
    <p:sldId id="263" r:id="rId7"/>
    <p:sldId id="261" r:id="rId8"/>
    <p:sldId id="264" r:id="rId9"/>
    <p:sldId id="262" r:id="rId10"/>
    <p:sldId id="265" r:id="rId11"/>
    <p:sldId id="276" r:id="rId12"/>
    <p:sldId id="278" r:id="rId13"/>
    <p:sldId id="266" r:id="rId14"/>
    <p:sldId id="267" r:id="rId15"/>
    <p:sldId id="272" r:id="rId16"/>
    <p:sldId id="274" r:id="rId17"/>
    <p:sldId id="269" r:id="rId18"/>
    <p:sldId id="270" r:id="rId19"/>
    <p:sldId id="268" r:id="rId20"/>
    <p:sldId id="287" r:id="rId21"/>
    <p:sldId id="286" r:id="rId22"/>
    <p:sldId id="271" r:id="rId23"/>
    <p:sldId id="279" r:id="rId24"/>
    <p:sldId id="275" r:id="rId25"/>
    <p:sldId id="280" r:id="rId26"/>
    <p:sldId id="281" r:id="rId27"/>
    <p:sldId id="283" r:id="rId28"/>
    <p:sldId id="282" r:id="rId29"/>
    <p:sldId id="284" r:id="rId30"/>
    <p:sldId id="260" r:id="rId31"/>
    <p:sldId id="285" r:id="rId3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5CA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717" autoAdjust="0"/>
  </p:normalViewPr>
  <p:slideViewPr>
    <p:cSldViewPr>
      <p:cViewPr varScale="1">
        <p:scale>
          <a:sx n="50" d="100"/>
          <a:sy n="50" d="100"/>
        </p:scale>
        <p:origin x="-132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E98BD-5471-45E5-850E-20DF56D29C15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2A3A7-C27D-4303-B7A3-9656A18B9B2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50828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4min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A3A7-C27D-4303-B7A3-9656A18B9B24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3825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Rainer weiss: radiacao de fundo</a:t>
            </a:r>
          </a:p>
          <a:p>
            <a:r>
              <a:rPr lang="en-US" dirty="0" smtClean="0"/>
              <a:t>Feynman:</a:t>
            </a:r>
            <a:r>
              <a:rPr lang="en-US" baseline="0" dirty="0" smtClean="0"/>
              <a:t> nobel 65 eletrodinamica quantica, computador quantico</a:t>
            </a:r>
          </a:p>
          <a:p>
            <a:endParaRPr lang="en-US" baseline="0" dirty="0" smtClean="0"/>
          </a:p>
          <a:p>
            <a:r>
              <a:rPr lang="en-US" baseline="0" dirty="0" smtClean="0"/>
              <a:t>Fundado em 1999</a:t>
            </a:r>
          </a:p>
          <a:p>
            <a:r>
              <a:rPr lang="en-US" dirty="0" smtClean="0"/>
              <a:t>Reforma de 2010 a 2015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A3A7-C27D-4303-B7A3-9656A18B9B24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40022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GEO600 Alemanha</a:t>
            </a:r>
          </a:p>
          <a:p>
            <a:r>
              <a:rPr lang="en-US" dirty="0" smtClean="0"/>
              <a:t>Virgo</a:t>
            </a:r>
            <a:r>
              <a:rPr lang="en-US" baseline="0" dirty="0" smtClean="0"/>
              <a:t> Itália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A3A7-C27D-4303-B7A3-9656A18B9B24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8658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A3A7-C27D-4303-B7A3-9656A18B9B24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53142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Cavidade ressonante - Test</a:t>
            </a:r>
            <a:r>
              <a:rPr lang="en-US" baseline="0" dirty="0" smtClean="0"/>
              <a:t> Mass: multiplica o efeito da onda gravitacional por 300.</a:t>
            </a:r>
          </a:p>
          <a:p>
            <a:r>
              <a:rPr lang="en-US" dirty="0" smtClean="0"/>
              <a:t>Power Recycling:</a:t>
            </a:r>
            <a:r>
              <a:rPr lang="en-US" baseline="0" dirty="0" smtClean="0"/>
              <a:t> laser de 20W aumenta para 700W, depois para 100kW.</a:t>
            </a:r>
          </a:p>
          <a:p>
            <a:r>
              <a:rPr lang="en-US" baseline="0" dirty="0" smtClean="0"/>
              <a:t>Materiais pensados para diminuir o thermal noise.</a:t>
            </a:r>
          </a:p>
          <a:p>
            <a:r>
              <a:rPr lang="pt-BR" dirty="0" smtClean="0"/>
              <a:t>To monitor environmental disturbances and their influence on the detectors, each observatory site is equipped with an array of sensors: seismometers, accelerometers, microphones, magnetometers, radio receivers, weather sensors, ac-power line monitors, and a cosmic-ray detector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A3A7-C27D-4303-B7A3-9656A18B9B24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14307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Cavidade ressonante - Test</a:t>
            </a:r>
            <a:r>
              <a:rPr lang="en-US" baseline="0" dirty="0" smtClean="0"/>
              <a:t> Mass: multiplica o efeito da onda gravitacional por 300.</a:t>
            </a:r>
          </a:p>
          <a:p>
            <a:r>
              <a:rPr lang="en-US" dirty="0" smtClean="0"/>
              <a:t>Power Recycling:</a:t>
            </a:r>
            <a:r>
              <a:rPr lang="en-US" baseline="0" dirty="0" smtClean="0"/>
              <a:t> laser de 20W aumenta para 700W, depois para 100kW.</a:t>
            </a:r>
          </a:p>
          <a:p>
            <a:r>
              <a:rPr lang="en-US" baseline="0" dirty="0" smtClean="0"/>
              <a:t>Materiais pensados para diminuir o thermal noise.</a:t>
            </a:r>
          </a:p>
          <a:p>
            <a:r>
              <a:rPr lang="pt-BR" dirty="0" smtClean="0"/>
              <a:t>To monitor environmental disturbances and their influence on the detectors, each observatory site is equipped with an array of sensors: seismometers, accelerometers, microphones, magnetometers, radio receivers, weather sensors, ac-power line monitors, and a cosmic-ray detector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A3A7-C27D-4303-B7A3-9656A18B9B24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14307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interação Terra-Sol gera um arrasto gravitacional que é convertido em ondas com potência de… 200 W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A3A7-C27D-4303-B7A3-9656A18B9B24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2301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1.5milhao de km da terra, onde gravidade do sol e da terra se anulam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A3A7-C27D-4303-B7A3-9656A18B9B24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4777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1.5milhao de km da terra, onde gravidade do sol e da terra se anulam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2A3A7-C27D-4303-B7A3-9656A18B9B24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4777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230797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5648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20416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6879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7947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08187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9637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5489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1475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3411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4601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FB568-E29D-4755-B1BD-A5F0E4EA6CFF}" type="datetimeFigureOut">
              <a:rPr lang="pt-BR" smtClean="0"/>
              <a:pPr/>
              <a:t>02/04/2016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7D709-7AEF-4D19-A81C-9BD92A92E67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78722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waves.web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go.caltech.edu/LA/page/what-is-interferometer" TargetMode="External"/><Relationship Id="rId3" Type="http://schemas.openxmlformats.org/officeDocument/2006/relationships/hyperlink" Target="http://www.ligo.org/" TargetMode="External"/><Relationship Id="rId7" Type="http://schemas.openxmlformats.org/officeDocument/2006/relationships/hyperlink" Target="http://www.sbfisica.org.br/fne/Vol6/Num1/eclipse.pdf" TargetMode="External"/><Relationship Id="rId12" Type="http://schemas.openxmlformats.org/officeDocument/2006/relationships/hyperlink" Target="https://www.youtube.com/user/CienciaTodoDia" TargetMode="External"/><Relationship Id="rId2" Type="http://schemas.openxmlformats.org/officeDocument/2006/relationships/hyperlink" Target="http://astro.if.ufrgs.b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bservatorio.ufmg.br/pas16.htm" TargetMode="External"/><Relationship Id="rId11" Type="http://schemas.openxmlformats.org/officeDocument/2006/relationships/hyperlink" Target="https://www.youtube.com/channel/UCV8ZgEjwdNnZC4_FJtdDFCg" TargetMode="External"/><Relationship Id="rId5" Type="http://schemas.openxmlformats.org/officeDocument/2006/relationships/hyperlink" Target="http://www.elisascience.org/" TargetMode="External"/><Relationship Id="rId10" Type="http://schemas.openxmlformats.org/officeDocument/2006/relationships/hyperlink" Target="https://www.youtube.com/user/Nerdologia" TargetMode="External"/><Relationship Id="rId4" Type="http://schemas.openxmlformats.org/officeDocument/2006/relationships/hyperlink" Target="http://www.meiobit.com/" TargetMode="External"/><Relationship Id="rId9" Type="http://schemas.openxmlformats.org/officeDocument/2006/relationships/hyperlink" Target="https://physics.aps.org/featured-article-pdf/10.1103/PhysRevLett.116.061102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Gravity%20Visualized%5b2%5d.mp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6915" y="1988840"/>
            <a:ext cx="6546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Century Gothic" pitchFamily="34" charset="0"/>
              </a:rPr>
              <a:t>ONDAS GRAVITACIONAIS</a:t>
            </a:r>
            <a:endParaRPr lang="pt-BR" sz="4000" b="1" dirty="0">
              <a:latin typeface="Century Gothic" pitchFamily="34" charset="0"/>
            </a:endParaRPr>
          </a:p>
        </p:txBody>
      </p:sp>
      <p:pic>
        <p:nvPicPr>
          <p:cNvPr id="1028" name="Picture 4" descr="https://espnfivethirtyeight.files.wordpress.com/2016/02/gravitational-wave-chat-hi-rez.jpg?w=5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6849" y="2780928"/>
            <a:ext cx="4726285" cy="354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6" y="138536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16632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10"/>
          <p:cNvSpPr/>
          <p:nvPr/>
        </p:nvSpPr>
        <p:spPr>
          <a:xfrm>
            <a:off x="6349434" y="1379067"/>
            <a:ext cx="29030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dirty="0" smtClean="0"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dirty="0" smtClean="0">
                <a:latin typeface="Century Gothic" pitchFamily="34" charset="0"/>
              </a:rPr>
              <a:t>Observatório Dietrich </a:t>
            </a:r>
            <a:r>
              <a:rPr lang="pt-BR" sz="1050" dirty="0" err="1" smtClean="0">
                <a:latin typeface="Century Gothic" pitchFamily="34" charset="0"/>
              </a:rPr>
              <a:t>Schiel</a:t>
            </a:r>
            <a:endParaRPr lang="pt-BR" sz="1050" dirty="0" smtClean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6444044"/>
            <a:ext cx="2991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entury Gothic" pitchFamily="34" charset="0"/>
              </a:rPr>
              <a:t>natalia.palivanas@usp.br</a:t>
            </a:r>
            <a:endParaRPr lang="pt-BR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9938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GRAVITAÇAO</a:t>
            </a:r>
          </a:p>
          <a:p>
            <a:pPr algn="ctr"/>
            <a:r>
              <a:rPr lang="en-US" sz="3600" dirty="0" smtClean="0">
                <a:latin typeface="Century Gothic" pitchFamily="34" charset="0"/>
              </a:rPr>
              <a:t>Relatividade Geral</a:t>
            </a:r>
            <a:endParaRPr lang="pt-BR" sz="3600" dirty="0">
              <a:latin typeface="Century Gothic" pitchFamily="34" charset="0"/>
            </a:endParaRPr>
          </a:p>
        </p:txBody>
      </p:sp>
      <p:pic>
        <p:nvPicPr>
          <p:cNvPr id="3" name="LIGO-Lab-Gravity-Waves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4383" y="1700808"/>
            <a:ext cx="8235233" cy="463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065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ONDAS GRAVITACIONAIS</a:t>
            </a:r>
            <a:endParaRPr lang="pt-BR" sz="3600" dirty="0">
              <a:latin typeface="Century Gothic" pitchFamily="34" charset="0"/>
            </a:endParaRPr>
          </a:p>
        </p:txBody>
      </p:sp>
      <p:pic>
        <p:nvPicPr>
          <p:cNvPr id="2" name="Exaggerated Effects of Gravitational Waves on Earth[1]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1267660"/>
            <a:ext cx="8352928" cy="469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0721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LIGO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8864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LIGO</a:t>
            </a:r>
          </a:p>
          <a:p>
            <a:pPr algn="ctr"/>
            <a:r>
              <a:rPr lang="en-US" sz="2400" b="1" dirty="0">
                <a:latin typeface="Century Gothic" pitchFamily="34" charset="0"/>
              </a:rPr>
              <a:t>L</a:t>
            </a:r>
            <a:r>
              <a:rPr lang="pt-BR" sz="2400" dirty="0" smtClean="0">
                <a:latin typeface="Century Gothic" pitchFamily="34" charset="0"/>
              </a:rPr>
              <a:t>aser </a:t>
            </a:r>
            <a:r>
              <a:rPr lang="pt-BR" sz="2400" dirty="0">
                <a:latin typeface="Century Gothic" pitchFamily="34" charset="0"/>
              </a:rPr>
              <a:t>Interferometer Gravitational-Wave </a:t>
            </a:r>
            <a:r>
              <a:rPr lang="pt-BR" sz="2400" dirty="0" smtClean="0">
                <a:latin typeface="Century Gothic" pitchFamily="34" charset="0"/>
              </a:rPr>
              <a:t>Observatory</a:t>
            </a:r>
            <a:endParaRPr lang="pt-BR" sz="2400" dirty="0">
              <a:latin typeface="Century Gothic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25410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entury Gothic" pitchFamily="34" charset="0"/>
              </a:rPr>
              <a:t>Proposto nos anos 80 por: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7072" y="3835260"/>
            <a:ext cx="2135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itchFamily="34" charset="0"/>
              </a:rPr>
              <a:t>Rainer Weiss (MIT)</a:t>
            </a:r>
          </a:p>
        </p:txBody>
      </p:sp>
      <p:sp>
        <p:nvSpPr>
          <p:cNvPr id="5" name="Rectangle 4"/>
          <p:cNvSpPr/>
          <p:nvPr/>
        </p:nvSpPr>
        <p:spPr>
          <a:xfrm>
            <a:off x="904210" y="6300028"/>
            <a:ext cx="2552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itchFamily="34" charset="0"/>
              </a:rPr>
              <a:t>Kip Thorne </a:t>
            </a:r>
            <a:r>
              <a:rPr lang="en-US" dirty="0" smtClean="0">
                <a:latin typeface="Century Gothic" pitchFamily="34" charset="0"/>
              </a:rPr>
              <a:t>(</a:t>
            </a:r>
            <a:r>
              <a:rPr lang="en-US" dirty="0">
                <a:latin typeface="Century Gothic" pitchFamily="34" charset="0"/>
              </a:rPr>
              <a:t>Caltech)</a:t>
            </a:r>
          </a:p>
        </p:txBody>
      </p:sp>
      <p:sp>
        <p:nvSpPr>
          <p:cNvPr id="6" name="Rectangle 5"/>
          <p:cNvSpPr/>
          <p:nvPr/>
        </p:nvSpPr>
        <p:spPr>
          <a:xfrm>
            <a:off x="5021911" y="3835260"/>
            <a:ext cx="3538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itchFamily="34" charset="0"/>
              </a:rPr>
              <a:t>Richard P. Feynman (Caltech)</a:t>
            </a:r>
          </a:p>
        </p:txBody>
      </p:sp>
      <p:sp>
        <p:nvSpPr>
          <p:cNvPr id="9" name="Rectangle 8"/>
          <p:cNvSpPr/>
          <p:nvPr/>
        </p:nvSpPr>
        <p:spPr>
          <a:xfrm>
            <a:off x="5292080" y="6300028"/>
            <a:ext cx="2997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itchFamily="34" charset="0"/>
              </a:rPr>
              <a:t>Ronald Denver (Caltech)</a:t>
            </a:r>
            <a:endParaRPr lang="pt-BR" dirty="0">
              <a:latin typeface="Century Gothic" pitchFamily="34" charset="0"/>
            </a:endParaRPr>
          </a:p>
        </p:txBody>
      </p:sp>
      <p:pic>
        <p:nvPicPr>
          <p:cNvPr id="13314" name="Picture 2" descr="http://news.mit.edu/sites/mit.edu.newsoffice/files/styles/news_article_image_top_slideshow/public/images/2016/MIT-rainer-weiss-3.jpg?itok=w7sP9Gk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11058"/>
            <a:ext cx="2736304" cy="182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meiobit.com/wp-content/uploads/2014/09/20140901richard-feynman-messenger-lectures-tuva-proje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5902" y="2015563"/>
            <a:ext cx="2750294" cy="184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rack.1.mshcdn.com/media/ZgkyMDE0LzExLzEyL2ExL2tpcC50aG9ybmUuODdhMDAuanBnCnAJdGh1bWIJOTUweDUzNCMKZQlqcGc/883d5abd/0fc/kip.thorn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0" r="8220"/>
          <a:stretch/>
        </p:blipFill>
        <p:spPr bwMode="auto">
          <a:xfrm>
            <a:off x="827584" y="4459330"/>
            <a:ext cx="2736304" cy="184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www.aps.org/elementadmin/images/drev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5235" y="4427734"/>
            <a:ext cx="1551625" cy="18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210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LIGO</a:t>
            </a:r>
          </a:p>
          <a:p>
            <a:pPr algn="ctr"/>
            <a:r>
              <a:rPr lang="en-US" sz="2400" b="1" dirty="0">
                <a:latin typeface="Century Gothic" pitchFamily="34" charset="0"/>
              </a:rPr>
              <a:t>L</a:t>
            </a:r>
            <a:r>
              <a:rPr lang="pt-BR" sz="2400" dirty="0" smtClean="0">
                <a:latin typeface="Century Gothic" pitchFamily="34" charset="0"/>
              </a:rPr>
              <a:t>aser </a:t>
            </a:r>
            <a:r>
              <a:rPr lang="pt-BR" sz="2400" dirty="0">
                <a:latin typeface="Century Gothic" pitchFamily="34" charset="0"/>
              </a:rPr>
              <a:t>Interferometer Gravitational-Wave </a:t>
            </a:r>
            <a:r>
              <a:rPr lang="pt-BR" sz="2400" dirty="0" smtClean="0">
                <a:latin typeface="Century Gothic" pitchFamily="34" charset="0"/>
              </a:rPr>
              <a:t>Observatory</a:t>
            </a:r>
            <a:endParaRPr lang="pt-BR" sz="2400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3129" y="119965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pitchFamily="34" charset="0"/>
              </a:rPr>
              <a:t>Consórcio entre Caltech e MIT.</a:t>
            </a:r>
          </a:p>
          <a:p>
            <a:pPr algn="ctr"/>
            <a:r>
              <a:rPr lang="en-US" sz="3200" dirty="0" smtClean="0">
                <a:latin typeface="Century Gothic" pitchFamily="34" charset="0"/>
              </a:rPr>
              <a:t>2 instalações nos EUA:</a:t>
            </a:r>
            <a:endParaRPr lang="pt-BR" sz="3200" dirty="0">
              <a:latin typeface="Century Gothic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6" t="28817" r="22635" b="23390"/>
          <a:stretch/>
        </p:blipFill>
        <p:spPr bwMode="auto">
          <a:xfrm>
            <a:off x="446984" y="2239416"/>
            <a:ext cx="8301480" cy="457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2420888"/>
            <a:ext cx="2188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 Black" pitchFamily="34" charset="0"/>
              </a:rPr>
              <a:t>Hanford</a:t>
            </a:r>
            <a:endParaRPr lang="pt-BR" sz="3600" dirty="0">
              <a:solidFill>
                <a:schemeClr val="bg1">
                  <a:lumMod val="85000"/>
                  <a:lumOff val="1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8104" y="5373216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 Black" pitchFamily="34" charset="0"/>
              </a:rPr>
              <a:t>Livingston</a:t>
            </a:r>
            <a:endParaRPr lang="pt-BR" sz="3600" dirty="0">
              <a:solidFill>
                <a:schemeClr val="bg1">
                  <a:lumMod val="85000"/>
                  <a:lumOff val="15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331640" y="2924944"/>
            <a:ext cx="3960440" cy="28803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127181">
            <a:off x="2263833" y="4134272"/>
            <a:ext cx="1486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3.000 km</a:t>
            </a:r>
            <a:endParaRPr lang="pt-BR" sz="2400" b="1" dirty="0">
              <a:solidFill>
                <a:schemeClr val="bg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104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LIGO</a:t>
            </a:r>
          </a:p>
          <a:p>
            <a:pPr algn="ctr"/>
            <a:r>
              <a:rPr lang="en-US" sz="2400" b="1" dirty="0">
                <a:latin typeface="Century Gothic" pitchFamily="34" charset="0"/>
              </a:rPr>
              <a:t>L</a:t>
            </a:r>
            <a:r>
              <a:rPr lang="pt-BR" sz="2400" dirty="0" smtClean="0">
                <a:latin typeface="Century Gothic" pitchFamily="34" charset="0"/>
              </a:rPr>
              <a:t>aser </a:t>
            </a:r>
            <a:r>
              <a:rPr lang="pt-BR" sz="2400" dirty="0">
                <a:latin typeface="Century Gothic" pitchFamily="34" charset="0"/>
              </a:rPr>
              <a:t>Interferometer Gravitational-Wave </a:t>
            </a:r>
            <a:r>
              <a:rPr lang="pt-BR" sz="2400" dirty="0" smtClean="0">
                <a:latin typeface="Century Gothic" pitchFamily="34" charset="0"/>
              </a:rPr>
              <a:t>Observatory</a:t>
            </a:r>
            <a:endParaRPr lang="pt-BR" sz="2400" dirty="0">
              <a:latin typeface="Century Gothic" pitchFamily="34" charset="0"/>
            </a:endParaRPr>
          </a:p>
        </p:txBody>
      </p:sp>
      <p:pic>
        <p:nvPicPr>
          <p:cNvPr id="5122" name="Picture 2" descr="Ligo-livingston-aeri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3552329" cy="355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igo-hanford-aerial-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4869760" cy="355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67944" y="5229200"/>
            <a:ext cx="486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entury Gothic" pitchFamily="34" charset="0"/>
              </a:rPr>
              <a:t>Hanford</a:t>
            </a:r>
            <a:endParaRPr lang="pt-BR" sz="3200" dirty="0">
              <a:latin typeface="Century Gothic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24756" y="5229200"/>
            <a:ext cx="486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entury Gothic" pitchFamily="34" charset="0"/>
              </a:rPr>
              <a:t>Livingston</a:t>
            </a:r>
            <a:endParaRPr lang="pt-BR" sz="32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99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LIGO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512" y="159914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>
                <a:latin typeface="Century Gothic" pitchFamily="34" charset="0"/>
              </a:rPr>
              <a:t>Interferômetros com 2 tubos de vácuo de 4km.</a:t>
            </a:r>
            <a:endParaRPr lang="pt-BR" sz="2400" dirty="0">
              <a:latin typeface="Century Gothic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12" y="252599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>
                <a:latin typeface="Century Gothic" pitchFamily="34" charset="0"/>
              </a:rPr>
              <a:t>Precisão 10 mil vezes menor que o diâmetro de um próton.</a:t>
            </a:r>
            <a:endParaRPr lang="pt-BR" sz="2400" dirty="0"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12" y="360611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>
                <a:latin typeface="Century Gothic" pitchFamily="34" charset="0"/>
              </a:rPr>
              <a:t>O ar removido de cada câmara seria suficiente para encher 1.8 milhões de bolas de futebol.</a:t>
            </a:r>
            <a:endParaRPr lang="pt-BR" sz="2400" dirty="0"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12" y="468623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400" dirty="0" smtClean="0">
                <a:latin typeface="Century Gothic" pitchFamily="34" charset="0"/>
              </a:rPr>
              <a:t>Devido à sua extensão, um nivelamento de alta precisão foi necessário para garantir que os tubos fossem planos.</a:t>
            </a:r>
            <a:endParaRPr lang="pt-BR" sz="2400" dirty="0">
              <a:latin typeface="Century Gothic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8864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LIGO</a:t>
            </a:r>
          </a:p>
          <a:p>
            <a:pPr algn="ctr"/>
            <a:r>
              <a:rPr lang="en-US" sz="2400" b="1" dirty="0">
                <a:latin typeface="Century Gothic" pitchFamily="34" charset="0"/>
              </a:rPr>
              <a:t>L</a:t>
            </a:r>
            <a:r>
              <a:rPr lang="pt-BR" sz="2400" dirty="0" smtClean="0">
                <a:latin typeface="Century Gothic" pitchFamily="34" charset="0"/>
              </a:rPr>
              <a:t>aser </a:t>
            </a:r>
            <a:r>
              <a:rPr lang="pt-BR" sz="2400" dirty="0">
                <a:latin typeface="Century Gothic" pitchFamily="34" charset="0"/>
              </a:rPr>
              <a:t>Interferometer Gravitational-Wave </a:t>
            </a:r>
            <a:r>
              <a:rPr lang="pt-BR" sz="2400" dirty="0" smtClean="0">
                <a:latin typeface="Century Gothic" pitchFamily="34" charset="0"/>
              </a:rPr>
              <a:t>Observatory</a:t>
            </a:r>
            <a:endParaRPr lang="pt-BR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2540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LIGO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63888" y="25649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3" name="Rectangle 2"/>
          <p:cNvSpPr/>
          <p:nvPr/>
        </p:nvSpPr>
        <p:spPr>
          <a:xfrm>
            <a:off x="0" y="836712"/>
            <a:ext cx="9144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Century Gothic" pitchFamily="34" charset="0"/>
              </a:rPr>
              <a:t>Monitoramento de perturbações externas:</a:t>
            </a:r>
          </a:p>
          <a:p>
            <a:endParaRPr lang="en-US" sz="2400" dirty="0">
              <a:latin typeface="Century Gothic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PT" sz="2400" dirty="0" smtClean="0">
                <a:latin typeface="Century Gothic" pitchFamily="34" charset="0"/>
              </a:rPr>
              <a:t>Sismógrafos </a:t>
            </a:r>
          </a:p>
          <a:p>
            <a:pPr algn="ctr">
              <a:lnSpc>
                <a:spcPct val="150000"/>
              </a:lnSpc>
            </a:pPr>
            <a:r>
              <a:rPr lang="pt-PT" sz="2400" dirty="0" smtClean="0">
                <a:latin typeface="Century Gothic" pitchFamily="34" charset="0"/>
              </a:rPr>
              <a:t>Acelerômetros </a:t>
            </a:r>
          </a:p>
          <a:p>
            <a:pPr algn="ctr">
              <a:lnSpc>
                <a:spcPct val="150000"/>
              </a:lnSpc>
            </a:pPr>
            <a:r>
              <a:rPr lang="pt-PT" sz="2400" dirty="0" smtClean="0">
                <a:latin typeface="Century Gothic" pitchFamily="34" charset="0"/>
              </a:rPr>
              <a:t>Microfones</a:t>
            </a:r>
          </a:p>
          <a:p>
            <a:pPr algn="ctr">
              <a:lnSpc>
                <a:spcPct val="150000"/>
              </a:lnSpc>
            </a:pPr>
            <a:r>
              <a:rPr lang="pt-PT" sz="2400" dirty="0" smtClean="0">
                <a:latin typeface="Century Gothic" pitchFamily="34" charset="0"/>
              </a:rPr>
              <a:t>Magnetômetros</a:t>
            </a:r>
          </a:p>
          <a:p>
            <a:pPr algn="ctr">
              <a:lnSpc>
                <a:spcPct val="150000"/>
              </a:lnSpc>
            </a:pPr>
            <a:r>
              <a:rPr lang="pt-PT" sz="2400" dirty="0" smtClean="0">
                <a:latin typeface="Century Gothic" pitchFamily="34" charset="0"/>
              </a:rPr>
              <a:t>Receptores de rádio</a:t>
            </a:r>
          </a:p>
          <a:p>
            <a:pPr algn="ctr">
              <a:lnSpc>
                <a:spcPct val="150000"/>
              </a:lnSpc>
            </a:pPr>
            <a:r>
              <a:rPr lang="pt-PT" sz="2400" dirty="0" smtClean="0">
                <a:latin typeface="Century Gothic" pitchFamily="34" charset="0"/>
              </a:rPr>
              <a:t>Sensores meteorológicos </a:t>
            </a:r>
          </a:p>
          <a:p>
            <a:pPr algn="ctr">
              <a:lnSpc>
                <a:spcPct val="150000"/>
              </a:lnSpc>
            </a:pPr>
            <a:r>
              <a:rPr lang="pt-PT" sz="2400" dirty="0" smtClean="0">
                <a:latin typeface="Century Gothic" pitchFamily="34" charset="0"/>
              </a:rPr>
              <a:t>Monitores de corrente elétrica </a:t>
            </a:r>
          </a:p>
          <a:p>
            <a:pPr algn="ctr">
              <a:lnSpc>
                <a:spcPct val="150000"/>
              </a:lnSpc>
            </a:pPr>
            <a:r>
              <a:rPr lang="pt-PT" sz="2400" dirty="0" smtClean="0">
                <a:latin typeface="Century Gothic" pitchFamily="34" charset="0"/>
              </a:rPr>
              <a:t>Detector de raios cósmicos</a:t>
            </a:r>
          </a:p>
          <a:p>
            <a:pPr algn="ctr">
              <a:lnSpc>
                <a:spcPct val="150000"/>
              </a:lnSpc>
            </a:pPr>
            <a:r>
              <a:rPr lang="pt-PT" sz="2400" dirty="0" smtClean="0">
                <a:latin typeface="Century Gothic" pitchFamily="34" charset="0"/>
              </a:rPr>
              <a:t>Sincronização com GPS verificada com relógio atômico</a:t>
            </a:r>
            <a:endParaRPr lang="pt-BR" sz="2400" dirty="0" smtClean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52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Interferômetro de Michelson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3129" y="76470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entury Gothic" pitchFamily="34" charset="0"/>
              </a:rPr>
              <a:t>Instrumento que combina duas ou mais fontes</a:t>
            </a:r>
          </a:p>
          <a:p>
            <a:pPr algn="ctr"/>
            <a:r>
              <a:rPr lang="en-US" sz="2800" dirty="0" smtClean="0">
                <a:latin typeface="Century Gothic" pitchFamily="34" charset="0"/>
              </a:rPr>
              <a:t>de luz para criar um padrão de interferência.</a:t>
            </a:r>
            <a:endParaRPr lang="pt-BR" sz="2800" dirty="0">
              <a:latin typeface="Century Gothic" pitchFamily="34" charset="0"/>
            </a:endParaRPr>
          </a:p>
        </p:txBody>
      </p:sp>
      <p:pic>
        <p:nvPicPr>
          <p:cNvPr id="10244" name="Picture 4" descr="https://upload.wikimedia.org/wikipedia/commons/d/d5/Simplified_diagram_of_an_Advanced_LIGO_detec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416" y="1736145"/>
            <a:ext cx="762000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2742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Interferômetro - LIGO</a:t>
            </a:r>
          </a:p>
        </p:txBody>
      </p:sp>
      <p:pic>
        <p:nvPicPr>
          <p:cNvPr id="7" name="Picture 2" descr="https://camo.githubusercontent.com/94ca24c52d20c7eeb7d44cf46faa30668e82460a/68747470733a2f2f63646e332e69636f6e66696e6465722e636f6d2f646174612f69636f6e732f677261792d746f6f6c6261722d342f3531322f706c61795f766964656f2d3531322e706e67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708920"/>
            <a:ext cx="1872208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0529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Interferência</a:t>
            </a:r>
          </a:p>
        </p:txBody>
      </p:sp>
      <p:pic>
        <p:nvPicPr>
          <p:cNvPr id="7170" name="Picture 2" descr="https://www.ligo.caltech.edu/system/media_files/binaries/172/original/waveinterference.gif?14317225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900" y="1377321"/>
            <a:ext cx="7000199" cy="518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110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39"/>
            <a:ext cx="5400600" cy="646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4675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Interferência</a:t>
            </a:r>
          </a:p>
        </p:txBody>
      </p:sp>
      <p:pic>
        <p:nvPicPr>
          <p:cNvPr id="7170" name="Picture 2" descr="https://www.ligo.caltech.edu/system/media_files/binaries/172/original/waveinterference.gif?14317225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900" y="1377321"/>
            <a:ext cx="7000199" cy="518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ligo.caltech.edu/system/media_files/binaries/80/original/waterwaveinterfere1200.jpeg?14304364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740" y="1196752"/>
            <a:ext cx="841651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110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Interferência</a:t>
            </a:r>
          </a:p>
        </p:txBody>
      </p:sp>
      <p:pic>
        <p:nvPicPr>
          <p:cNvPr id="1026" name="Picture 2" descr="https://sophiaofnature.files.wordpress.com/2011/06/laser_red.png?w=300&amp;h=2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5786" y="1216514"/>
            <a:ext cx="6452428" cy="539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813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Interferômetro de Michelson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72497" y="6444044"/>
            <a:ext cx="479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https://www.youtube.com/watch?v=ajZojAwfEbs</a:t>
            </a:r>
          </a:p>
        </p:txBody>
      </p:sp>
      <p:pic>
        <p:nvPicPr>
          <p:cNvPr id="3" name="Gravitational Waves Hit The Late Show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5509" y="1052736"/>
            <a:ext cx="883298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98020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Alguns anos depois...</a:t>
            </a:r>
          </a:p>
        </p:txBody>
      </p:sp>
      <p:pic>
        <p:nvPicPr>
          <p:cNvPr id="19460" name="Picture 4" descr="http://360.thuvienvatly.com/images/2016/02/ligo-sig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4" t="2923" r="3262" b="2916"/>
          <a:stretch/>
        </p:blipFill>
        <p:spPr bwMode="auto">
          <a:xfrm>
            <a:off x="637309" y="1522186"/>
            <a:ext cx="7869382" cy="447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3900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RESULTADOS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13" y="98072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 err="1" smtClean="0">
                <a:latin typeface="Century Gothic" pitchFamily="34" charset="0"/>
              </a:rPr>
              <a:t>Ondas</a:t>
            </a:r>
            <a:r>
              <a:rPr lang="en-US" sz="2400" dirty="0" smtClean="0">
                <a:latin typeface="Century Gothic" pitchFamily="34" charset="0"/>
              </a:rPr>
              <a:t> </a:t>
            </a:r>
            <a:r>
              <a:rPr lang="en-US" sz="2400" dirty="0" err="1" smtClean="0">
                <a:latin typeface="Century Gothic" pitchFamily="34" charset="0"/>
              </a:rPr>
              <a:t>foram</a:t>
            </a:r>
            <a:r>
              <a:rPr lang="en-US" sz="2400" dirty="0" smtClean="0">
                <a:latin typeface="Century Gothic" pitchFamily="34" charset="0"/>
              </a:rPr>
              <a:t> </a:t>
            </a:r>
            <a:r>
              <a:rPr lang="en-US" sz="2400" dirty="0">
                <a:latin typeface="Century Gothic" pitchFamily="34" charset="0"/>
              </a:rPr>
              <a:t>geradas pela junção de dois buracos negos de aproximadamente 29 e 36 massas solares.</a:t>
            </a:r>
            <a:endParaRPr lang="pt-BR" sz="2400" dirty="0"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56" y="4941168"/>
            <a:ext cx="9119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Century Gothic" pitchFamily="34" charset="0"/>
              </a:rPr>
              <a:t>Evento </a:t>
            </a:r>
            <a:r>
              <a:rPr lang="en-US" sz="2400" dirty="0" err="1">
                <a:latin typeface="Century Gothic" pitchFamily="34" charset="0"/>
              </a:rPr>
              <a:t>aconteceu</a:t>
            </a:r>
            <a:r>
              <a:rPr lang="en-US" sz="2400" dirty="0">
                <a:latin typeface="Century Gothic" pitchFamily="34" charset="0"/>
              </a:rPr>
              <a:t> </a:t>
            </a:r>
            <a:r>
              <a:rPr lang="en-US" sz="2400" dirty="0" smtClean="0">
                <a:latin typeface="Century Gothic" pitchFamily="34" charset="0"/>
              </a:rPr>
              <a:t>a </a:t>
            </a:r>
            <a:r>
              <a:rPr lang="en-US" sz="2400" dirty="0" err="1" smtClean="0">
                <a:latin typeface="Century Gothic" pitchFamily="34" charset="0"/>
              </a:rPr>
              <a:t>uma</a:t>
            </a:r>
            <a:r>
              <a:rPr lang="en-US" sz="2400" dirty="0" smtClean="0">
                <a:latin typeface="Century Gothic" pitchFamily="34" charset="0"/>
              </a:rPr>
              <a:t> </a:t>
            </a:r>
            <a:r>
              <a:rPr lang="en-US" sz="2400" dirty="0" err="1" smtClean="0">
                <a:latin typeface="Century Gothic" pitchFamily="34" charset="0"/>
              </a:rPr>
              <a:t>distância</a:t>
            </a:r>
            <a:r>
              <a:rPr lang="en-US" sz="2400" dirty="0" smtClean="0">
                <a:latin typeface="Century Gothic" pitchFamily="34" charset="0"/>
              </a:rPr>
              <a:t> de </a:t>
            </a:r>
            <a:r>
              <a:rPr lang="en-US" sz="2400" dirty="0">
                <a:latin typeface="Century Gothic" pitchFamily="34" charset="0"/>
              </a:rPr>
              <a:t>1.3 bilhões de </a:t>
            </a:r>
            <a:r>
              <a:rPr lang="en-US" sz="2400" dirty="0" err="1" smtClean="0">
                <a:latin typeface="Century Gothic" pitchFamily="34" charset="0"/>
              </a:rPr>
              <a:t>anos-luz</a:t>
            </a:r>
            <a:r>
              <a:rPr lang="en-US" sz="2400" dirty="0" smtClean="0">
                <a:latin typeface="Century Gothic" pitchFamily="34" charset="0"/>
              </a:rPr>
              <a:t>.</a:t>
            </a:r>
            <a:endParaRPr lang="en-US" sz="2400" dirty="0">
              <a:latin typeface="Century Gothic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56490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>
                <a:latin typeface="Century Gothic" pitchFamily="34" charset="0"/>
              </a:rPr>
              <a:t>O equivalente de 3 </a:t>
            </a:r>
            <a:r>
              <a:rPr lang="en-US" sz="2400" dirty="0">
                <a:latin typeface="Century Gothic" pitchFamily="34" charset="0"/>
              </a:rPr>
              <a:t>massas solares foram convertidas </a:t>
            </a:r>
            <a:r>
              <a:rPr lang="en-US" sz="2400" dirty="0" err="1">
                <a:latin typeface="Century Gothic" pitchFamily="34" charset="0"/>
              </a:rPr>
              <a:t>em</a:t>
            </a:r>
            <a:r>
              <a:rPr lang="en-US" sz="2400" dirty="0">
                <a:latin typeface="Century Gothic" pitchFamily="34" charset="0"/>
              </a:rPr>
              <a:t> </a:t>
            </a:r>
            <a:r>
              <a:rPr lang="en-US" sz="2400" dirty="0" err="1" smtClean="0">
                <a:latin typeface="Century Gothic" pitchFamily="34" charset="0"/>
              </a:rPr>
              <a:t>energia</a:t>
            </a:r>
            <a:r>
              <a:rPr lang="en-US" sz="2400" dirty="0" smtClean="0">
                <a:latin typeface="Century Gothic" pitchFamily="34" charset="0"/>
              </a:rPr>
              <a:t> de </a:t>
            </a:r>
            <a:r>
              <a:rPr lang="en-US" sz="2400" dirty="0" err="1" smtClean="0">
                <a:latin typeface="Century Gothic" pitchFamily="34" charset="0"/>
              </a:rPr>
              <a:t>ondas</a:t>
            </a:r>
            <a:r>
              <a:rPr lang="en-US" sz="2400" dirty="0" smtClean="0">
                <a:latin typeface="Century Gothic" pitchFamily="34" charset="0"/>
              </a:rPr>
              <a:t> </a:t>
            </a:r>
            <a:r>
              <a:rPr lang="en-US" sz="2400" dirty="0">
                <a:latin typeface="Century Gothic" pitchFamily="34" charset="0"/>
              </a:rPr>
              <a:t>gravitacionais numa fração de </a:t>
            </a:r>
            <a:r>
              <a:rPr lang="en-US" sz="2400" dirty="0" smtClean="0">
                <a:latin typeface="Century Gothic" pitchFamily="34" charset="0"/>
              </a:rPr>
              <a:t>segundo.</a:t>
            </a:r>
            <a:endParaRPr lang="en-US" sz="2400" dirty="0">
              <a:latin typeface="Century Gothic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914" y="3933056"/>
            <a:ext cx="9141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 smtClean="0">
                <a:latin typeface="Century Gothic" pitchFamily="34" charset="0"/>
              </a:rPr>
              <a:t>50 vezes mais potência que a emitida por todas estrelas do Universo observável.</a:t>
            </a:r>
            <a:endParaRPr lang="en-US" sz="2400" dirty="0">
              <a:latin typeface="Century Gothic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13" y="5910371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latin typeface="Century Gothic" pitchFamily="34" charset="0"/>
              </a:rPr>
              <a:t>Livingston detectou a onda </a:t>
            </a:r>
            <a:r>
              <a:rPr lang="en-US" sz="2400" dirty="0" smtClean="0">
                <a:latin typeface="Century Gothic" pitchFamily="34" charset="0"/>
              </a:rPr>
              <a:t>0.007 segundos antes </a:t>
            </a:r>
            <a:r>
              <a:rPr lang="en-US" sz="2400" dirty="0">
                <a:latin typeface="Century Gothic" pitchFamily="34" charset="0"/>
              </a:rPr>
              <a:t>de Hanford, indicando que esta vinha do hemisfério sul.</a:t>
            </a:r>
            <a:endParaRPr lang="pt-BR" sz="2400" dirty="0">
              <a:latin typeface="Century Gothic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41" y="191683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 err="1" smtClean="0">
                <a:latin typeface="Century Gothic" pitchFamily="34" charset="0"/>
              </a:rPr>
              <a:t>Buraco</a:t>
            </a:r>
            <a:r>
              <a:rPr lang="en-US" sz="2400" dirty="0" smtClean="0">
                <a:latin typeface="Century Gothic" pitchFamily="34" charset="0"/>
              </a:rPr>
              <a:t> negro </a:t>
            </a:r>
            <a:r>
              <a:rPr lang="en-US" sz="2400" dirty="0" err="1" smtClean="0">
                <a:latin typeface="Century Gothic" pitchFamily="34" charset="0"/>
              </a:rPr>
              <a:t>resultante</a:t>
            </a:r>
            <a:r>
              <a:rPr lang="en-US" sz="2400" dirty="0" smtClean="0">
                <a:latin typeface="Century Gothic" pitchFamily="34" charset="0"/>
              </a:rPr>
              <a:t> = 62 massas solares.</a:t>
            </a:r>
            <a:endParaRPr lang="en-US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2759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:O</a:t>
            </a:r>
          </a:p>
        </p:txBody>
      </p:sp>
      <p:pic>
        <p:nvPicPr>
          <p:cNvPr id="2" name="Two Black Holes Merge into One[1]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83524" y="1268760"/>
            <a:ext cx="857695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222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Century Gothic" pitchFamily="34" charset="0"/>
              </a:rPr>
              <a:t>Importância</a:t>
            </a:r>
            <a:r>
              <a:rPr lang="en-US" sz="3600" b="1" dirty="0" smtClean="0">
                <a:latin typeface="Century Gothic" pitchFamily="34" charset="0"/>
              </a:rPr>
              <a:t> da descoberta?</a:t>
            </a:r>
          </a:p>
        </p:txBody>
      </p:sp>
      <p:sp>
        <p:nvSpPr>
          <p:cNvPr id="5" name="Rectangle 4"/>
          <p:cNvSpPr/>
          <p:nvPr/>
        </p:nvSpPr>
        <p:spPr>
          <a:xfrm>
            <a:off x="-2913" y="1148551"/>
            <a:ext cx="9144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entury Gothic" pitchFamily="34" charset="0"/>
              </a:rPr>
              <a:t>Observação astronômica até então:</a:t>
            </a:r>
          </a:p>
          <a:p>
            <a:pPr algn="ctr"/>
            <a:endParaRPr lang="en-US" sz="2400" dirty="0">
              <a:latin typeface="Century Gothic" pitchFamily="34" charset="0"/>
            </a:endParaRPr>
          </a:p>
          <a:p>
            <a:pPr algn="ctr"/>
            <a:r>
              <a:rPr lang="en-US" sz="2800" dirty="0" smtClean="0">
                <a:latin typeface="Century Gothic" pitchFamily="34" charset="0"/>
              </a:rPr>
              <a:t>Luz visível</a:t>
            </a:r>
          </a:p>
          <a:p>
            <a:pPr algn="ctr"/>
            <a:r>
              <a:rPr lang="en-US" sz="2800" dirty="0" smtClean="0">
                <a:latin typeface="Century Gothic" pitchFamily="34" charset="0"/>
              </a:rPr>
              <a:t>Radioastronomia</a:t>
            </a:r>
          </a:p>
          <a:p>
            <a:pPr algn="ctr"/>
            <a:r>
              <a:rPr lang="en-US" sz="2800" dirty="0" smtClean="0">
                <a:latin typeface="Century Gothic" pitchFamily="34" charset="0"/>
              </a:rPr>
              <a:t>Infravermelho</a:t>
            </a:r>
          </a:p>
          <a:p>
            <a:pPr algn="ctr"/>
            <a:r>
              <a:rPr lang="en-US" sz="2800" dirty="0" smtClean="0">
                <a:latin typeface="Century Gothic" pitchFamily="34" charset="0"/>
              </a:rPr>
              <a:t>Ultravioleta</a:t>
            </a:r>
          </a:p>
          <a:p>
            <a:pPr algn="ctr"/>
            <a:r>
              <a:rPr lang="en-US" sz="2800" dirty="0" smtClean="0">
                <a:latin typeface="Century Gothic" pitchFamily="34" charset="0"/>
              </a:rPr>
              <a:t>Raio-X</a:t>
            </a:r>
          </a:p>
          <a:p>
            <a:pPr algn="ctr"/>
            <a:r>
              <a:rPr lang="en-US" sz="2800" dirty="0" smtClean="0">
                <a:latin typeface="Century Gothic" pitchFamily="34" charset="0"/>
              </a:rPr>
              <a:t>Raio Gamma</a:t>
            </a:r>
          </a:p>
          <a:p>
            <a:pPr algn="ctr"/>
            <a:r>
              <a:rPr lang="en-US" sz="2800" dirty="0" smtClean="0">
                <a:latin typeface="Century Gothic" pitchFamily="34" charset="0"/>
              </a:rPr>
              <a:t>Detecção de neutrinos / Raios cósmicos</a:t>
            </a:r>
            <a:endParaRPr lang="en-US" sz="2400" dirty="0" smtClean="0">
              <a:latin typeface="Century Gothic" pitchFamily="34" charset="0"/>
            </a:endParaRPr>
          </a:p>
          <a:p>
            <a:pPr algn="ctr"/>
            <a:endParaRPr lang="en-US" sz="2400" dirty="0" smtClean="0">
              <a:latin typeface="Century Gothic" pitchFamily="34" charset="0"/>
            </a:endParaRPr>
          </a:p>
        </p:txBody>
      </p:sp>
      <p:sp>
        <p:nvSpPr>
          <p:cNvPr id="3" name="AutoShape 2" descr="Resultado de imagem para radioastronom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Resultado de imagem para radioastronom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7"/>
          <p:cNvSpPr/>
          <p:nvPr/>
        </p:nvSpPr>
        <p:spPr>
          <a:xfrm>
            <a:off x="-15520" y="5496846"/>
            <a:ext cx="9146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entury Gothic" pitchFamily="34" charset="0"/>
              </a:rPr>
              <a:t>+ Ondas gravitacionais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xmlns="" val="152430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Detecção de ondas gravitacionais</a:t>
            </a:r>
          </a:p>
        </p:txBody>
      </p:sp>
      <p:sp>
        <p:nvSpPr>
          <p:cNvPr id="5" name="Rectangle 4"/>
          <p:cNvSpPr/>
          <p:nvPr/>
        </p:nvSpPr>
        <p:spPr>
          <a:xfrm>
            <a:off x="-2913" y="184482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entury Gothic" pitchFamily="34" charset="0"/>
              </a:rPr>
              <a:t>Dificuldade: </a:t>
            </a:r>
          </a:p>
          <a:p>
            <a:pPr algn="ctr"/>
            <a:r>
              <a:rPr lang="en-US" sz="3200" dirty="0" smtClean="0">
                <a:latin typeface="Century Gothic" pitchFamily="34" charset="0"/>
              </a:rPr>
              <a:t>As ondas são muito tênues.</a:t>
            </a:r>
          </a:p>
        </p:txBody>
      </p:sp>
      <p:sp>
        <p:nvSpPr>
          <p:cNvPr id="3" name="AutoShape 2" descr="Resultado de imagem para radioastronom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Resultado de imagem para radioastronom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ctangle 7"/>
          <p:cNvSpPr/>
          <p:nvPr/>
        </p:nvSpPr>
        <p:spPr>
          <a:xfrm>
            <a:off x="0" y="3861048"/>
            <a:ext cx="9146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Century Gothic" pitchFamily="34" charset="0"/>
              </a:rPr>
              <a:t>Ideia:</a:t>
            </a:r>
          </a:p>
          <a:p>
            <a:pPr algn="ctr"/>
            <a:r>
              <a:rPr lang="en-US" sz="3200" dirty="0" smtClean="0">
                <a:latin typeface="Century Gothic" pitchFamily="34" charset="0"/>
              </a:rPr>
              <a:t>Detectores no espaço</a:t>
            </a:r>
          </a:p>
          <a:p>
            <a:pPr algn="ctr"/>
            <a:r>
              <a:rPr lang="en-US" sz="3200" dirty="0" smtClean="0">
                <a:latin typeface="Century Gothic" pitchFamily="34" charset="0"/>
              </a:rPr>
              <a:t>separados por milhões de km.</a:t>
            </a:r>
          </a:p>
        </p:txBody>
      </p:sp>
    </p:spTree>
    <p:extLst>
      <p:ext uri="{BB962C8B-B14F-4D97-AF65-F5344CB8AC3E}">
        <p14:creationId xmlns:p14="http://schemas.microsoft.com/office/powerpoint/2010/main" xmlns="" val="359300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Detecção de ondas gravitacionais</a:t>
            </a:r>
          </a:p>
        </p:txBody>
      </p:sp>
      <p:sp>
        <p:nvSpPr>
          <p:cNvPr id="3" name="AutoShape 2" descr="Resultado de imagem para radioastronom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Resultado de imagem para radioastronom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1506" name="Picture 2" descr="LISA-Pathfinder-Instrument-Completes-Cryogenic-Tests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0865" y="2636912"/>
            <a:ext cx="5236443" cy="39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972017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latin typeface="Century Gothic" pitchFamily="34" charset="0"/>
              </a:rPr>
              <a:t> LISA </a:t>
            </a:r>
            <a:r>
              <a:rPr lang="pt-BR" sz="3200" dirty="0" smtClean="0">
                <a:latin typeface="Century Gothic" pitchFamily="34" charset="0"/>
              </a:rPr>
              <a:t>Pathfinder</a:t>
            </a:r>
          </a:p>
          <a:p>
            <a:pPr algn="ctr"/>
            <a:r>
              <a:rPr lang="pt-BR" sz="2400" dirty="0" smtClean="0">
                <a:latin typeface="Century Gothic" pitchFamily="34" charset="0"/>
              </a:rPr>
              <a:t>(Laser Interfetomere Space Antenna)</a:t>
            </a:r>
            <a:r>
              <a:rPr lang="pt-BR" sz="2400" dirty="0">
                <a:latin typeface="Century Gothic" pitchFamily="34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1591720" y="2031231"/>
            <a:ext cx="5951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 smtClean="0">
                <a:latin typeface="Century Gothic" pitchFamily="34" charset="0"/>
              </a:rPr>
              <a:t>Lançada em 03 de Dezembro de 2015</a:t>
            </a:r>
            <a:endParaRPr lang="pt-BR" sz="24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55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Detecção de ondas gravitacionais</a:t>
            </a:r>
          </a:p>
        </p:txBody>
      </p:sp>
      <p:sp>
        <p:nvSpPr>
          <p:cNvPr id="3" name="AutoShape 2" descr="Resultado de imagem para radioastronom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Resultado de imagem para radioastronom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" name="Rectangle 1"/>
          <p:cNvSpPr/>
          <p:nvPr/>
        </p:nvSpPr>
        <p:spPr>
          <a:xfrm>
            <a:off x="0" y="972017"/>
            <a:ext cx="914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latin typeface="Century Gothic" pitchFamily="34" charset="0"/>
              </a:rPr>
              <a:t>eLISA</a:t>
            </a:r>
            <a:r>
              <a:rPr lang="pt-BR" sz="3200" dirty="0">
                <a:latin typeface="Century Gothic" pitchFamily="34" charset="0"/>
              </a:rPr>
              <a:t> </a:t>
            </a:r>
            <a:r>
              <a:rPr lang="pt-BR" sz="3200" dirty="0" smtClean="0">
                <a:latin typeface="Century Gothic" pitchFamily="34" charset="0"/>
              </a:rPr>
              <a:t>Pathfinder</a:t>
            </a:r>
          </a:p>
          <a:p>
            <a:pPr algn="ctr"/>
            <a:r>
              <a:rPr lang="pt-BR" sz="2400" dirty="0" smtClean="0">
                <a:latin typeface="Century Gothic" pitchFamily="34" charset="0"/>
              </a:rPr>
              <a:t>(Evolved Laser Interfetomere Space Antenna)</a:t>
            </a:r>
            <a:r>
              <a:rPr lang="pt-BR" sz="2400" dirty="0">
                <a:latin typeface="Century Gothic" pitchFamily="34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-1" y="1916832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latin typeface="Century Gothic" pitchFamily="34" charset="0"/>
              </a:rPr>
              <a:t>Prevista para 2034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027003"/>
            <a:ext cx="91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latin typeface="Century Gothic" pitchFamily="34" charset="0"/>
              </a:rPr>
              <a:t>LIGO: 4 km</a:t>
            </a:r>
          </a:p>
          <a:p>
            <a:pPr algn="ctr"/>
            <a:r>
              <a:rPr lang="en-US" sz="2400" dirty="0" smtClean="0">
                <a:latin typeface="Century Gothic" pitchFamily="34" charset="0"/>
              </a:rPr>
              <a:t>eLISA: 5 milhões de km</a:t>
            </a:r>
            <a:endParaRPr lang="pt-BR" sz="2400" dirty="0" smtClean="0">
              <a:latin typeface="Century Gothic" pitchFamily="34" charset="0"/>
            </a:endParaRPr>
          </a:p>
        </p:txBody>
      </p:sp>
      <p:pic>
        <p:nvPicPr>
          <p:cNvPr id="22530" name="Picture 2" descr="LISA-wav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1291" y="2445131"/>
            <a:ext cx="4798942" cy="35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eLISA_2arms_gws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0892" y="2395653"/>
            <a:ext cx="5862216" cy="366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9828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10" t="17063" r="24994" b="10795"/>
          <a:stretch/>
        </p:blipFill>
        <p:spPr bwMode="auto">
          <a:xfrm>
            <a:off x="395537" y="116632"/>
            <a:ext cx="8537904" cy="664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2420888"/>
            <a:ext cx="8784976" cy="206210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Em 14 de Setembro, 2015, às 09:50:45 UTC, os dois  detectores do LIGO</a:t>
            </a:r>
          </a:p>
          <a:p>
            <a:pPr algn="ctr"/>
            <a:r>
              <a:rPr lang="en-US" sz="32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observaram simultaneamente um sinal</a:t>
            </a:r>
          </a:p>
          <a:p>
            <a:pPr algn="ctr"/>
            <a:r>
              <a:rPr lang="en-US" sz="32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Century Gothic" pitchFamily="34" charset="0"/>
              </a:rPr>
              <a:t>de onda gravitacional transiente.</a:t>
            </a:r>
            <a:endParaRPr lang="pt-BR" sz="3200" b="1" dirty="0">
              <a:solidFill>
                <a:schemeClr val="bg1">
                  <a:lumMod val="85000"/>
                  <a:lumOff val="1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859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entury Gothic" pitchFamily="34" charset="0"/>
              </a:rPr>
              <a:t>   </a:t>
            </a:r>
            <a:r>
              <a:rPr lang="en-US" sz="3600" u="sng" dirty="0" smtClean="0">
                <a:latin typeface="Century Gothic" pitchFamily="34" charset="0"/>
              </a:rPr>
              <a:t>Referências</a:t>
            </a:r>
          </a:p>
          <a:p>
            <a:endParaRPr lang="en-US" sz="3600" u="sng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latin typeface="Century Gothic" pitchFamily="34" charset="0"/>
                <a:hlinkClick r:id="rId2"/>
              </a:rPr>
              <a:t>http://</a:t>
            </a:r>
            <a:r>
              <a:rPr lang="en-US" dirty="0" smtClean="0">
                <a:latin typeface="Century Gothic" pitchFamily="34" charset="0"/>
                <a:hlinkClick r:id="rId2"/>
              </a:rPr>
              <a:t>astro.if.ufrgs.br</a:t>
            </a:r>
            <a:endParaRPr lang="en-US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Century Gothic" pitchFamily="34" charset="0"/>
                <a:hlinkClick r:id="rId3"/>
              </a:rPr>
              <a:t>http://www.ligo.org</a:t>
            </a:r>
            <a:endParaRPr lang="en-US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Century Gothic" pitchFamily="34" charset="0"/>
                <a:hlinkClick r:id="rId4"/>
              </a:rPr>
              <a:t>http://www.meiobit.com</a:t>
            </a:r>
            <a:endParaRPr lang="en-US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Century Gothic" pitchFamily="34" charset="0"/>
                <a:hlinkClick r:id="rId5"/>
              </a:rPr>
              <a:t>http</a:t>
            </a:r>
            <a:r>
              <a:rPr lang="en-US" dirty="0">
                <a:latin typeface="Century Gothic" pitchFamily="34" charset="0"/>
                <a:hlinkClick r:id="rId5"/>
              </a:rPr>
              <a:t>://www.elisascience.org</a:t>
            </a:r>
            <a:endParaRPr lang="en-US" dirty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latin typeface="Century Gothic" pitchFamily="34" charset="0"/>
                <a:hlinkClick r:id="rId6"/>
              </a:rPr>
              <a:t>http://</a:t>
            </a:r>
            <a:r>
              <a:rPr lang="en-US" dirty="0" smtClean="0">
                <a:latin typeface="Century Gothic" pitchFamily="34" charset="0"/>
                <a:hlinkClick r:id="rId6"/>
              </a:rPr>
              <a:t>www.observatorio.ufmg.br/pas16.htm</a:t>
            </a:r>
            <a:endParaRPr lang="en-US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latin typeface="Century Gothic" pitchFamily="34" charset="0"/>
                <a:hlinkClick r:id="rId7"/>
              </a:rPr>
              <a:t>http://</a:t>
            </a:r>
            <a:r>
              <a:rPr lang="en-US" dirty="0" smtClean="0">
                <a:latin typeface="Century Gothic" pitchFamily="34" charset="0"/>
                <a:hlinkClick r:id="rId7"/>
              </a:rPr>
              <a:t>www.sbfisica.org.br/fne/Vol6/Num1/eclipse.pdf</a:t>
            </a:r>
            <a:endParaRPr lang="en-US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Century Gothic" pitchFamily="34" charset="0"/>
                <a:hlinkClick r:id="rId8"/>
              </a:rPr>
              <a:t>https</a:t>
            </a:r>
            <a:r>
              <a:rPr lang="en-US" dirty="0">
                <a:latin typeface="Century Gothic" pitchFamily="34" charset="0"/>
                <a:hlinkClick r:id="rId8"/>
              </a:rPr>
              <a:t>://</a:t>
            </a:r>
            <a:r>
              <a:rPr lang="en-US" dirty="0" smtClean="0">
                <a:latin typeface="Century Gothic" pitchFamily="34" charset="0"/>
                <a:hlinkClick r:id="rId8"/>
              </a:rPr>
              <a:t>www.ligo.caltech.edu/LA/page/what-is-interferometer</a:t>
            </a:r>
            <a:endParaRPr lang="en-US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>
                <a:latin typeface="Century Gothic" pitchFamily="34" charset="0"/>
                <a:hlinkClick r:id="rId9"/>
              </a:rPr>
              <a:t>https://</a:t>
            </a:r>
            <a:r>
              <a:rPr lang="en-US" dirty="0" smtClean="0">
                <a:latin typeface="Century Gothic" pitchFamily="34" charset="0"/>
                <a:hlinkClick r:id="rId9"/>
              </a:rPr>
              <a:t>physics.aps.org/featured-article-pdf/10.1103/PhysRevLett.116.061102</a:t>
            </a:r>
            <a:endParaRPr lang="en-US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Century Gothic" pitchFamily="34" charset="0"/>
                <a:hlinkClick r:id="rId10"/>
              </a:rPr>
              <a:t>Canal “Nerdologia”</a:t>
            </a:r>
            <a:endParaRPr lang="en-US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Century Gothic" pitchFamily="34" charset="0"/>
                <a:hlinkClick r:id="rId11"/>
              </a:rPr>
              <a:t>Canal “O Físico Turista”</a:t>
            </a:r>
            <a:endParaRPr lang="en-US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Century Gothic" pitchFamily="34" charset="0"/>
                <a:hlinkClick r:id="rId12"/>
              </a:rPr>
              <a:t>Canal “Ciência todo dia”</a:t>
            </a:r>
            <a:endParaRPr lang="en-US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3200" dirty="0" smtClean="0"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pt-BR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656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instein-sufring-gravitational-wav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23" b="3499"/>
          <a:stretch/>
        </p:blipFill>
        <p:spPr bwMode="auto">
          <a:xfrm>
            <a:off x="1079612" y="1380161"/>
            <a:ext cx="6984776" cy="513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046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OBRIGADA! </a:t>
            </a:r>
            <a:r>
              <a:rPr lang="en-US" sz="3600" b="1" dirty="0" smtClean="0">
                <a:latin typeface="Century Gothic" pitchFamily="34" charset="0"/>
                <a:sym typeface="Wingdings" pitchFamily="2" charset="2"/>
              </a:rPr>
              <a:t></a:t>
            </a:r>
            <a:endParaRPr lang="pt-BR" sz="3600" b="1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45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PRÊMIO NOBEL DE 1993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443841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entury Gothic" pitchFamily="34" charset="0"/>
              </a:rPr>
              <a:t>1974: Joseph Taylor e Russell Hulse descobrem um sistema binário de um pulsar orbitando uma estrela de nêutrons.</a:t>
            </a:r>
          </a:p>
          <a:p>
            <a:endParaRPr lang="en-US" sz="2800" dirty="0" smtClean="0">
              <a:latin typeface="Century Gothic" pitchFamily="34" charset="0"/>
            </a:endParaRPr>
          </a:p>
          <a:p>
            <a:endParaRPr lang="en-US" sz="2800" dirty="0">
              <a:latin typeface="Century Gothic" pitchFamily="34" charset="0"/>
            </a:endParaRPr>
          </a:p>
          <a:p>
            <a:r>
              <a:rPr lang="en-US" sz="2800" dirty="0" smtClean="0">
                <a:latin typeface="Century Gothic" pitchFamily="34" charset="0"/>
              </a:rPr>
              <a:t>1982: Joseph Taylor e Joel M. Weisberg observam que a órbita do pulsar estava diminuindo devido à perda de energia do sistema em forma de ondas gravitacionais.</a:t>
            </a:r>
          </a:p>
          <a:p>
            <a:endParaRPr lang="en-US" sz="2800" dirty="0" smtClean="0">
              <a:latin typeface="Century Gothic" pitchFamily="34" charset="0"/>
            </a:endParaRPr>
          </a:p>
          <a:p>
            <a:endParaRPr lang="en-US" sz="2800" dirty="0">
              <a:latin typeface="Century Gothic" pitchFamily="34" charset="0"/>
            </a:endParaRPr>
          </a:p>
          <a:p>
            <a:r>
              <a:rPr lang="en-US" sz="2800" dirty="0" smtClean="0">
                <a:latin typeface="Century Gothic" pitchFamily="34" charset="0"/>
              </a:rPr>
              <a:t>1993: Hulse e Taylor ganham o Nobel de física.</a:t>
            </a:r>
            <a:endParaRPr lang="pt-BR" sz="2800" dirty="0" smtClean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5239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itchFamily="34" charset="0"/>
              </a:rPr>
              <a:t>GRAVITAÇÃO</a:t>
            </a:r>
          </a:p>
          <a:p>
            <a:pPr algn="ctr"/>
            <a:r>
              <a:rPr lang="en-US" sz="3600" dirty="0" smtClean="0">
                <a:latin typeface="Century Gothic" pitchFamily="34" charset="0"/>
              </a:rPr>
              <a:t>Mecânica Clássica</a:t>
            </a:r>
            <a:endParaRPr lang="pt-BR" sz="3600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2534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atin typeface="Century Gothic" pitchFamily="34" charset="0"/>
              </a:rPr>
              <a:t>Galileo Galileu </a:t>
            </a:r>
            <a:r>
              <a:rPr lang="en-US" sz="3200" dirty="0" smtClean="0">
                <a:latin typeface="Century Gothic" pitchFamily="34" charset="0"/>
              </a:rPr>
              <a:t>(1564 – 1642):</a:t>
            </a:r>
          </a:p>
          <a:p>
            <a:r>
              <a:rPr lang="en-US" sz="3200" dirty="0">
                <a:latin typeface="Century Gothic" pitchFamily="34" charset="0"/>
              </a:rPr>
              <a:t>	</a:t>
            </a:r>
            <a:r>
              <a:rPr lang="en-US" sz="3200" dirty="0" smtClean="0">
                <a:latin typeface="Century Gothic" pitchFamily="34" charset="0"/>
              </a:rPr>
              <a:t>Estudo dos movimento dos corpos.</a:t>
            </a:r>
            <a:endParaRPr lang="pt-BR" sz="3200" dirty="0">
              <a:latin typeface="Century Gothic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5915" y="3412419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atin typeface="Century Gothic" pitchFamily="34" charset="0"/>
              </a:rPr>
              <a:t>Johannes Kepler </a:t>
            </a:r>
            <a:r>
              <a:rPr lang="en-US" sz="3200" dirty="0" smtClean="0">
                <a:latin typeface="Century Gothic" pitchFamily="34" charset="0"/>
              </a:rPr>
              <a:t>(1571 – 1630):</a:t>
            </a:r>
          </a:p>
          <a:p>
            <a:r>
              <a:rPr lang="en-US" sz="3200" dirty="0">
                <a:latin typeface="Century Gothic" pitchFamily="34" charset="0"/>
              </a:rPr>
              <a:t>	</a:t>
            </a:r>
            <a:r>
              <a:rPr lang="en-US" sz="3200" dirty="0" smtClean="0">
                <a:latin typeface="Century Gothic" pitchFamily="34" charset="0"/>
              </a:rPr>
              <a:t>3 leis dos movimentos planetários.</a:t>
            </a:r>
            <a:endParaRPr lang="pt-BR" sz="3200" dirty="0">
              <a:latin typeface="Century Gothic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7" name="TextBox 6"/>
              <p:cNvSpPr txBox="1"/>
              <p:nvPr/>
            </p:nvSpPr>
            <p:spPr>
              <a:xfrm>
                <a:off x="-35915" y="4996595"/>
                <a:ext cx="9144000" cy="1744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itchFamily="34" charset="0"/>
                  <a:buChar char="•"/>
                </a:pPr>
                <a:r>
                  <a:rPr lang="en-US" sz="3200" b="1" dirty="0" smtClean="0">
                    <a:latin typeface="Century Gothic" pitchFamily="34" charset="0"/>
                  </a:rPr>
                  <a:t>Isaac Newton </a:t>
                </a:r>
                <a:r>
                  <a:rPr lang="en-US" sz="3200" dirty="0" smtClean="0">
                    <a:latin typeface="Century Gothic" pitchFamily="34" charset="0"/>
                  </a:rPr>
                  <a:t>(1643 – 1727):</a:t>
                </a:r>
              </a:p>
              <a:p>
                <a:r>
                  <a:rPr lang="en-US" sz="3200" dirty="0">
                    <a:latin typeface="Century Gothic" pitchFamily="34" charset="0"/>
                  </a:rPr>
                  <a:t>	</a:t>
                </a:r>
                <a:r>
                  <a:rPr lang="en-US" sz="3200" dirty="0" smtClean="0">
                    <a:latin typeface="Century Gothic" pitchFamily="34" charset="0"/>
                  </a:rPr>
                  <a:t>Lei da </a:t>
                </a:r>
                <a:r>
                  <a:rPr lang="en-US" sz="3200" dirty="0" smtClean="0">
                    <a:latin typeface="Century Gothic" pitchFamily="34" charset="0"/>
                  </a:rPr>
                  <a:t>gravitação </a:t>
                </a:r>
                <a:r>
                  <a:rPr lang="en-US" sz="3200" dirty="0" smtClean="0">
                    <a:latin typeface="Century Gothic" pitchFamily="34" charset="0"/>
                  </a:rPr>
                  <a:t>universal</a:t>
                </a:r>
              </a:p>
              <a:p>
                <a:r>
                  <a:rPr lang="en-US" sz="3200" dirty="0">
                    <a:latin typeface="Century Gothic" pitchFamily="34" charset="0"/>
                  </a:rPr>
                  <a:t>	</a:t>
                </a:r>
                <a:r>
                  <a:rPr lang="en-US" sz="3200" dirty="0" smtClean="0">
                    <a:latin typeface="Century Gothic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</a:rPr>
                      <m:t>𝐹</m:t>
                    </m:r>
                    <m:r>
                      <a:rPr lang="en-US" sz="3200" b="0" i="1" smtClean="0">
                        <a:latin typeface="Cambria Math"/>
                      </a:rPr>
                      <m:t>=−</m:t>
                    </m:r>
                    <m:r>
                      <a:rPr lang="en-US" sz="3200" b="0" i="1" smtClean="0">
                        <a:latin typeface="Cambria Math"/>
                      </a:rPr>
                      <m:t>𝐺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32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pt-BR" sz="3200" dirty="0">
                  <a:latin typeface="Century Gothic" pitchFamily="34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915" y="4996595"/>
                <a:ext cx="9144000" cy="1744773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667" t="-4545" b="-349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90992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itchFamily="34" charset="0"/>
              </a:rPr>
              <a:t>GRAVITAÇÃO</a:t>
            </a:r>
            <a:endParaRPr lang="en-US" sz="3600" b="1" dirty="0" smtClean="0">
              <a:latin typeface="Century Gothic" pitchFamily="34" charset="0"/>
            </a:endParaRPr>
          </a:p>
          <a:p>
            <a:pPr algn="ctr"/>
            <a:r>
              <a:rPr lang="en-US" sz="3600" dirty="0" smtClean="0">
                <a:latin typeface="Century Gothic" pitchFamily="34" charset="0"/>
              </a:rPr>
              <a:t>Relatividade Geral</a:t>
            </a:r>
            <a:endParaRPr lang="pt-BR" sz="3600" dirty="0">
              <a:latin typeface="Century Gothic" pitchFamily="34" charset="0"/>
            </a:endParaRPr>
          </a:p>
        </p:txBody>
      </p:sp>
      <p:pic>
        <p:nvPicPr>
          <p:cNvPr id="2050" name="Picture 2" descr="esa_warpedspace.jpg.CROP.original-origi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884" y="2780928"/>
            <a:ext cx="665423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155679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>
                <a:latin typeface="Century Gothic" pitchFamily="34" charset="0"/>
              </a:rPr>
              <a:t>A. Einstein </a:t>
            </a:r>
            <a:r>
              <a:rPr lang="en-US" sz="3200" dirty="0" smtClean="0">
                <a:latin typeface="Century Gothic" pitchFamily="34" charset="0"/>
              </a:rPr>
              <a:t>(1879 – 1955):</a:t>
            </a:r>
          </a:p>
          <a:p>
            <a:r>
              <a:rPr lang="en-US" sz="3200" dirty="0">
                <a:latin typeface="Century Gothic" pitchFamily="34" charset="0"/>
              </a:rPr>
              <a:t>	</a:t>
            </a:r>
            <a:r>
              <a:rPr lang="en-US" sz="3200" dirty="0" smtClean="0">
                <a:latin typeface="Century Gothic" pitchFamily="34" charset="0"/>
              </a:rPr>
              <a:t>Distorção do tecido espaço-tempo.</a:t>
            </a:r>
            <a:endParaRPr lang="pt-BR" sz="32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115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itchFamily="34" charset="0"/>
              </a:rPr>
              <a:t>GRAVITAÇÃO</a:t>
            </a:r>
            <a:endParaRPr lang="en-US" sz="3600" b="1" dirty="0" smtClean="0">
              <a:latin typeface="Century Gothic" pitchFamily="34" charset="0"/>
            </a:endParaRPr>
          </a:p>
          <a:p>
            <a:pPr algn="ctr"/>
            <a:r>
              <a:rPr lang="en-US" sz="3600" dirty="0" smtClean="0">
                <a:latin typeface="Century Gothic" pitchFamily="34" charset="0"/>
              </a:rPr>
              <a:t>Relatividade Geral</a:t>
            </a:r>
            <a:endParaRPr lang="pt-BR" sz="3600" dirty="0">
              <a:latin typeface="Century Gothic" pitchFamily="34" charset="0"/>
            </a:endParaRPr>
          </a:p>
        </p:txBody>
      </p:sp>
      <p:sp>
        <p:nvSpPr>
          <p:cNvPr id="9" name="TextBox 8">
            <a:hlinkClick r:id="rId3" action="ppaction://hlinkfile"/>
          </p:cNvPr>
          <p:cNvSpPr txBox="1"/>
          <p:nvPr/>
        </p:nvSpPr>
        <p:spPr>
          <a:xfrm>
            <a:off x="0" y="630932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Century Gothic" pitchFamily="34" charset="0"/>
              </a:rPr>
              <a:t>http://youtu.be/MTY1Kje0yLg</a:t>
            </a:r>
          </a:p>
        </p:txBody>
      </p:sp>
      <p:pic>
        <p:nvPicPr>
          <p:cNvPr id="31746" name="Picture 2" descr="https://camo.githubusercontent.com/94ca24c52d20c7eeb7d44cf46faa30668e82460a/68747470733a2f2f63646e332e69636f6e66696e6465722e636f6d2f646174612f69636f6e732f677261792d746f6f6c6261722d342f3531322f706c61795f766964656f2d3531322e706e67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708920"/>
            <a:ext cx="1872208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6860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itchFamily="34" charset="0"/>
              </a:rPr>
              <a:t>GRAVITAÇÃO</a:t>
            </a:r>
            <a:endParaRPr lang="en-US" sz="3600" b="1" dirty="0" smtClean="0">
              <a:latin typeface="Century Gothic" pitchFamily="34" charset="0"/>
            </a:endParaRPr>
          </a:p>
          <a:p>
            <a:pPr algn="ctr"/>
            <a:r>
              <a:rPr lang="en-US" sz="3600" dirty="0" smtClean="0">
                <a:latin typeface="Century Gothic" pitchFamily="34" charset="0"/>
              </a:rPr>
              <a:t>Relatividade Geral</a:t>
            </a:r>
            <a:endParaRPr lang="pt-BR" sz="3600" dirty="0">
              <a:latin typeface="Century Gothic" pitchFamily="34" charset="0"/>
            </a:endParaRPr>
          </a:p>
        </p:txBody>
      </p:sp>
      <p:pic>
        <p:nvPicPr>
          <p:cNvPr id="3074" name="Picture 2" descr="http://astrocultura.uai.it/astrofisica/einstein/CURVATU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69071" y="1484784"/>
            <a:ext cx="5205857" cy="520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1388969"/>
            <a:ext cx="17302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Posiçao</a:t>
            </a:r>
          </a:p>
          <a:p>
            <a:pPr algn="r"/>
            <a:r>
              <a:rPr lang="en-US" sz="2800" b="1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real</a:t>
            </a:r>
            <a:endParaRPr lang="pt-BR" sz="2800" b="1" dirty="0">
              <a:solidFill>
                <a:srgbClr val="FFFF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412776"/>
            <a:ext cx="19444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Posiçao</a:t>
            </a:r>
          </a:p>
          <a:p>
            <a:r>
              <a:rPr lang="en-US" sz="2800" b="1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aparente</a:t>
            </a:r>
            <a:endParaRPr lang="pt-BR" sz="2800" b="1" dirty="0">
              <a:solidFill>
                <a:srgbClr val="FFFF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34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86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entury Gothic" pitchFamily="34" charset="0"/>
              </a:rPr>
              <a:t>GRAVITAÇÃO</a:t>
            </a:r>
            <a:endParaRPr lang="en-US" sz="3600" b="1" dirty="0" smtClean="0">
              <a:latin typeface="Century Gothic" pitchFamily="34" charset="0"/>
            </a:endParaRPr>
          </a:p>
          <a:p>
            <a:pPr algn="ctr"/>
            <a:r>
              <a:rPr lang="en-US" sz="3600" dirty="0" smtClean="0">
                <a:latin typeface="Century Gothic" pitchFamily="34" charset="0"/>
              </a:rPr>
              <a:t>Relatividade Geral</a:t>
            </a:r>
            <a:endParaRPr lang="pt-BR" sz="3600" dirty="0"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5679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entury Gothic" pitchFamily="34" charset="0"/>
              </a:rPr>
              <a:t>Eclipse solar total de 29 de maio de 1919</a:t>
            </a:r>
            <a:endParaRPr lang="pt-BR" sz="3200" dirty="0">
              <a:latin typeface="Century Gothic" pitchFamily="34" charset="0"/>
            </a:endParaRPr>
          </a:p>
        </p:txBody>
      </p:sp>
      <p:pic>
        <p:nvPicPr>
          <p:cNvPr id="1026" name="Picture 2" descr="Local das observações em Sobr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7027" y="2348880"/>
            <a:ext cx="5289946" cy="412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i2.wp.com/astrobob.areavoices.com/files/2012/11/Relativity-1919_eclipse_positiveENHANCED.jpg?zoom=1.5&amp;resize=584%2C5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204864"/>
            <a:ext cx="5184576" cy="4474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86103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2427</TotalTime>
  <Words>812</Words>
  <Application>Microsoft Office PowerPoint</Application>
  <PresentationFormat>Apresentação na tela (4:3)</PresentationFormat>
  <Paragraphs>171</Paragraphs>
  <Slides>31</Slides>
  <Notes>9</Notes>
  <HiddenSlides>2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Natália</dc:creator>
  <cp:lastModifiedBy>Observatório</cp:lastModifiedBy>
  <cp:revision>82</cp:revision>
  <dcterms:created xsi:type="dcterms:W3CDTF">2016-03-25T20:27:06Z</dcterms:created>
  <dcterms:modified xsi:type="dcterms:W3CDTF">2016-04-03T01:07:00Z</dcterms:modified>
</cp:coreProperties>
</file>