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Default Extension="jpeg" ContentType="image/jpeg"/>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3" autoAdjust="0"/>
    <p:restoredTop sz="94660"/>
  </p:normalViewPr>
  <p:slideViewPr>
    <p:cSldViewPr>
      <p:cViewPr varScale="1">
        <p:scale>
          <a:sx n="142" d="100"/>
          <a:sy n="142" d="100"/>
        </p:scale>
        <p:origin x="-666"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cielo.br/pdf/rbh/v34n67/a09v34n67.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t.wikipedia.org/wiki/Grande_Colisor_de_H%C3%A1dron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a:t>
            </a:fld>
            <a:endParaRPr lang="pt-BR" sz="1200" b="0" i="0" u="none">
              <a:solidFill>
                <a:srgbClr val="000000"/>
              </a:solidFill>
              <a:latin typeface="Times New Roman"/>
              <a:ea typeface="Times New Roman"/>
              <a:cs typeface="Times New Roman"/>
              <a:sym typeface="Times New Roman"/>
            </a:endParaRPr>
          </a:p>
        </p:txBody>
      </p:sp>
      <p:sp>
        <p:nvSpPr>
          <p:cNvPr id="132" name="Shape 132"/>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33" name="Shape 133"/>
          <p:cNvSpPr txBox="1"/>
          <p:nvPr/>
        </p:nvSpPr>
        <p:spPr>
          <a:xfrm>
            <a:off x="686360" y="4342533"/>
            <a:ext cx="5486700" cy="4114500"/>
          </a:xfrm>
          <a:prstGeom prst="rect">
            <a:avLst/>
          </a:prstGeom>
          <a:noFill/>
          <a:ln>
            <a:noFill/>
          </a:ln>
        </p:spPr>
        <p:txBody>
          <a:bodyPr lIns="81475" tIns="40725" rIns="81475" bIns="40725" anchor="ctr" anchorCtr="0">
            <a:noAutofit/>
          </a:bodyPr>
          <a:lstStyle/>
          <a:p>
            <a:pPr marL="0" marR="0" lvl="0" indent="0" algn="l" rtl="0">
              <a:lnSpc>
                <a:spcPct val="93000"/>
              </a:lnSpc>
              <a:spcBef>
                <a:spcPts val="0"/>
              </a:spcBef>
              <a:spcAft>
                <a:spcPts val="0"/>
              </a:spcAft>
              <a:buNone/>
            </a:pPr>
            <a:endParaRPr sz="1600" b="0" i="0" u="none">
              <a:solidFill>
                <a:srgbClr val="000000"/>
              </a:solidFill>
              <a:latin typeface="Arial"/>
              <a:ea typeface="Arial"/>
              <a:cs typeface="Arial"/>
              <a:sym typeface="Arial"/>
            </a:endParaRPr>
          </a:p>
        </p:txBody>
      </p:sp>
      <p:sp>
        <p:nvSpPr>
          <p:cNvPr id="134" name="Shape 134"/>
          <p:cNvSpPr txBox="1">
            <a:spLocks noGrp="1"/>
          </p:cNvSpPr>
          <p:nvPr>
            <p:ph type="body" idx="1"/>
          </p:nvPr>
        </p:nvSpPr>
        <p:spPr>
          <a:xfrm>
            <a:off x="686360" y="4342533"/>
            <a:ext cx="5484000" cy="4111500"/>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existia uma duvida se essa radiação era gerada por ondas eletromagnéticas altamente energéticas como a luz ou por partículas carregadas, isso gerou um debate na época entre pesos pesados da ciência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Robert Milikan (</a:t>
            </a:r>
            <a:r>
              <a:rPr lang="pt-BR" sz="1000">
                <a:solidFill>
                  <a:srgbClr val="222222"/>
                </a:solidFill>
                <a:highlight>
                  <a:srgbClr val="FFFFFF"/>
                </a:highlight>
              </a:rPr>
              <a:t>efeito fotoeléctrico</a:t>
            </a:r>
            <a:r>
              <a:rPr lang="pt-BR"/>
              <a:t>)</a:t>
            </a:r>
          </a:p>
          <a:p>
            <a:pPr lvl="0">
              <a:spcBef>
                <a:spcPts val="0"/>
              </a:spcBef>
              <a:buNone/>
            </a:pPr>
            <a:r>
              <a:rPr lang="pt-BR"/>
              <a:t>arthur compton (efeito compton de diminuição da energia do foton ao interagir com a materia)</a:t>
            </a:r>
          </a:p>
          <a:p>
            <a:pPr lvl="0">
              <a:spcBef>
                <a:spcPts val="0"/>
              </a:spcBef>
              <a:buNone/>
            </a:pPr>
            <a:endParaRPr/>
          </a:p>
          <a:p>
            <a:pPr lvl="0">
              <a:spcBef>
                <a:spcPts val="0"/>
              </a:spcBef>
              <a:buNone/>
            </a:pPr>
            <a:endParaRPr/>
          </a:p>
          <a:p>
            <a:pPr lvl="0">
              <a:spcBef>
                <a:spcPts val="0"/>
              </a:spcBef>
              <a:buNone/>
            </a:pPr>
            <a:r>
              <a:rPr lang="pt-BR"/>
              <a:t>artigo fonte </a:t>
            </a:r>
            <a:r>
              <a:rPr lang="pt-BR" u="sng">
                <a:solidFill>
                  <a:schemeClr val="hlink"/>
                </a:solidFill>
                <a:hlinkClick r:id="rId3"/>
              </a:rPr>
              <a:t>http://www.scielo.br/pdf/rbh/v34n67/a09v34n67.pdf</a:t>
            </a:r>
            <a:r>
              <a:rPr lang="pt-BR"/>
              <a:t> pagina 188</a:t>
            </a:r>
          </a:p>
          <a:p>
            <a:pPr lvl="0">
              <a:spcBef>
                <a:spcPts val="0"/>
              </a:spcBef>
              <a:buNone/>
            </a:pPr>
            <a:endParaRPr/>
          </a:p>
          <a:p>
            <a:pPr lvl="0">
              <a:spcBef>
                <a:spcPts val="0"/>
              </a:spcBef>
              <a:buNone/>
            </a:pPr>
            <a:r>
              <a:rPr lang="pt-BR"/>
              <a:t>https://books.google.com.br/books?id=Ilh3BxQFA_kC&amp;pg=PA241&amp;lpg=PA241&amp;dq=millikan+compton+cosmic+rays&amp;source=bl&amp;ots=sFcUteDQep&amp;sig=825tRtO5d-yxEdOlEdVmOy2NxLM&amp;hl=pt-BR&amp;sa=X&amp;ved=0ahUKEwjpndutuLnNAhWFH5AKHV13DloQ6AEINTAC#v=onepage&amp;q=millikan%20compton%20cosmic%20rays&amp;f=fal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A polêmica entre os dois físicos podia ser resolvida com o auxílio de medidas precisas de raios cósmicos em diversas latitudes. Se os raios X fossem fótons altamente energéticos, portanto sem carga, como advogado por Millikan, eles não sofreriam variação na interação com o campo magnético da terra. Se, por outro lado, fossem partículas carregadas, os diferentes ângulos de incidência no campo magnético terrestre em latitudes distintas levariam a diferentes Diplomacia e ciência no contexto da Segunda Guerra Mundial Junho de 2014 189 interações.  http://www.scielo.br/pdf/rbh/v34n67/a09v34n67.pdf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havia esforço diplomático dos EUA para buscar alinhamento dos países sul americanos na véspera de entrar na II guerra, esse esforço também se deu pela ciência, coma visita de Arthur compton para uma conferencia sobre raios cósmicos, Área onde os brasileiros   já haviam adquirido reputação na década de 1930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trajetórias aleatórias não é bem verdade, ultra energéticos não são desviados!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nós sabemos que núcleos de átomos mais pesados só podem ser gerados no interior de estrelas, como nunca houve  a detecção de um raio cósmico feito de um núcleo pesado de antimatéria é uma evidencia de que não existem galaxias e estrelas de antimateria no universo!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Auger e seus colaboradores colocaram varios detectores espalhos por uma grande area e conseguiram comprovar que as particulas geradas por raios cosmicos atingiam esses detectores com coincidencia temporal, desse forma demonstrando que era um chuveiro atmosferico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pt-BR"/>
              <a:t>avisar ao publico que isso não é um raio, é uma chuva de partículas e portanto não pode ser vista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nessa época existia um mistério, não se sabia como era possivel que varios protons ficassem estaveis no nucleo devido a repulsão entre cargas positivas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a:t>
            </a:fld>
            <a:endParaRPr lang="pt-BR" sz="1200" b="0" i="0" u="none">
              <a:solidFill>
                <a:srgbClr val="000000"/>
              </a:solidFill>
              <a:latin typeface="Times New Roman"/>
              <a:ea typeface="Times New Roman"/>
              <a:cs typeface="Times New Roman"/>
              <a:sym typeface="Times New Roman"/>
            </a:endParaRPr>
          </a:p>
        </p:txBody>
      </p:sp>
      <p:sp>
        <p:nvSpPr>
          <p:cNvPr id="139" name="Shape 139"/>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40" name="Shape 140"/>
          <p:cNvSpPr txBox="1"/>
          <p:nvPr/>
        </p:nvSpPr>
        <p:spPr>
          <a:xfrm>
            <a:off x="686360" y="4342533"/>
            <a:ext cx="5486700" cy="4114500"/>
          </a:xfrm>
          <a:prstGeom prst="rect">
            <a:avLst/>
          </a:prstGeom>
          <a:noFill/>
          <a:ln>
            <a:noFill/>
          </a:ln>
        </p:spPr>
        <p:txBody>
          <a:bodyPr lIns="81475" tIns="40725" rIns="81475" bIns="40725" anchor="ctr" anchorCtr="0">
            <a:noAutofit/>
          </a:bodyPr>
          <a:lstStyle/>
          <a:p>
            <a:pPr marL="0" marR="0" lvl="0" indent="0" algn="l" rtl="0">
              <a:lnSpc>
                <a:spcPct val="93000"/>
              </a:lnSpc>
              <a:spcBef>
                <a:spcPts val="0"/>
              </a:spcBef>
              <a:spcAft>
                <a:spcPts val="0"/>
              </a:spcAft>
              <a:buNone/>
            </a:pPr>
            <a:endParaRPr sz="1600" b="0" i="0" u="none">
              <a:solidFill>
                <a:srgbClr val="000000"/>
              </a:solidFill>
              <a:latin typeface="Arial"/>
              <a:ea typeface="Arial"/>
              <a:cs typeface="Arial"/>
              <a:sym typeface="Arial"/>
            </a:endParaRPr>
          </a:p>
        </p:txBody>
      </p:sp>
      <p:sp>
        <p:nvSpPr>
          <p:cNvPr id="141" name="Shape 141"/>
          <p:cNvSpPr txBox="1">
            <a:spLocks noGrp="1"/>
          </p:cNvSpPr>
          <p:nvPr>
            <p:ph type="body" idx="1"/>
          </p:nvPr>
        </p:nvSpPr>
        <p:spPr>
          <a:xfrm>
            <a:off x="686360" y="4342533"/>
            <a:ext cx="5484000" cy="4111500"/>
          </a:xfrm>
          <a:prstGeom prst="rect">
            <a:avLst/>
          </a:prstGeom>
          <a:noFill/>
          <a:ln>
            <a:noFill/>
          </a:ln>
        </p:spPr>
        <p:txBody>
          <a:bodyPr lIns="81475" tIns="81475" rIns="81475" bIns="81475" anchor="ctr" anchorCtr="0">
            <a:noAutofit/>
          </a:bodyPr>
          <a:lstStyle/>
          <a:p>
            <a:pPr lvl="0" rtl="0">
              <a:spcBef>
                <a:spcPts val="0"/>
              </a:spcBef>
              <a:buNone/>
            </a:pPr>
            <a:r>
              <a:rPr lang="pt-BR"/>
              <a:t>Muitas pessoas acreditam que nos só podemos estudar o universo atraves da luz que chega ate nos, algumas vezes depois de viajar bilhões de anos Luz, hj falaremos sobre raios cósmicos, raios cosmicos não são luz e mostrar que a frase é verdadeira,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3</a:t>
            </a:fld>
            <a:endParaRPr lang="pt-BR" sz="1200" b="0" i="0" u="none">
              <a:solidFill>
                <a:srgbClr val="000000"/>
              </a:solidFill>
              <a:latin typeface="Times New Roman"/>
              <a:ea typeface="Times New Roman"/>
              <a:cs typeface="Times New Roman"/>
              <a:sym typeface="Times New Roman"/>
            </a:endParaRPr>
          </a:p>
        </p:txBody>
      </p:sp>
      <p:sp>
        <p:nvSpPr>
          <p:cNvPr id="147" name="Shape 147"/>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48" name="Shape 148"/>
          <p:cNvSpPr txBox="1"/>
          <p:nvPr/>
        </p:nvSpPr>
        <p:spPr>
          <a:xfrm>
            <a:off x="686360" y="4342533"/>
            <a:ext cx="5486700"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0" i="0" u="none">
                <a:solidFill>
                  <a:srgbClr val="000000"/>
                </a:solidFill>
                <a:latin typeface="Arial"/>
                <a:ea typeface="Arial"/>
                <a:cs typeface="Arial"/>
                <a:sym typeface="Arial"/>
              </a:rPr>
              <a:t>http://www.culturamix.com/wp-content/gallery/chuva-de-meteoro-2011/chuva-de-meteoro-2011-21.jpg</a:t>
            </a:r>
          </a:p>
        </p:txBody>
      </p:sp>
      <p:sp>
        <p:nvSpPr>
          <p:cNvPr id="149" name="Shape 149"/>
          <p:cNvSpPr txBox="1">
            <a:spLocks noGrp="1"/>
          </p:cNvSpPr>
          <p:nvPr>
            <p:ph type="body" idx="1"/>
          </p:nvPr>
        </p:nvSpPr>
        <p:spPr>
          <a:xfrm>
            <a:off x="686360" y="4342533"/>
            <a:ext cx="5484000" cy="4111500"/>
          </a:xfrm>
          <a:prstGeom prst="rect">
            <a:avLst/>
          </a:prstGeom>
          <a:noFill/>
          <a:ln>
            <a:noFill/>
          </a:ln>
        </p:spPr>
        <p:txBody>
          <a:bodyPr lIns="81475" tIns="81475" rIns="81475" bIns="81475" anchor="ctr" anchorCtr="0">
            <a:noAutofit/>
          </a:bodyPr>
          <a:lstStyle/>
          <a:p>
            <a:pPr lvl="0" rtl="0">
              <a:spcBef>
                <a:spcPts val="0"/>
              </a:spcBef>
              <a:buNone/>
            </a:pPr>
            <a:r>
              <a:rPr lang="pt-BR"/>
              <a:t>Na sessão astronomia de hoje vamos falar sobre raios cósmicos e mostrar que a frase do prof Luis vitor de que raios cosmicos são a elite energetica do universo é verdadeira, mas o que seriam raios cósmicos?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Hoje sabemos que a verdadeira partícula responsável pela integridade do núcleo é o Glúon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pt-BR"/>
              <a:t>o trabalho de lattes teve grande repercussão no brasil fundação de centros de pesquisa física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Essa foto mostra que os tempos estavam mudando, o estudo das partículas não dependia mais do fator sorte!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ai podem perguntar, pra que continuar estudando os raios cósmicos se nos temos aceleradores de partículas</a:t>
            </a:r>
          </a:p>
          <a:p>
            <a:pPr lvl="0">
              <a:spcBef>
                <a:spcPts val="0"/>
              </a:spcBef>
              <a:buNone/>
            </a:pPr>
            <a:endParaRPr/>
          </a:p>
          <a:p>
            <a:pPr lvl="0">
              <a:spcBef>
                <a:spcPts val="0"/>
              </a:spcBef>
              <a:buClr>
                <a:schemeClr val="dk1"/>
              </a:buClr>
              <a:buSzPct val="100000"/>
              <a:buFont typeface="Arial"/>
              <a:buNone/>
            </a:pPr>
            <a:r>
              <a:rPr lang="pt-BR"/>
              <a:t>Esta conferência marcava a fronteira no momento em que</a:t>
            </a:r>
          </a:p>
          <a:p>
            <a:pPr lvl="0">
              <a:spcBef>
                <a:spcPts val="0"/>
              </a:spcBef>
              <a:buClr>
                <a:schemeClr val="dk1"/>
              </a:buClr>
              <a:buSzPct val="100000"/>
              <a:buFont typeface="Arial"/>
              <a:buNone/>
            </a:pPr>
            <a:r>
              <a:rPr lang="pt-BR"/>
              <a:t>no campo da física subatômica passou da pesquisa de raios cósmicos para os aceleradores.</a:t>
            </a:r>
          </a:p>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Manhã de 7 agosto de 1962. Volcano ranch, fazenda perto de Albuquerque, no novo México (estados unidos). Vinte detectores, espalhados por 40km2 , recebem o impacto de uma chuveirada de centenas de bilhões de partículas. o primeiro raio cósmico ultra-energético da história havia sido capturado pela equipe do físico norte-americano John linsley (1925-2002). Valor energético estimado do zévatron: 0,14 x 10^21 eV</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pt-BR" sz="3000">
                <a:solidFill>
                  <a:schemeClr val="lt1"/>
                </a:solidFill>
              </a:rPr>
              <a:t>LpaHC- paGrande Colisor de Hádrons </a:t>
            </a:r>
          </a:p>
          <a:p>
            <a:pPr lvl="0" rtl="0">
              <a:spcBef>
                <a:spcPts val="0"/>
              </a:spcBef>
              <a:buClr>
                <a:schemeClr val="dk1"/>
              </a:buClr>
              <a:buSzPct val="110000"/>
              <a:buFont typeface="Arial"/>
              <a:buNone/>
            </a:pPr>
            <a:r>
              <a:rPr lang="pt-BR" sz="1000" b="1"/>
              <a:t>para se ter uma ideia </a:t>
            </a:r>
            <a:r>
              <a:rPr lang="pt-BR" sz="1050">
                <a:solidFill>
                  <a:srgbClr val="252525"/>
                </a:solidFill>
                <a:highlight>
                  <a:srgbClr val="FFFFFF"/>
                </a:highlight>
              </a:rPr>
              <a:t>o </a:t>
            </a:r>
            <a:r>
              <a:rPr lang="pt-BR" sz="1050">
                <a:solidFill>
                  <a:srgbClr val="0B0080"/>
                </a:solidFill>
                <a:highlight>
                  <a:srgbClr val="FFFFFF"/>
                </a:highlight>
                <a:hlinkClick r:id="rId3"/>
              </a:rPr>
              <a:t>Grande Colisor de Hádrons</a:t>
            </a:r>
            <a:r>
              <a:rPr lang="pt-BR" sz="1050">
                <a:solidFill>
                  <a:srgbClr val="252525"/>
                </a:solidFill>
                <a:highlight>
                  <a:srgbClr val="FFFFFF"/>
                </a:highlight>
              </a:rPr>
              <a:t> (Large Hadron Collisor, LHC) pode alcançar até 14 TeV (teraelétrons-volt ou trilhões de elétrons-volt).   1 bilhão de vezes menor que a do raio cosmico de volcano ranch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pt-BR"/>
              <a:t>Seria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Quanto mais a partícula de aproxima da velocidade da luz, mais rara ela se torna,no grafico podemos ver isso, partículas um pouco uma ordem de grandeza menor que o LHC, maior acelerador de partículas no mundo são detectadas facilmente, partículas como aquelas detectadas no volcano ranch são raríssimas, de forma que para estuda-las é preciso ter detectores por milhares de km² ai entra o Pierre Auger Observatory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pt-BR"/>
              <a:t>nada exotérico, astrológico , mistico ou espiritual e também não é uma forma de luz, vc não vai ver  gerar raios cosmicos concentrando sua energia vital, xacara ou Ki</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5" name="Shape 3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Voltamos ao problema que Cesar lattes teve lá em 1947, poucos dados não permitem chegar a uma conclusão, é preciso ter muitos dados para ter uma evidencia mais forte, nesse caso as regiões são praticamente uniformes no mapa de coordenadas galacticas , tudo bem ha uma região um pouco mais vermelha, mas não o bastante para chegar a uma conclusão!</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pt-BR"/>
              <a:t>(Cedido por steven saffi )O pierre auger é o maior observtorio de raios cosmicos ultra energeticos do mundo, foi construido nos anos 2000 e esta em funcionamento ha mais de dez anos, o pierre auger possui 1660 tanques detectores e 24 detectores olhos de mosca, espalhados por uma area maior q a cidade de são paulo</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O AMS -02 é o estado da arte d ciência atualmente, possui varios detectores de particulas que detectam milhoes e particulas todos os dias, essas informações são enviadas da estação espacial internacional até a terra onde podem ser analisadas pelos cientistas, trazendo novas desbortas sobre a materia escura e antimateria, que são 95% de nosso universo, apenas 5% é de atomos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cedido por </a:t>
            </a:r>
            <a:r>
              <a:rPr lang="pt-BR" sz="1150">
                <a:solidFill>
                  <a:srgbClr val="444444"/>
                </a:solidFill>
                <a:highlight>
                  <a:srgbClr val="FFFFFF"/>
                </a:highlight>
              </a:rPr>
              <a:t>Gabriel Pérez Díaz (Instituto de Astrofísica de Canarias - Spain)</a:t>
            </a:r>
          </a:p>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muitos escritores costumam achar meios de criar superherois, um deles é expor seres humanos a raios cósmicos para dar superpoderes, se expor a raios cósmicos de verdade não seria legal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Podemos considerar que o estudo começa com a invenção do eletroscópio, com ele passou a ser possível medir a radiação ionizante de forma pratica, logo os cientistas da época notaram que havia uma radiação ionizante na superfície que não tinha explicação!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apesar de haver traços de materias radiativos no solo, eles não eram suficientes para explicar essa radiação, de onde ela poderia vir, esse misterio durou alguns anos muitos cientista da epoca trabalharam nessa pesquisa, dentre eles </a:t>
            </a:r>
            <a:r>
              <a:rPr lang="pt-BR" sz="1000">
                <a:solidFill>
                  <a:srgbClr val="222222"/>
                </a:solidFill>
                <a:highlight>
                  <a:srgbClr val="FFFFFF"/>
                </a:highlight>
              </a:rPr>
              <a:t>austríaco-norte-americano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trabalhando com uso de balões victor Hess fez dezenas de viagens de balões, inclusive durante um eclipse solar, seu trabalho sobre o que ele chamava de raios penetrantes foi a prova definitiva de que essa radiação misteriosa tinha origem no espaço, por seu longo trabalho foi premiado com Nobel de 1936</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pt-BR"/>
              <a:t>Aqui podemos notar o que Hess observou com suas medições, quanto mais alto ele subia com com balão maior a quantidade de radiação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6480" y="205221"/>
            <a:ext cx="8225400" cy="85650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58" name="Shape 58"/>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59" name="Shape 59"/>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60" name="Shape 60"/>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uota">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1_Titolo e testo verticale">
    <p:spTree>
      <p:nvGrpSpPr>
        <p:cNvPr id="1" name="Shape 65"/>
        <p:cNvGrpSpPr/>
        <p:nvPr/>
      </p:nvGrpSpPr>
      <p:grpSpPr>
        <a:xfrm>
          <a:off x="0" y="0"/>
          <a:ext cx="0" cy="0"/>
          <a:chOff x="0" y="0"/>
          <a:chExt cx="0" cy="0"/>
        </a:xfrm>
      </p:grpSpPr>
      <p:sp>
        <p:nvSpPr>
          <p:cNvPr id="66" name="Shape 66"/>
          <p:cNvSpPr txBox="1">
            <a:spLocks noGrp="1"/>
          </p:cNvSpPr>
          <p:nvPr>
            <p:ph type="title"/>
          </p:nvPr>
        </p:nvSpPr>
        <p:spPr>
          <a:xfrm rot="5400000">
            <a:off x="5458260" y="1372521"/>
            <a:ext cx="4390800" cy="205620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67" name="Shape 67"/>
          <p:cNvSpPr txBox="1">
            <a:spLocks noGrp="1"/>
          </p:cNvSpPr>
          <p:nvPr>
            <p:ph type="body" idx="1"/>
          </p:nvPr>
        </p:nvSpPr>
        <p:spPr>
          <a:xfrm rot="5400000">
            <a:off x="1276500" y="-614678"/>
            <a:ext cx="4390800" cy="6030600"/>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69" name="Shape 69"/>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70" name="Shape 70"/>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olo e testo verticale">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6479" y="205221"/>
            <a:ext cx="8225400" cy="85650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73" name="Shape 73"/>
          <p:cNvSpPr txBox="1">
            <a:spLocks noGrp="1"/>
          </p:cNvSpPr>
          <p:nvPr>
            <p:ph type="body" idx="1"/>
          </p:nvPr>
        </p:nvSpPr>
        <p:spPr>
          <a:xfrm rot="5400000">
            <a:off x="2781328" y="-1121603"/>
            <a:ext cx="3392700" cy="8042400"/>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75" name="Shape 75"/>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76" name="Shape 76"/>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Immagine con didascalia">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629280" y="342396"/>
            <a:ext cx="2949000" cy="1201200"/>
          </a:xfrm>
          <a:prstGeom prst="rect">
            <a:avLst/>
          </a:prstGeom>
          <a:noFill/>
          <a:ln>
            <a:noFill/>
          </a:ln>
        </p:spPr>
        <p:txBody>
          <a:bodyPr lIns="76025" tIns="76025" rIns="76025" bIns="76025" anchor="b" anchorCtr="0"/>
          <a:lstStyle>
            <a:lvl1pPr marL="0" marR="0" lvl="0" indent="0" algn="ctr" rtl="0">
              <a:lnSpc>
                <a:spcPct val="93000"/>
              </a:lnSpc>
              <a:spcBef>
                <a:spcPts val="0"/>
              </a:spcBef>
              <a:spcAft>
                <a:spcPts val="0"/>
              </a:spcAft>
              <a:buNone/>
              <a:defRPr sz="2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79" name="Shape 79"/>
          <p:cNvSpPr>
            <a:spLocks noGrp="1"/>
          </p:cNvSpPr>
          <p:nvPr>
            <p:ph type="pic" idx="2"/>
          </p:nvPr>
        </p:nvSpPr>
        <p:spPr>
          <a:xfrm>
            <a:off x="3888000" y="740957"/>
            <a:ext cx="4628100" cy="3655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Clr>
                <a:schemeClr val="lt1"/>
              </a:buClr>
              <a:buSzPct val="44444"/>
              <a:buFont typeface="Arial"/>
              <a:buNone/>
              <a:defRPr sz="2700" b="0" i="0" u="none">
                <a:solidFill>
                  <a:schemeClr val="lt1"/>
                </a:solidFill>
                <a:latin typeface="Arial"/>
                <a:ea typeface="Arial"/>
                <a:cs typeface="Arial"/>
                <a:sym typeface="Arial"/>
              </a:defRPr>
            </a:lvl1pPr>
            <a:lvl2pPr marL="381000" marR="0" lvl="1" indent="0" algn="l" rtl="0">
              <a:lnSpc>
                <a:spcPct val="93000"/>
              </a:lnSpc>
              <a:spcBef>
                <a:spcPts val="0"/>
              </a:spcBef>
              <a:spcAft>
                <a:spcPts val="0"/>
              </a:spcAft>
              <a:buClr>
                <a:schemeClr val="lt1"/>
              </a:buClr>
              <a:buSzPct val="52173"/>
              <a:buFont typeface="Arial"/>
              <a:buNone/>
              <a:defRPr sz="2300" b="0" i="0" u="none" strike="noStrike" cap="none">
                <a:solidFill>
                  <a:schemeClr val="lt1"/>
                </a:solidFill>
                <a:latin typeface="Arial"/>
                <a:ea typeface="Arial"/>
                <a:cs typeface="Arial"/>
                <a:sym typeface="Arial"/>
              </a:defRPr>
            </a:lvl2pPr>
            <a:lvl3pPr marL="762000" marR="0" lvl="2" indent="0" algn="l" rtl="0">
              <a:lnSpc>
                <a:spcPct val="93000"/>
              </a:lnSpc>
              <a:spcBef>
                <a:spcPts val="0"/>
              </a:spcBef>
              <a:spcAft>
                <a:spcPts val="0"/>
              </a:spcAft>
              <a:buClr>
                <a:schemeClr val="lt1"/>
              </a:buClr>
              <a:buSzPct val="60000"/>
              <a:buFont typeface="Arial"/>
              <a:buNone/>
              <a:defRPr sz="2000" b="0" i="0" u="none" strike="noStrike" cap="none">
                <a:solidFill>
                  <a:schemeClr val="lt1"/>
                </a:solidFill>
                <a:latin typeface="Arial"/>
                <a:ea typeface="Arial"/>
                <a:cs typeface="Arial"/>
                <a:sym typeface="Arial"/>
              </a:defRPr>
            </a:lvl3pPr>
            <a:lvl4pPr marL="1143000" marR="0" lvl="3"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4pPr>
            <a:lvl5pPr marL="1524000" marR="0" lvl="4"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5pPr>
            <a:lvl6pPr marL="1905000" marR="0" lvl="5"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6pPr>
            <a:lvl7pPr marL="2286000" marR="0" lvl="6"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7pPr>
            <a:lvl8pPr marL="2667000" marR="0" lvl="7"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8pPr>
            <a:lvl9pPr marL="3035300" marR="0" lvl="8"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9pPr>
          </a:lstStyle>
          <a:p>
            <a:endParaRPr/>
          </a:p>
        </p:txBody>
      </p:sp>
      <p:sp>
        <p:nvSpPr>
          <p:cNvPr id="80" name="Shape 80"/>
          <p:cNvSpPr txBox="1">
            <a:spLocks noGrp="1"/>
          </p:cNvSpPr>
          <p:nvPr>
            <p:ph type="body" idx="1"/>
          </p:nvPr>
        </p:nvSpPr>
        <p:spPr>
          <a:xfrm>
            <a:off x="629280" y="1543482"/>
            <a:ext cx="2949000" cy="28581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1200"/>
              </a:spcAft>
              <a:buClr>
                <a:srgbClr val="000000"/>
              </a:buClr>
              <a:buFont typeface="Times New Roman"/>
              <a:buNone/>
              <a:defRPr sz="1300" b="0"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200" b="0"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000" b="0"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800" b="0"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800" b="0"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29280" y="342396"/>
            <a:ext cx="2949000" cy="1201200"/>
          </a:xfrm>
          <a:prstGeom prst="rect">
            <a:avLst/>
          </a:prstGeom>
          <a:noFill/>
          <a:ln>
            <a:noFill/>
          </a:ln>
        </p:spPr>
        <p:txBody>
          <a:bodyPr lIns="76025" tIns="76025" rIns="76025" bIns="76025" anchor="b" anchorCtr="0"/>
          <a:lstStyle>
            <a:lvl1pPr marL="0" marR="0" lvl="0" indent="0" algn="ctr" rtl="0">
              <a:lnSpc>
                <a:spcPct val="93000"/>
              </a:lnSpc>
              <a:spcBef>
                <a:spcPts val="0"/>
              </a:spcBef>
              <a:spcAft>
                <a:spcPts val="0"/>
              </a:spcAft>
              <a:buNone/>
              <a:defRPr sz="2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86" name="Shape 86"/>
          <p:cNvSpPr txBox="1">
            <a:spLocks noGrp="1"/>
          </p:cNvSpPr>
          <p:nvPr>
            <p:ph type="body" idx="1"/>
          </p:nvPr>
        </p:nvSpPr>
        <p:spPr>
          <a:xfrm>
            <a:off x="3888000" y="740957"/>
            <a:ext cx="4628100" cy="3655200"/>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88900" algn="l" rtl="0">
              <a:lnSpc>
                <a:spcPct val="90000"/>
              </a:lnSpc>
              <a:spcBef>
                <a:spcPts val="400"/>
              </a:spcBef>
              <a:buClr>
                <a:schemeClr val="dk1"/>
              </a:buClr>
              <a:buSzPct val="100000"/>
              <a:buFont typeface="Arial"/>
              <a:buChar char="•"/>
              <a:defRPr sz="1700" b="0" i="0" u="none" strike="noStrike" cap="none">
                <a:solidFill>
                  <a:schemeClr val="dk1"/>
                </a:solidFill>
                <a:latin typeface="Arial"/>
                <a:ea typeface="Arial"/>
                <a:cs typeface="Arial"/>
                <a:sym typeface="Arial"/>
              </a:defRPr>
            </a:lvl6pPr>
            <a:lvl7pPr marL="2476500" marR="0" lvl="6" indent="-88900" algn="l" rtl="0">
              <a:lnSpc>
                <a:spcPct val="90000"/>
              </a:lnSpc>
              <a:spcBef>
                <a:spcPts val="400"/>
              </a:spcBef>
              <a:buClr>
                <a:schemeClr val="dk1"/>
              </a:buClr>
              <a:buSzPct val="100000"/>
              <a:buFont typeface="Arial"/>
              <a:buChar char="•"/>
              <a:defRPr sz="1700" b="0" i="0" u="none" strike="noStrike" cap="none">
                <a:solidFill>
                  <a:schemeClr val="dk1"/>
                </a:solidFill>
                <a:latin typeface="Arial"/>
                <a:ea typeface="Arial"/>
                <a:cs typeface="Arial"/>
                <a:sym typeface="Arial"/>
              </a:defRPr>
            </a:lvl7pPr>
            <a:lvl8pPr marL="2857500" marR="0" lvl="7" indent="-88900" algn="l" rtl="0">
              <a:lnSpc>
                <a:spcPct val="90000"/>
              </a:lnSpc>
              <a:spcBef>
                <a:spcPts val="400"/>
              </a:spcBef>
              <a:buClr>
                <a:schemeClr val="dk1"/>
              </a:buClr>
              <a:buSzPct val="100000"/>
              <a:buFont typeface="Arial"/>
              <a:buChar char="•"/>
              <a:defRPr sz="1700" b="0" i="0" u="none" strike="noStrike" cap="none">
                <a:solidFill>
                  <a:schemeClr val="dk1"/>
                </a:solidFill>
                <a:latin typeface="Arial"/>
                <a:ea typeface="Arial"/>
                <a:cs typeface="Arial"/>
                <a:sym typeface="Arial"/>
              </a:defRPr>
            </a:lvl8pPr>
            <a:lvl9pPr marL="3225800" marR="0" lvl="8" indent="-76200" algn="l" rtl="0">
              <a:lnSpc>
                <a:spcPct val="90000"/>
              </a:lnSpc>
              <a:spcBef>
                <a:spcPts val="400"/>
              </a:spcBef>
              <a:buClr>
                <a:schemeClr val="dk1"/>
              </a:buClr>
              <a:buSzPct val="1000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body" idx="2"/>
          </p:nvPr>
        </p:nvSpPr>
        <p:spPr>
          <a:xfrm>
            <a:off x="629280" y="1543482"/>
            <a:ext cx="2949000" cy="28581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1200"/>
              </a:spcAft>
              <a:buClr>
                <a:srgbClr val="000000"/>
              </a:buClr>
              <a:buFont typeface="Times New Roman"/>
              <a:buNone/>
              <a:defRPr sz="1300" b="0"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200" b="0"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000" b="0"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800" b="0"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800" b="0"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89" name="Shape 89"/>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90" name="Shape 90"/>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6479" y="205221"/>
            <a:ext cx="8225400" cy="85650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93" name="Shape 93"/>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94" name="Shape 94"/>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95" name="Shape 95"/>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nfronto">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29280" y="274348"/>
            <a:ext cx="7887000" cy="99360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98" name="Shape 98"/>
          <p:cNvSpPr txBox="1">
            <a:spLocks noGrp="1"/>
          </p:cNvSpPr>
          <p:nvPr>
            <p:ph type="body" idx="1"/>
          </p:nvPr>
        </p:nvSpPr>
        <p:spPr>
          <a:xfrm>
            <a:off x="629280" y="1260492"/>
            <a:ext cx="3869400" cy="617700"/>
          </a:xfrm>
          <a:prstGeom prst="rect">
            <a:avLst/>
          </a:prstGeom>
          <a:noFill/>
          <a:ln>
            <a:noFill/>
          </a:ln>
        </p:spPr>
        <p:txBody>
          <a:bodyPr lIns="76025" tIns="76025" rIns="76025" bIns="76025" anchor="b" anchorCtr="0"/>
          <a:lstStyle>
            <a:lvl1pPr marL="0" marR="0" lvl="0" indent="0" algn="l" rtl="0">
              <a:lnSpc>
                <a:spcPct val="93000"/>
              </a:lnSpc>
              <a:spcBef>
                <a:spcPts val="0"/>
              </a:spcBef>
              <a:spcAft>
                <a:spcPts val="1200"/>
              </a:spcAft>
              <a:buClr>
                <a:srgbClr val="000000"/>
              </a:buClr>
              <a:buFont typeface="Times New Roman"/>
              <a:buNone/>
              <a:defRPr sz="2000" b="1"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700" b="1"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500" b="1"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1300" b="1"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1300" b="1"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body" idx="2"/>
          </p:nvPr>
        </p:nvSpPr>
        <p:spPr>
          <a:xfrm>
            <a:off x="629280" y="1878317"/>
            <a:ext cx="3869400" cy="2763899"/>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body" idx="3"/>
          </p:nvPr>
        </p:nvSpPr>
        <p:spPr>
          <a:xfrm>
            <a:off x="4629600" y="1260492"/>
            <a:ext cx="3886500" cy="617700"/>
          </a:xfrm>
          <a:prstGeom prst="rect">
            <a:avLst/>
          </a:prstGeom>
          <a:noFill/>
          <a:ln>
            <a:noFill/>
          </a:ln>
        </p:spPr>
        <p:txBody>
          <a:bodyPr lIns="76025" tIns="76025" rIns="76025" bIns="76025" anchor="b" anchorCtr="0"/>
          <a:lstStyle>
            <a:lvl1pPr marL="0" marR="0" lvl="0" indent="0" algn="l" rtl="0">
              <a:lnSpc>
                <a:spcPct val="93000"/>
              </a:lnSpc>
              <a:spcBef>
                <a:spcPts val="0"/>
              </a:spcBef>
              <a:spcAft>
                <a:spcPts val="1200"/>
              </a:spcAft>
              <a:buClr>
                <a:srgbClr val="000000"/>
              </a:buClr>
              <a:buFont typeface="Times New Roman"/>
              <a:buNone/>
              <a:defRPr sz="2000" b="1"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700" b="1"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500" b="1"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1300" b="1"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1300" b="1"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body" idx="4"/>
          </p:nvPr>
        </p:nvSpPr>
        <p:spPr>
          <a:xfrm>
            <a:off x="4629600" y="1878317"/>
            <a:ext cx="3886500" cy="2763899"/>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03" name="Shape 103"/>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04" name="Shape 104"/>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6479" y="205221"/>
            <a:ext cx="8225400" cy="85650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107" name="Shape 107"/>
          <p:cNvSpPr txBox="1">
            <a:spLocks noGrp="1"/>
          </p:cNvSpPr>
          <p:nvPr>
            <p:ph type="body" idx="1"/>
          </p:nvPr>
        </p:nvSpPr>
        <p:spPr>
          <a:xfrm>
            <a:off x="456480" y="1203246"/>
            <a:ext cx="3951300" cy="3392700"/>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8" name="Shape 108"/>
          <p:cNvSpPr txBox="1">
            <a:spLocks noGrp="1"/>
          </p:cNvSpPr>
          <p:nvPr>
            <p:ph type="body" idx="2"/>
          </p:nvPr>
        </p:nvSpPr>
        <p:spPr>
          <a:xfrm>
            <a:off x="4546080" y="1203246"/>
            <a:ext cx="3952800" cy="3392700"/>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9" name="Shape 109"/>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23520" y="1282095"/>
            <a:ext cx="7887000" cy="2139600"/>
          </a:xfrm>
          <a:prstGeom prst="rect">
            <a:avLst/>
          </a:prstGeom>
          <a:noFill/>
          <a:ln>
            <a:noFill/>
          </a:ln>
        </p:spPr>
        <p:txBody>
          <a:bodyPr lIns="76025" tIns="76025" rIns="76025" bIns="76025" anchor="b" anchorCtr="0"/>
          <a:lstStyle>
            <a:lvl1pPr marL="0" marR="0" lvl="0" indent="0" algn="ctr" rtl="0">
              <a:lnSpc>
                <a:spcPct val="93000"/>
              </a:lnSpc>
              <a:spcBef>
                <a:spcPts val="0"/>
              </a:spcBef>
              <a:spcAft>
                <a:spcPts val="0"/>
              </a:spcAft>
              <a:buNone/>
              <a:defRPr sz="50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114" name="Shape 114"/>
          <p:cNvSpPr txBox="1">
            <a:spLocks noGrp="1"/>
          </p:cNvSpPr>
          <p:nvPr>
            <p:ph type="body" idx="1"/>
          </p:nvPr>
        </p:nvSpPr>
        <p:spPr>
          <a:xfrm>
            <a:off x="623520" y="3442321"/>
            <a:ext cx="7887000" cy="11244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1200"/>
              </a:spcAft>
              <a:buClr>
                <a:srgbClr val="000000"/>
              </a:buClr>
              <a:buFont typeface="Times New Roman"/>
              <a:buNone/>
              <a:defRPr sz="2000" b="0"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700" b="0"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500" b="0"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1300" b="0"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1300" b="0"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9pPr>
          </a:lstStyle>
          <a:p>
            <a:endParaRPr/>
          </a:p>
        </p:txBody>
      </p:sp>
      <p:sp>
        <p:nvSpPr>
          <p:cNvPr id="115" name="Shape 115"/>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16" name="Shape 116"/>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17" name="Shape 117"/>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6479" y="205221"/>
            <a:ext cx="8225400" cy="85650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120" name="Shape 120"/>
          <p:cNvSpPr txBox="1">
            <a:spLocks noGrp="1"/>
          </p:cNvSpPr>
          <p:nvPr>
            <p:ph type="body" idx="1"/>
          </p:nvPr>
        </p:nvSpPr>
        <p:spPr>
          <a:xfrm>
            <a:off x="456479" y="1203246"/>
            <a:ext cx="8042400" cy="3392700"/>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1" name="Shape 121"/>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22" name="Shape 122"/>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23" name="Shape 123"/>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Shape 124"/>
        <p:cNvGrpSpPr/>
        <p:nvPr/>
      </p:nvGrpSpPr>
      <p:grpSpPr>
        <a:xfrm>
          <a:off x="0" y="0"/>
          <a:ext cx="0" cy="0"/>
          <a:chOff x="0" y="0"/>
          <a:chExt cx="0" cy="0"/>
        </a:xfrm>
      </p:grpSpPr>
      <p:sp>
        <p:nvSpPr>
          <p:cNvPr id="125" name="Shape 125"/>
          <p:cNvSpPr txBox="1">
            <a:spLocks noGrp="1"/>
          </p:cNvSpPr>
          <p:nvPr>
            <p:ph type="ctrTitle"/>
          </p:nvPr>
        </p:nvSpPr>
        <p:spPr>
          <a:xfrm>
            <a:off x="1143359" y="841408"/>
            <a:ext cx="6857400" cy="1790700"/>
          </a:xfrm>
          <a:prstGeom prst="rect">
            <a:avLst/>
          </a:prstGeom>
          <a:noFill/>
          <a:ln>
            <a:noFill/>
          </a:ln>
        </p:spPr>
        <p:txBody>
          <a:bodyPr lIns="76025" tIns="76025" rIns="76025" bIns="76025" anchor="b" anchorCtr="0"/>
          <a:lstStyle>
            <a:lvl1pPr marL="0" marR="0" lvl="0" indent="0" algn="ctr" rtl="0">
              <a:lnSpc>
                <a:spcPct val="93000"/>
              </a:lnSpc>
              <a:spcBef>
                <a:spcPts val="0"/>
              </a:spcBef>
              <a:spcAft>
                <a:spcPts val="0"/>
              </a:spcAft>
              <a:buNone/>
              <a:defRPr sz="50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126" name="Shape 126"/>
          <p:cNvSpPr txBox="1">
            <a:spLocks noGrp="1"/>
          </p:cNvSpPr>
          <p:nvPr>
            <p:ph type="subTitle" idx="1"/>
          </p:nvPr>
        </p:nvSpPr>
        <p:spPr>
          <a:xfrm>
            <a:off x="1143359" y="2701363"/>
            <a:ext cx="6857400" cy="1241999"/>
          </a:xfrm>
          <a:prstGeom prst="rect">
            <a:avLst/>
          </a:prstGeom>
          <a:noFill/>
          <a:ln>
            <a:noFill/>
          </a:ln>
        </p:spPr>
        <p:txBody>
          <a:bodyPr lIns="76025" tIns="76025" rIns="76025" bIns="76025" anchor="t" anchorCtr="0"/>
          <a:lstStyle>
            <a:lvl1pPr marL="0" marR="0" lvl="0" indent="0" algn="ctr" rtl="0">
              <a:lnSpc>
                <a:spcPct val="93000"/>
              </a:lnSpc>
              <a:spcBef>
                <a:spcPts val="0"/>
              </a:spcBef>
              <a:spcAft>
                <a:spcPts val="1200"/>
              </a:spcAft>
              <a:buClr>
                <a:srgbClr val="000000"/>
              </a:buClr>
              <a:buFont typeface="Times New Roman"/>
              <a:buNone/>
              <a:defRPr sz="2000" b="0" i="0" u="none" strike="noStrike" cap="none">
                <a:solidFill>
                  <a:srgbClr val="FFFFFF"/>
                </a:solidFill>
                <a:latin typeface="Arial"/>
                <a:ea typeface="Arial"/>
                <a:cs typeface="Arial"/>
                <a:sym typeface="Arial"/>
              </a:defRPr>
            </a:lvl1pPr>
            <a:lvl2pPr marL="381000" marR="0" lvl="1" indent="0" algn="ctr" rtl="0">
              <a:lnSpc>
                <a:spcPct val="93000"/>
              </a:lnSpc>
              <a:spcBef>
                <a:spcPts val="0"/>
              </a:spcBef>
              <a:spcAft>
                <a:spcPts val="900"/>
              </a:spcAft>
              <a:buClr>
                <a:srgbClr val="000000"/>
              </a:buClr>
              <a:buFont typeface="Times New Roman"/>
              <a:buNone/>
              <a:defRPr sz="1700" b="0" i="0" u="none" strike="noStrike" cap="none">
                <a:solidFill>
                  <a:srgbClr val="FFFFFF"/>
                </a:solidFill>
                <a:latin typeface="Arial"/>
                <a:ea typeface="Arial"/>
                <a:cs typeface="Arial"/>
                <a:sym typeface="Arial"/>
              </a:defRPr>
            </a:lvl2pPr>
            <a:lvl3pPr marL="762000" marR="0" lvl="2" indent="0" algn="ctr" rtl="0">
              <a:lnSpc>
                <a:spcPct val="93000"/>
              </a:lnSpc>
              <a:spcBef>
                <a:spcPts val="0"/>
              </a:spcBef>
              <a:spcAft>
                <a:spcPts val="700"/>
              </a:spcAft>
              <a:buClr>
                <a:srgbClr val="000000"/>
              </a:buClr>
              <a:buFont typeface="Times New Roman"/>
              <a:buNone/>
              <a:defRPr sz="1500" b="0" i="0" u="none" strike="noStrike" cap="none">
                <a:solidFill>
                  <a:srgbClr val="FFFFFF"/>
                </a:solidFill>
                <a:latin typeface="Arial"/>
                <a:ea typeface="Arial"/>
                <a:cs typeface="Arial"/>
                <a:sym typeface="Arial"/>
              </a:defRPr>
            </a:lvl3pPr>
            <a:lvl4pPr marL="1143000" marR="0" lvl="3" indent="0" algn="ctr" rtl="0">
              <a:lnSpc>
                <a:spcPct val="93000"/>
              </a:lnSpc>
              <a:spcBef>
                <a:spcPts val="0"/>
              </a:spcBef>
              <a:spcAft>
                <a:spcPts val="500"/>
              </a:spcAft>
              <a:buClr>
                <a:srgbClr val="000000"/>
              </a:buClr>
              <a:buFont typeface="Times New Roman"/>
              <a:buNone/>
              <a:defRPr sz="1300" b="0" i="0" u="none" strike="noStrike" cap="none">
                <a:solidFill>
                  <a:srgbClr val="FFFFFF"/>
                </a:solidFill>
                <a:latin typeface="Arial"/>
                <a:ea typeface="Arial"/>
                <a:cs typeface="Arial"/>
                <a:sym typeface="Arial"/>
              </a:defRPr>
            </a:lvl4pPr>
            <a:lvl5pPr marL="1524000" marR="0" lvl="4" indent="0" algn="ctr" rtl="0">
              <a:lnSpc>
                <a:spcPct val="93000"/>
              </a:lnSpc>
              <a:spcBef>
                <a:spcPts val="0"/>
              </a:spcBef>
              <a:spcAft>
                <a:spcPts val="200"/>
              </a:spcAft>
              <a:buClr>
                <a:srgbClr val="000000"/>
              </a:buClr>
              <a:buFont typeface="Times New Roman"/>
              <a:buNone/>
              <a:defRPr sz="1300" b="0" i="0" u="none" strike="noStrike" cap="none">
                <a:solidFill>
                  <a:srgbClr val="FFFFFF"/>
                </a:solidFill>
                <a:latin typeface="Arial"/>
                <a:ea typeface="Arial"/>
                <a:cs typeface="Arial"/>
                <a:sym typeface="Arial"/>
              </a:defRPr>
            </a:lvl5pPr>
            <a:lvl6pPr marL="1905000" marR="0" lvl="5" indent="0" algn="ctr"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6pPr>
            <a:lvl7pPr marL="2286000" marR="0" lvl="6" indent="0" algn="ctr"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7pPr>
            <a:lvl8pPr marL="2667000" marR="0" lvl="7" indent="0" algn="ctr"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8pPr>
            <a:lvl9pPr marL="3035300" marR="0" lvl="8" indent="0" algn="ctr"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9pPr>
          </a:lstStyle>
          <a:p>
            <a:endParaRPr/>
          </a:p>
        </p:txBody>
      </p:sp>
      <p:sp>
        <p:nvSpPr>
          <p:cNvPr id="127" name="Shape 127"/>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28" name="Shape 128"/>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29" name="Shape 129"/>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pt-BR" sz="1000">
                <a:solidFill>
                  <a:schemeClr val="dk2"/>
                </a:solidFill>
              </a:rPr>
              <a:pPr lvl="0" algn="r">
                <a:spcBef>
                  <a:spcPts val="0"/>
                </a:spcBef>
                <a:buNone/>
              </a:pPr>
              <a:t>‹nº›</a:t>
            </a:fld>
            <a:endParaRPr lang="pt-BR"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6479" y="205221"/>
            <a:ext cx="8225400" cy="85650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9pPr>
          </a:lstStyle>
          <a:p>
            <a:endParaRPr/>
          </a:p>
        </p:txBody>
      </p:sp>
      <p:sp>
        <p:nvSpPr>
          <p:cNvPr id="52" name="Shape 52"/>
          <p:cNvSpPr txBox="1">
            <a:spLocks noGrp="1"/>
          </p:cNvSpPr>
          <p:nvPr>
            <p:ph type="body" idx="1"/>
          </p:nvPr>
        </p:nvSpPr>
        <p:spPr>
          <a:xfrm>
            <a:off x="456479" y="1203246"/>
            <a:ext cx="8042400" cy="3392700"/>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SzPct val="44444"/>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SzPct val="52173"/>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SzPct val="60000"/>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SzPct val="70588"/>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SzPct val="70588"/>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456479" y="4685532"/>
            <a:ext cx="2127000"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SzPct val="80000"/>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7680" y="4685532"/>
            <a:ext cx="2895899" cy="35220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SzPct val="80000"/>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6319" y="4685532"/>
            <a:ext cx="2127000" cy="352200"/>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ideo" Target="file:///E:\www-cda\cda\sessao-astronomia\2016\A-1EeV-proton-cosmic-ray-air-shower-over-Geneva.mp4"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youtube.com/v/dcNxkiz_hec"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hyperlink" Target="http://youtube.com/v/ps5jX5cvC7k"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hyperlink" Target="http://youtube.com/v/0QgnKA5AUDY"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hyperlink" Target="http://www.cbpf.br/~desafios/media/livro/Raios_cosmicos.pdf"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hyperlink" Target="http://arxiv.org/pdf/1111.5338v1.pdf" TargetMode="External"/><Relationship Id="rId5" Type="http://schemas.openxmlformats.org/officeDocument/2006/relationships/hyperlink" Target="http://relativity.livingreviews.org/Articles/lrr-2008-2/download/lrr-2008-2Color.pdf" TargetMode="External"/><Relationship Id="rId4" Type="http://schemas.openxmlformats.org/officeDocument/2006/relationships/hyperlink" Target="http://www.scielo.br/pdf/rbh/v34n67/a09v34n67.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a:stretch/>
        </p:blipFill>
        <p:spPr>
          <a:xfrm>
            <a:off x="2086550" y="125"/>
            <a:ext cx="4798200" cy="51435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0" y="0"/>
            <a:ext cx="9144000" cy="5143499"/>
          </a:xfrm>
          <a:prstGeom prst="rect">
            <a:avLst/>
          </a:prstGeom>
          <a:noFill/>
          <a:ln>
            <a:noFill/>
          </a:ln>
        </p:spPr>
      </p:pic>
      <p:sp>
        <p:nvSpPr>
          <p:cNvPr id="199" name="Shape 199"/>
          <p:cNvSpPr txBox="1"/>
          <p:nvPr/>
        </p:nvSpPr>
        <p:spPr>
          <a:xfrm>
            <a:off x="6626525" y="647350"/>
            <a:ext cx="2307000" cy="1129800"/>
          </a:xfrm>
          <a:prstGeom prst="rect">
            <a:avLst/>
          </a:prstGeom>
          <a:noFill/>
          <a:ln>
            <a:noFill/>
          </a:ln>
        </p:spPr>
        <p:txBody>
          <a:bodyPr lIns="91425" tIns="91425" rIns="91425" bIns="91425" anchor="t" anchorCtr="0">
            <a:noAutofit/>
          </a:bodyPr>
          <a:lstStyle/>
          <a:p>
            <a:pPr lvl="0">
              <a:spcBef>
                <a:spcPts val="0"/>
              </a:spcBef>
              <a:buNone/>
            </a:pPr>
            <a:r>
              <a:rPr lang="pt-BR" sz="3000"/>
              <a:t>Ondas</a:t>
            </a:r>
          </a:p>
          <a:p>
            <a:pPr lvl="0">
              <a:spcBef>
                <a:spcPts val="0"/>
              </a:spcBef>
              <a:buNone/>
            </a:pPr>
            <a:endParaRPr sz="3000"/>
          </a:p>
          <a:p>
            <a:pPr lvl="0">
              <a:spcBef>
                <a:spcPts val="0"/>
              </a:spcBef>
              <a:buNone/>
            </a:pPr>
            <a:endParaRPr sz="3000"/>
          </a:p>
          <a:p>
            <a:pPr lvl="0">
              <a:spcBef>
                <a:spcPts val="0"/>
              </a:spcBef>
              <a:buNone/>
            </a:pPr>
            <a:endParaRPr sz="3000"/>
          </a:p>
          <a:p>
            <a:pPr lvl="0">
              <a:spcBef>
                <a:spcPts val="0"/>
              </a:spcBef>
              <a:buNone/>
            </a:pPr>
            <a:endParaRPr sz="3000"/>
          </a:p>
          <a:p>
            <a:pPr lvl="0">
              <a:spcBef>
                <a:spcPts val="0"/>
              </a:spcBef>
              <a:buNone/>
            </a:pPr>
            <a:r>
              <a:rPr lang="pt-BR" sz="3000"/>
              <a:t>Partículas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Shape 204"/>
          <p:cNvPicPr preferRelativeResize="0"/>
          <p:nvPr/>
        </p:nvPicPr>
        <p:blipFill>
          <a:blip r:embed="rId3">
            <a:alphaModFix/>
          </a:blip>
          <a:stretch>
            <a:fillRect/>
          </a:stretch>
        </p:blipFill>
        <p:spPr>
          <a:xfrm>
            <a:off x="25" y="31"/>
            <a:ext cx="3872500" cy="5143499"/>
          </a:xfrm>
          <a:prstGeom prst="rect">
            <a:avLst/>
          </a:prstGeom>
          <a:noFill/>
          <a:ln>
            <a:noFill/>
          </a:ln>
        </p:spPr>
      </p:pic>
      <p:sp>
        <p:nvSpPr>
          <p:cNvPr id="205" name="Shape 205"/>
          <p:cNvSpPr txBox="1"/>
          <p:nvPr/>
        </p:nvSpPr>
        <p:spPr>
          <a:xfrm>
            <a:off x="3924000" y="85550"/>
            <a:ext cx="5220000" cy="5058000"/>
          </a:xfrm>
          <a:prstGeom prst="rect">
            <a:avLst/>
          </a:prstGeom>
          <a:noFill/>
          <a:ln>
            <a:noFill/>
          </a:ln>
        </p:spPr>
        <p:txBody>
          <a:bodyPr lIns="91425" tIns="91425" rIns="91425" bIns="91425" anchor="ctr" anchorCtr="0">
            <a:noAutofit/>
          </a:bodyPr>
          <a:lstStyle/>
          <a:p>
            <a:pPr lvl="0" algn="ctr">
              <a:spcBef>
                <a:spcPts val="0"/>
              </a:spcBef>
              <a:buNone/>
            </a:pPr>
            <a:r>
              <a:rPr lang="pt-BR" sz="3000">
                <a:solidFill>
                  <a:schemeClr val="lt1"/>
                </a:solidFill>
              </a:rPr>
              <a:t>Robert Millikan (Nobel 1923) tinha tanta certeza que eram ondas que deu o nome para radiação  de “raios cósmicos”.</a:t>
            </a:r>
          </a:p>
          <a:p>
            <a:pPr lvl="0" algn="ctr">
              <a:spcBef>
                <a:spcPts val="0"/>
              </a:spcBef>
              <a:buNone/>
            </a:pPr>
            <a:endParaRPr sz="3000">
              <a:solidFill>
                <a:schemeClr val="lt1"/>
              </a:solidFill>
            </a:endParaRPr>
          </a:p>
          <a:p>
            <a:pPr lvl="0" algn="ctr">
              <a:spcBef>
                <a:spcPts val="0"/>
              </a:spcBef>
              <a:buNone/>
            </a:pPr>
            <a:r>
              <a:rPr lang="pt-BR" sz="3000">
                <a:solidFill>
                  <a:schemeClr val="lt1"/>
                </a:solidFill>
              </a:rPr>
              <a:t>Arthur Compton (Nobel 1927)</a:t>
            </a:r>
          </a:p>
          <a:p>
            <a:pPr lvl="0" algn="ctr" rtl="0">
              <a:spcBef>
                <a:spcPts val="0"/>
              </a:spcBef>
              <a:buNone/>
            </a:pPr>
            <a:r>
              <a:rPr lang="pt-BR" sz="3000">
                <a:solidFill>
                  <a:schemeClr val="lt1"/>
                </a:solidFill>
              </a:rPr>
              <a:t>achava que eram partículas.</a:t>
            </a:r>
          </a:p>
          <a:p>
            <a:pPr lvl="0" algn="ctr">
              <a:spcBef>
                <a:spcPts val="0"/>
              </a:spcBef>
              <a:buNone/>
            </a:pPr>
            <a:endParaRPr sz="3000">
              <a:solidFill>
                <a:schemeClr val="lt1"/>
              </a:solidFill>
            </a:endParaRPr>
          </a:p>
          <a:p>
            <a:pPr lvl="0" algn="l" rtl="0">
              <a:spcBef>
                <a:spcPts val="0"/>
              </a:spcBef>
              <a:buNone/>
            </a:pPr>
            <a:endParaRPr sz="3000">
              <a:solidFill>
                <a:schemeClr val="lt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a:blip r:embed="rId3">
            <a:alphaModFix/>
          </a:blip>
          <a:stretch>
            <a:fillRect/>
          </a:stretch>
        </p:blipFill>
        <p:spPr>
          <a:xfrm>
            <a:off x="0" y="0"/>
            <a:ext cx="5509150" cy="5143499"/>
          </a:xfrm>
          <a:prstGeom prst="rect">
            <a:avLst/>
          </a:prstGeom>
          <a:noFill/>
          <a:ln>
            <a:noFill/>
          </a:ln>
        </p:spPr>
      </p:pic>
      <p:sp>
        <p:nvSpPr>
          <p:cNvPr id="211" name="Shape 211"/>
          <p:cNvSpPr txBox="1"/>
          <p:nvPr/>
        </p:nvSpPr>
        <p:spPr>
          <a:xfrm>
            <a:off x="5509150" y="85525"/>
            <a:ext cx="3634800" cy="5058000"/>
          </a:xfrm>
          <a:prstGeom prst="rect">
            <a:avLst/>
          </a:prstGeom>
          <a:noFill/>
          <a:ln>
            <a:noFill/>
          </a:ln>
        </p:spPr>
        <p:txBody>
          <a:bodyPr lIns="91425" tIns="91425" rIns="91425" bIns="91425" anchor="ctr" anchorCtr="0">
            <a:noAutofit/>
          </a:bodyPr>
          <a:lstStyle/>
          <a:p>
            <a:pPr lvl="0" algn="ctr">
              <a:spcBef>
                <a:spcPts val="0"/>
              </a:spcBef>
              <a:buNone/>
            </a:pPr>
            <a:r>
              <a:rPr lang="pt-BR" sz="3000">
                <a:solidFill>
                  <a:schemeClr val="lt1"/>
                </a:solidFill>
              </a:rPr>
              <a:t>Quem estava certo?</a:t>
            </a:r>
          </a:p>
          <a:p>
            <a:pPr lvl="0" algn="ctr">
              <a:spcBef>
                <a:spcPts val="0"/>
              </a:spcBef>
              <a:buNone/>
            </a:pPr>
            <a:r>
              <a:rPr lang="pt-BR" sz="3000">
                <a:solidFill>
                  <a:schemeClr val="lt1"/>
                </a:solidFill>
              </a:rPr>
              <a:t>a imprensa norte americana deu grande cobertura nessa disputa </a:t>
            </a:r>
          </a:p>
          <a:p>
            <a:pPr lvl="0" algn="ctr">
              <a:spcBef>
                <a:spcPts val="0"/>
              </a:spcBef>
              <a:buNone/>
            </a:pPr>
            <a:endParaRPr sz="3000">
              <a:solidFill>
                <a:schemeClr val="lt1"/>
              </a:solidFill>
            </a:endParaRPr>
          </a:p>
          <a:p>
            <a:pPr lvl="0" algn="ctr" rtl="0">
              <a:spcBef>
                <a:spcPts val="0"/>
              </a:spcBef>
              <a:buNone/>
            </a:pPr>
            <a:r>
              <a:rPr lang="pt-BR" sz="3000">
                <a:solidFill>
                  <a:schemeClr val="lt1"/>
                </a:solidFill>
              </a:rPr>
              <a:t>Compton venceu, mas o nome dado por Millikan permaneceu!</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Shape 216"/>
          <p:cNvPicPr preferRelativeResize="0"/>
          <p:nvPr/>
        </p:nvPicPr>
        <p:blipFill>
          <a:blip r:embed="rId3">
            <a:alphaModFix/>
          </a:blip>
          <a:stretch>
            <a:fillRect/>
          </a:stretch>
        </p:blipFill>
        <p:spPr>
          <a:xfrm>
            <a:off x="0" y="0"/>
            <a:ext cx="5302679" cy="5143499"/>
          </a:xfrm>
          <a:prstGeom prst="rect">
            <a:avLst/>
          </a:prstGeom>
          <a:noFill/>
          <a:ln>
            <a:noFill/>
          </a:ln>
        </p:spPr>
      </p:pic>
      <p:sp>
        <p:nvSpPr>
          <p:cNvPr id="217" name="Shape 217"/>
          <p:cNvSpPr txBox="1"/>
          <p:nvPr/>
        </p:nvSpPr>
        <p:spPr>
          <a:xfrm>
            <a:off x="5302675" y="502575"/>
            <a:ext cx="3841200" cy="3960600"/>
          </a:xfrm>
          <a:prstGeom prst="rect">
            <a:avLst/>
          </a:prstGeom>
          <a:noFill/>
          <a:ln>
            <a:noFill/>
          </a:ln>
        </p:spPr>
        <p:txBody>
          <a:bodyPr lIns="91425" tIns="91425" rIns="91425" bIns="91425" anchor="ctr" anchorCtr="0">
            <a:noAutofit/>
          </a:bodyPr>
          <a:lstStyle/>
          <a:p>
            <a:pPr lvl="0">
              <a:spcBef>
                <a:spcPts val="0"/>
              </a:spcBef>
              <a:buNone/>
            </a:pPr>
            <a:endParaRPr sz="3000" b="1">
              <a:solidFill>
                <a:srgbClr val="F3F3F3"/>
              </a:solidFill>
              <a:highlight>
                <a:srgbClr val="000000"/>
              </a:highlight>
              <a:latin typeface="Verdana"/>
              <a:ea typeface="Verdana"/>
              <a:cs typeface="Verdana"/>
              <a:sym typeface="Verdana"/>
            </a:endParaRPr>
          </a:p>
          <a:p>
            <a:pPr lvl="0">
              <a:spcBef>
                <a:spcPts val="0"/>
              </a:spcBef>
              <a:buNone/>
            </a:pPr>
            <a:r>
              <a:rPr lang="pt-BR" sz="3000" b="1">
                <a:solidFill>
                  <a:srgbClr val="F3F3F3"/>
                </a:solidFill>
                <a:highlight>
                  <a:srgbClr val="000000"/>
                </a:highlight>
                <a:latin typeface="Verdana"/>
                <a:ea typeface="Verdana"/>
                <a:cs typeface="Verdana"/>
                <a:sym typeface="Verdana"/>
              </a:rPr>
              <a:t>A visita de Arthur Compton ao Brasil em 1941</a:t>
            </a:r>
          </a:p>
          <a:p>
            <a:pPr lvl="0">
              <a:spcBef>
                <a:spcPts val="0"/>
              </a:spcBef>
              <a:buNone/>
            </a:pPr>
            <a:r>
              <a:rPr lang="pt-BR" sz="3000" b="1">
                <a:solidFill>
                  <a:srgbClr val="F3F3F3"/>
                </a:solidFill>
                <a:highlight>
                  <a:srgbClr val="000000"/>
                </a:highlight>
                <a:latin typeface="Verdana"/>
                <a:ea typeface="Verdana"/>
                <a:cs typeface="Verdana"/>
                <a:sym typeface="Verdana"/>
              </a:rPr>
              <a:t>Conferência internacional sobre raios cósmicos</a:t>
            </a:r>
          </a:p>
          <a:p>
            <a:pPr lvl="0" rtl="0">
              <a:spcBef>
                <a:spcPts val="0"/>
              </a:spcBef>
              <a:buNone/>
            </a:pPr>
            <a:endParaRPr sz="3000" b="1">
              <a:solidFill>
                <a:srgbClr val="F3F3F3"/>
              </a:solidFill>
              <a:highlight>
                <a:srgbClr val="000000"/>
              </a:highlight>
              <a:latin typeface="Verdana"/>
              <a:ea typeface="Verdana"/>
              <a:cs typeface="Verdana"/>
              <a:sym typeface="Verdana"/>
            </a:endParaRPr>
          </a:p>
        </p:txBody>
      </p:sp>
      <p:pic>
        <p:nvPicPr>
          <p:cNvPr id="218" name="Shape 218"/>
          <p:cNvPicPr preferRelativeResize="0"/>
          <p:nvPr/>
        </p:nvPicPr>
        <p:blipFill>
          <a:blip r:embed="rId4">
            <a:alphaModFix/>
          </a:blip>
          <a:stretch>
            <a:fillRect/>
          </a:stretch>
        </p:blipFill>
        <p:spPr>
          <a:xfrm>
            <a:off x="890225" y="3976325"/>
            <a:ext cx="970474" cy="33355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p:cNvPicPr preferRelativeResize="0"/>
          <p:nvPr/>
        </p:nvPicPr>
        <p:blipFill>
          <a:blip r:embed="rId3">
            <a:alphaModFix/>
          </a:blip>
          <a:stretch>
            <a:fillRect/>
          </a:stretch>
        </p:blipFill>
        <p:spPr>
          <a:xfrm>
            <a:off x="0" y="24475"/>
            <a:ext cx="9143999" cy="5143500"/>
          </a:xfrm>
          <a:prstGeom prst="rect">
            <a:avLst/>
          </a:prstGeom>
          <a:noFill/>
          <a:ln>
            <a:noFill/>
          </a:ln>
        </p:spPr>
      </p:pic>
      <p:sp>
        <p:nvSpPr>
          <p:cNvPr id="224" name="Shape 224"/>
          <p:cNvSpPr txBox="1"/>
          <p:nvPr/>
        </p:nvSpPr>
        <p:spPr>
          <a:xfrm>
            <a:off x="134050" y="2143500"/>
            <a:ext cx="3000000" cy="3000000"/>
          </a:xfrm>
          <a:prstGeom prst="rect">
            <a:avLst/>
          </a:prstGeom>
          <a:noFill/>
          <a:ln>
            <a:noFill/>
          </a:ln>
        </p:spPr>
        <p:txBody>
          <a:bodyPr lIns="91425" tIns="91425" rIns="91425" bIns="91425" anchor="ctr" anchorCtr="0">
            <a:noAutofit/>
          </a:bodyPr>
          <a:lstStyle/>
          <a:p>
            <a:pPr lvl="0" rtl="0">
              <a:spcBef>
                <a:spcPts val="0"/>
              </a:spcBef>
              <a:buNone/>
            </a:pPr>
            <a:r>
              <a:rPr lang="pt-BR" sz="3000">
                <a:solidFill>
                  <a:schemeClr val="lt1"/>
                </a:solidFill>
                <a:highlight>
                  <a:srgbClr val="000000"/>
                </a:highlight>
              </a:rPr>
              <a:t>Hoje sabemos que 90% dessas partículas são Prótons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0" name="Shape 230"/>
          <p:cNvSpPr txBox="1"/>
          <p:nvPr/>
        </p:nvSpPr>
        <p:spPr>
          <a:xfrm>
            <a:off x="499725" y="3033250"/>
            <a:ext cx="8361300" cy="3000000"/>
          </a:xfrm>
          <a:prstGeom prst="rect">
            <a:avLst/>
          </a:prstGeom>
          <a:noFill/>
          <a:ln>
            <a:noFill/>
          </a:ln>
        </p:spPr>
        <p:txBody>
          <a:bodyPr lIns="91425" tIns="91425" rIns="91425" bIns="91425" anchor="ctr" anchorCtr="0">
            <a:noAutofit/>
          </a:bodyPr>
          <a:lstStyle/>
          <a:p>
            <a:pPr lvl="0" rtl="0">
              <a:spcBef>
                <a:spcPts val="0"/>
              </a:spcBef>
              <a:buNone/>
            </a:pPr>
            <a:r>
              <a:rPr lang="pt-BR" sz="3000">
                <a:solidFill>
                  <a:schemeClr val="lt1"/>
                </a:solidFill>
                <a:highlight>
                  <a:srgbClr val="000000"/>
                </a:highlight>
              </a:rPr>
              <a:t>Outros 10 % são compostos de núcleos de átomos  mais pesados e partículas </a:t>
            </a:r>
          </a:p>
          <a:p>
            <a:pPr lvl="0" rtl="0">
              <a:spcBef>
                <a:spcPts val="0"/>
              </a:spcBef>
              <a:buNone/>
            </a:pP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p:nvPr/>
        </p:nvSpPr>
        <p:spPr>
          <a:xfrm>
            <a:off x="4578600" y="96250"/>
            <a:ext cx="4565400" cy="5047200"/>
          </a:xfrm>
          <a:prstGeom prst="rect">
            <a:avLst/>
          </a:prstGeom>
          <a:noFill/>
          <a:ln>
            <a:noFill/>
          </a:ln>
        </p:spPr>
        <p:txBody>
          <a:bodyPr lIns="91425" tIns="91425" rIns="91425" bIns="91425" anchor="t" anchorCtr="0">
            <a:noAutofit/>
          </a:bodyPr>
          <a:lstStyle/>
          <a:p>
            <a:pPr lvl="0">
              <a:spcBef>
                <a:spcPts val="0"/>
              </a:spcBef>
              <a:buNone/>
            </a:pPr>
            <a:r>
              <a:rPr lang="pt-BR" sz="3600">
                <a:solidFill>
                  <a:schemeClr val="lt1"/>
                </a:solidFill>
              </a:rPr>
              <a:t>Chuveiros atmosféricos</a:t>
            </a:r>
          </a:p>
          <a:p>
            <a:pPr lvl="0">
              <a:spcBef>
                <a:spcPts val="0"/>
              </a:spcBef>
              <a:buNone/>
            </a:pPr>
            <a:endParaRPr sz="2400">
              <a:solidFill>
                <a:schemeClr val="lt1"/>
              </a:solidFill>
            </a:endParaRPr>
          </a:p>
          <a:p>
            <a:pPr lvl="0">
              <a:spcBef>
                <a:spcPts val="0"/>
              </a:spcBef>
              <a:buNone/>
            </a:pPr>
            <a:r>
              <a:rPr lang="pt-BR" sz="3000">
                <a:solidFill>
                  <a:schemeClr val="lt1"/>
                </a:solidFill>
              </a:rPr>
              <a:t>Quando Um raio cósmico atinge a atmosfera ele desintegra os núcleos dos átomos da atmosfera. </a:t>
            </a:r>
          </a:p>
        </p:txBody>
      </p:sp>
      <p:cxnSp>
        <p:nvCxnSpPr>
          <p:cNvPr id="236" name="Shape 236"/>
          <p:cNvCxnSpPr/>
          <p:nvPr/>
        </p:nvCxnSpPr>
        <p:spPr>
          <a:xfrm>
            <a:off x="1507750" y="96250"/>
            <a:ext cx="10800" cy="1101300"/>
          </a:xfrm>
          <a:prstGeom prst="straightConnector1">
            <a:avLst/>
          </a:prstGeom>
          <a:noFill/>
          <a:ln w="9525" cap="flat" cmpd="sng">
            <a:solidFill>
              <a:schemeClr val="dk2"/>
            </a:solidFill>
            <a:prstDash val="solid"/>
            <a:round/>
            <a:headEnd type="none" w="lg" len="lg"/>
            <a:tailEnd type="triangle" w="lg" len="lg"/>
          </a:ln>
        </p:spPr>
      </p:cxnSp>
      <p:pic>
        <p:nvPicPr>
          <p:cNvPr id="237" name="Shape 237"/>
          <p:cNvPicPr preferRelativeResize="0"/>
          <p:nvPr/>
        </p:nvPicPr>
        <p:blipFill>
          <a:blip r:embed="rId3">
            <a:alphaModFix/>
          </a:blip>
          <a:stretch>
            <a:fillRect/>
          </a:stretch>
        </p:blipFill>
        <p:spPr>
          <a:xfrm>
            <a:off x="0" y="0"/>
            <a:ext cx="4565400" cy="5143499"/>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Shape 242"/>
          <p:cNvPicPr preferRelativeResize="0"/>
          <p:nvPr/>
        </p:nvPicPr>
        <p:blipFill>
          <a:blip r:embed="rId3">
            <a:alphaModFix/>
          </a:blip>
          <a:stretch>
            <a:fillRect/>
          </a:stretch>
        </p:blipFill>
        <p:spPr>
          <a:xfrm>
            <a:off x="0" y="0"/>
            <a:ext cx="4849250" cy="5143500"/>
          </a:xfrm>
          <a:prstGeom prst="rect">
            <a:avLst/>
          </a:prstGeom>
          <a:noFill/>
          <a:ln>
            <a:noFill/>
          </a:ln>
        </p:spPr>
      </p:pic>
      <p:sp>
        <p:nvSpPr>
          <p:cNvPr id="243" name="Shape 243"/>
          <p:cNvSpPr txBox="1"/>
          <p:nvPr/>
        </p:nvSpPr>
        <p:spPr>
          <a:xfrm>
            <a:off x="4849250" y="435500"/>
            <a:ext cx="4377000" cy="3895200"/>
          </a:xfrm>
          <a:prstGeom prst="rect">
            <a:avLst/>
          </a:prstGeom>
          <a:noFill/>
          <a:ln>
            <a:noFill/>
          </a:ln>
        </p:spPr>
        <p:txBody>
          <a:bodyPr lIns="91425" tIns="91425" rIns="91425" bIns="91425" anchor="ctr" anchorCtr="0">
            <a:noAutofit/>
          </a:bodyPr>
          <a:lstStyle/>
          <a:p>
            <a:pPr lvl="0">
              <a:spcBef>
                <a:spcPts val="0"/>
              </a:spcBef>
              <a:buNone/>
            </a:pPr>
            <a:endParaRPr sz="3600">
              <a:solidFill>
                <a:schemeClr val="lt1"/>
              </a:solidFill>
            </a:endParaRPr>
          </a:p>
          <a:p>
            <a:pPr lvl="0">
              <a:spcBef>
                <a:spcPts val="0"/>
              </a:spcBef>
              <a:buNone/>
            </a:pPr>
            <a:r>
              <a:rPr lang="pt-BR" sz="3600">
                <a:solidFill>
                  <a:schemeClr val="lt1"/>
                </a:solidFill>
              </a:rPr>
              <a:t>Pierre Auger </a:t>
            </a:r>
          </a:p>
          <a:p>
            <a:pPr lvl="0" rtl="0">
              <a:spcBef>
                <a:spcPts val="0"/>
              </a:spcBef>
              <a:buNone/>
            </a:pPr>
            <a:endParaRPr sz="2400">
              <a:solidFill>
                <a:schemeClr val="lt1"/>
              </a:solidFill>
            </a:endParaRPr>
          </a:p>
          <a:p>
            <a:pPr lvl="0">
              <a:spcBef>
                <a:spcPts val="0"/>
              </a:spcBef>
              <a:buNone/>
            </a:pPr>
            <a:r>
              <a:rPr lang="pt-BR" sz="3000">
                <a:solidFill>
                  <a:schemeClr val="lt1"/>
                </a:solidFill>
              </a:rPr>
              <a:t>Primeiro a comprovar a existência dos chuveiros atmosféricos em 1938</a:t>
            </a:r>
          </a:p>
          <a:p>
            <a:pPr lvl="0">
              <a:spcBef>
                <a:spcPts val="0"/>
              </a:spcBef>
              <a:buNone/>
            </a:pPr>
            <a:endParaRPr sz="3000">
              <a:solidFill>
                <a:schemeClr val="lt1"/>
              </a:solidFill>
            </a:endParaRPr>
          </a:p>
          <a:p>
            <a:pPr lvl="0" rtl="0">
              <a:spcBef>
                <a:spcPts val="0"/>
              </a:spcBef>
              <a:buNone/>
            </a:pPr>
            <a:r>
              <a:rPr lang="pt-BR" sz="3000">
                <a:solidFill>
                  <a:schemeClr val="lt1"/>
                </a:solidFill>
              </a:rPr>
              <a:t>Coincidência temporal nos detectores!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cxnSp>
        <p:nvCxnSpPr>
          <p:cNvPr id="248" name="Shape 248"/>
          <p:cNvCxnSpPr/>
          <p:nvPr/>
        </p:nvCxnSpPr>
        <p:spPr>
          <a:xfrm>
            <a:off x="1507750" y="96250"/>
            <a:ext cx="10800" cy="1101300"/>
          </a:xfrm>
          <a:prstGeom prst="straightConnector1">
            <a:avLst/>
          </a:prstGeom>
          <a:noFill/>
          <a:ln w="9525" cap="flat" cmpd="sng">
            <a:solidFill>
              <a:schemeClr val="dk2"/>
            </a:solidFill>
            <a:prstDash val="solid"/>
            <a:round/>
            <a:headEnd type="none" w="lg" len="lg"/>
            <a:tailEnd type="triangle" w="lg" len="lg"/>
          </a:ln>
        </p:spPr>
      </p:cxnSp>
      <p:pic>
        <p:nvPicPr>
          <p:cNvPr id="4" name="A-1EeV-proton-cosmic-ray-air-shower-over-Geneva.mp4">
            <a:hlinkClick r:id="" action="ppaction://media"/>
          </p:cNvPr>
          <p:cNvPicPr>
            <a:picLocks noRot="1" noChangeAspect="1"/>
          </p:cNvPicPr>
          <p:nvPr>
            <a:videoFile r:link="rId1"/>
          </p:nvPr>
        </p:nvPicPr>
        <p:blipFill>
          <a:blip r:embed="rId4"/>
          <a:stretch>
            <a:fillRect/>
          </a:stretch>
        </p:blipFill>
        <p:spPr>
          <a:xfrm>
            <a:off x="2000250" y="0"/>
            <a:ext cx="51435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Shape 254"/>
          <p:cNvPicPr preferRelativeResize="0"/>
          <p:nvPr/>
        </p:nvPicPr>
        <p:blipFill>
          <a:blip r:embed="rId3">
            <a:alphaModFix/>
          </a:blip>
          <a:stretch>
            <a:fillRect/>
          </a:stretch>
        </p:blipFill>
        <p:spPr>
          <a:xfrm>
            <a:off x="0" y="12"/>
            <a:ext cx="9143999" cy="3443874"/>
          </a:xfrm>
          <a:prstGeom prst="rect">
            <a:avLst/>
          </a:prstGeom>
          <a:noFill/>
          <a:ln>
            <a:noFill/>
          </a:ln>
        </p:spPr>
      </p:pic>
      <p:sp>
        <p:nvSpPr>
          <p:cNvPr id="255" name="Shape 255"/>
          <p:cNvSpPr txBox="1"/>
          <p:nvPr/>
        </p:nvSpPr>
        <p:spPr>
          <a:xfrm>
            <a:off x="1048225" y="2728550"/>
            <a:ext cx="7203300" cy="3000000"/>
          </a:xfrm>
          <a:prstGeom prst="rect">
            <a:avLst/>
          </a:prstGeom>
          <a:noFill/>
          <a:ln>
            <a:noFill/>
          </a:ln>
        </p:spPr>
        <p:txBody>
          <a:bodyPr lIns="91425" tIns="91425" rIns="91425" bIns="91425" anchor="ctr" anchorCtr="0">
            <a:noAutofit/>
          </a:bodyPr>
          <a:lstStyle/>
          <a:p>
            <a:pPr lvl="0">
              <a:spcBef>
                <a:spcPts val="0"/>
              </a:spcBef>
              <a:buNone/>
            </a:pPr>
            <a:r>
              <a:rPr lang="pt-BR" sz="3000">
                <a:solidFill>
                  <a:schemeClr val="lt1"/>
                </a:solidFill>
              </a:rPr>
              <a:t>Inicio século XX </a:t>
            </a:r>
          </a:p>
          <a:p>
            <a:pPr lvl="0" rtl="0">
              <a:spcBef>
                <a:spcPts val="0"/>
              </a:spcBef>
              <a:buNone/>
            </a:pPr>
            <a:r>
              <a:rPr lang="pt-BR" sz="3000">
                <a:solidFill>
                  <a:schemeClr val="lt1"/>
                </a:solidFill>
              </a:rPr>
              <a:t>Não se conhecia a força nuclear forte nessa época!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3">
            <a:alphaModFix/>
          </a:blip>
          <a:srcRect/>
          <a:stretch/>
        </p:blipFill>
        <p:spPr>
          <a:xfrm>
            <a:off x="64799" y="1714139"/>
            <a:ext cx="9142500" cy="2552400"/>
          </a:xfrm>
          <a:prstGeom prst="rect">
            <a:avLst/>
          </a:prstGeom>
          <a:noFill/>
          <a:ln>
            <a:noFill/>
          </a:ln>
        </p:spPr>
      </p:pic>
      <p:sp>
        <p:nvSpPr>
          <p:cNvPr id="144" name="Shape 144"/>
          <p:cNvSpPr txBox="1"/>
          <p:nvPr/>
        </p:nvSpPr>
        <p:spPr>
          <a:xfrm>
            <a:off x="783360" y="832767"/>
            <a:ext cx="7912800" cy="807899"/>
          </a:xfrm>
          <a:prstGeom prst="rect">
            <a:avLst/>
          </a:prstGeom>
          <a:noFill/>
          <a:ln>
            <a:noFill/>
          </a:ln>
        </p:spPr>
        <p:txBody>
          <a:bodyPr lIns="74825" tIns="37425" rIns="74825" bIns="37425" anchor="t" anchorCtr="0">
            <a:noAutofit/>
          </a:bodyPr>
          <a:lstStyle/>
          <a:p>
            <a:pPr marL="0" marR="0" lvl="0" indent="0" algn="l" rtl="0">
              <a:lnSpc>
                <a:spcPct val="93000"/>
              </a:lnSpc>
              <a:spcBef>
                <a:spcPts val="0"/>
              </a:spcBef>
              <a:spcAft>
                <a:spcPts val="0"/>
              </a:spcAft>
              <a:buClr>
                <a:srgbClr val="FFFF99"/>
              </a:buClr>
              <a:buSzPct val="25000"/>
              <a:buFont typeface="Arial"/>
              <a:buNone/>
            </a:pPr>
            <a:r>
              <a:rPr lang="pt-BR" sz="6000" b="1" i="0" u="none">
                <a:solidFill>
                  <a:srgbClr val="FFFF99"/>
                </a:solidFill>
                <a:latin typeface="Arial"/>
                <a:ea typeface="Arial"/>
                <a:cs typeface="Arial"/>
                <a:sym typeface="Arial"/>
              </a:rPr>
              <a:t>Sessão Astronomia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Shape 260"/>
          <p:cNvPicPr preferRelativeResize="0"/>
          <p:nvPr/>
        </p:nvPicPr>
        <p:blipFill>
          <a:blip r:embed="rId3">
            <a:alphaModFix/>
          </a:blip>
          <a:stretch>
            <a:fillRect/>
          </a:stretch>
        </p:blipFill>
        <p:spPr>
          <a:xfrm>
            <a:off x="-3" y="-4"/>
            <a:ext cx="4089706" cy="5143500"/>
          </a:xfrm>
          <a:prstGeom prst="rect">
            <a:avLst/>
          </a:prstGeom>
          <a:noFill/>
          <a:ln>
            <a:noFill/>
          </a:ln>
        </p:spPr>
      </p:pic>
      <p:sp>
        <p:nvSpPr>
          <p:cNvPr id="261" name="Shape 261"/>
          <p:cNvSpPr txBox="1"/>
          <p:nvPr/>
        </p:nvSpPr>
        <p:spPr>
          <a:xfrm>
            <a:off x="4343150" y="447275"/>
            <a:ext cx="4508100" cy="3942900"/>
          </a:xfrm>
          <a:prstGeom prst="rect">
            <a:avLst/>
          </a:prstGeom>
          <a:noFill/>
          <a:ln>
            <a:noFill/>
          </a:ln>
        </p:spPr>
        <p:txBody>
          <a:bodyPr lIns="91425" tIns="91425" rIns="91425" bIns="91425" anchor="ctr" anchorCtr="0">
            <a:noAutofit/>
          </a:bodyPr>
          <a:lstStyle/>
          <a:p>
            <a:pPr lvl="0" algn="ctr" rtl="0">
              <a:spcBef>
                <a:spcPts val="0"/>
              </a:spcBef>
              <a:buNone/>
            </a:pPr>
            <a:r>
              <a:rPr lang="pt-BR" sz="3600">
                <a:solidFill>
                  <a:schemeClr val="lt1"/>
                </a:solidFill>
              </a:rPr>
              <a:t>Hideki Yukawa</a:t>
            </a:r>
          </a:p>
          <a:p>
            <a:pPr lvl="0" algn="ctr" rtl="0">
              <a:spcBef>
                <a:spcPts val="0"/>
              </a:spcBef>
              <a:buNone/>
            </a:pPr>
            <a:endParaRPr sz="2400">
              <a:solidFill>
                <a:schemeClr val="lt1"/>
              </a:solidFill>
            </a:endParaRPr>
          </a:p>
          <a:p>
            <a:pPr lvl="0" algn="ctr" rtl="0">
              <a:spcBef>
                <a:spcPts val="0"/>
              </a:spcBef>
              <a:buNone/>
            </a:pPr>
            <a:r>
              <a:rPr lang="pt-BR" sz="3000">
                <a:solidFill>
                  <a:schemeClr val="lt1"/>
                </a:solidFill>
              </a:rPr>
              <a:t>Em 1935, ao tentar explicar a estabilidade do núcleo dos átomos previu a existência de uma partícula chamada de méson Pi.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p:cNvPicPr preferRelativeResize="0"/>
          <p:nvPr/>
        </p:nvPicPr>
        <p:blipFill>
          <a:blip r:embed="rId3">
            <a:alphaModFix/>
          </a:blip>
          <a:stretch>
            <a:fillRect/>
          </a:stretch>
        </p:blipFill>
        <p:spPr>
          <a:xfrm>
            <a:off x="0" y="0"/>
            <a:ext cx="4391750" cy="5143499"/>
          </a:xfrm>
          <a:prstGeom prst="rect">
            <a:avLst/>
          </a:prstGeom>
          <a:noFill/>
          <a:ln>
            <a:noFill/>
          </a:ln>
        </p:spPr>
      </p:pic>
      <p:sp>
        <p:nvSpPr>
          <p:cNvPr id="267" name="Shape 267"/>
          <p:cNvSpPr txBox="1"/>
          <p:nvPr/>
        </p:nvSpPr>
        <p:spPr>
          <a:xfrm>
            <a:off x="4391750" y="0"/>
            <a:ext cx="4779300" cy="5086200"/>
          </a:xfrm>
          <a:prstGeom prst="rect">
            <a:avLst/>
          </a:prstGeom>
          <a:noFill/>
          <a:ln>
            <a:noFill/>
          </a:ln>
        </p:spPr>
        <p:txBody>
          <a:bodyPr lIns="91425" tIns="91425" rIns="91425" bIns="91425" anchor="ctr" anchorCtr="0">
            <a:noAutofit/>
          </a:bodyPr>
          <a:lstStyle/>
          <a:p>
            <a:pPr lvl="0">
              <a:spcBef>
                <a:spcPts val="0"/>
              </a:spcBef>
              <a:buNone/>
            </a:pPr>
            <a:r>
              <a:rPr lang="pt-BR" sz="3000">
                <a:solidFill>
                  <a:schemeClr val="lt1"/>
                </a:solidFill>
              </a:rPr>
              <a:t>Em 1936, Carl Anderson descobre uma partícula gerada por raios cósmicos chamada múon</a:t>
            </a:r>
          </a:p>
          <a:p>
            <a:pPr lvl="0">
              <a:spcBef>
                <a:spcPts val="0"/>
              </a:spcBef>
              <a:buNone/>
            </a:pPr>
            <a:r>
              <a:rPr lang="pt-BR" sz="3000">
                <a:solidFill>
                  <a:schemeClr val="lt1"/>
                </a:solidFill>
              </a:rPr>
              <a:t> ( Não era o méson Pi )</a:t>
            </a:r>
          </a:p>
          <a:p>
            <a:pPr lvl="0">
              <a:spcBef>
                <a:spcPts val="0"/>
              </a:spcBef>
              <a:buNone/>
            </a:pPr>
            <a:r>
              <a:rPr lang="pt-BR" sz="3000">
                <a:solidFill>
                  <a:schemeClr val="lt1"/>
                </a:solidFill>
              </a:rPr>
              <a:t>Essa partícula não deveria estar ali!</a:t>
            </a:r>
          </a:p>
          <a:p>
            <a:pPr lvl="0">
              <a:spcBef>
                <a:spcPts val="0"/>
              </a:spcBef>
              <a:buNone/>
            </a:pPr>
            <a:r>
              <a:rPr lang="pt-BR" sz="3000">
                <a:solidFill>
                  <a:schemeClr val="lt1"/>
                </a:solidFill>
              </a:rPr>
              <a:t>relatividade explica!</a:t>
            </a:r>
          </a:p>
          <a:p>
            <a:pPr lvl="0" rtl="0">
              <a:spcBef>
                <a:spcPts val="0"/>
              </a:spcBef>
              <a:buNone/>
            </a:pPr>
            <a:r>
              <a:rPr lang="pt-BR" sz="3000">
                <a:solidFill>
                  <a:schemeClr val="lt1"/>
                </a:solidFill>
              </a:rPr>
              <a:t>vida média de 2,2µs </a:t>
            </a:r>
          </a:p>
        </p:txBody>
      </p:sp>
      <p:sp>
        <p:nvSpPr>
          <p:cNvPr id="268" name="Shape 268"/>
          <p:cNvSpPr txBox="1"/>
          <p:nvPr/>
        </p:nvSpPr>
        <p:spPr>
          <a:xfrm>
            <a:off x="2726800" y="3699900"/>
            <a:ext cx="1218900" cy="684300"/>
          </a:xfrm>
          <a:prstGeom prst="rect">
            <a:avLst/>
          </a:prstGeom>
          <a:noFill/>
          <a:ln>
            <a:noFill/>
          </a:ln>
        </p:spPr>
        <p:txBody>
          <a:bodyPr lIns="91425" tIns="91425" rIns="91425" bIns="91425" anchor="t" anchorCtr="0">
            <a:noAutofit/>
          </a:bodyPr>
          <a:lstStyle/>
          <a:p>
            <a:pPr lvl="0">
              <a:spcBef>
                <a:spcPts val="0"/>
              </a:spcBef>
              <a:buNone/>
            </a:pPr>
            <a:r>
              <a:rPr lang="pt-BR" sz="2400"/>
              <a:t>15 km</a:t>
            </a:r>
          </a:p>
        </p:txBody>
      </p:sp>
      <p:cxnSp>
        <p:nvCxnSpPr>
          <p:cNvPr id="269" name="Shape 269"/>
          <p:cNvCxnSpPr/>
          <p:nvPr/>
        </p:nvCxnSpPr>
        <p:spPr>
          <a:xfrm flipH="1">
            <a:off x="3753450" y="2962050"/>
            <a:ext cx="21300" cy="1978200"/>
          </a:xfrm>
          <a:prstGeom prst="straightConnector1">
            <a:avLst/>
          </a:prstGeom>
          <a:noFill/>
          <a:ln w="76200" cap="flat" cmpd="sng">
            <a:solidFill>
              <a:schemeClr val="dk2"/>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Shape 274"/>
          <p:cNvPicPr preferRelativeResize="0"/>
          <p:nvPr/>
        </p:nvPicPr>
        <p:blipFill>
          <a:blip r:embed="rId3">
            <a:alphaModFix/>
          </a:blip>
          <a:stretch>
            <a:fillRect/>
          </a:stretch>
        </p:blipFill>
        <p:spPr>
          <a:xfrm>
            <a:off x="0" y="0"/>
            <a:ext cx="4265341" cy="5143500"/>
          </a:xfrm>
          <a:prstGeom prst="rect">
            <a:avLst/>
          </a:prstGeom>
          <a:noFill/>
          <a:ln>
            <a:noFill/>
          </a:ln>
        </p:spPr>
      </p:pic>
      <p:sp>
        <p:nvSpPr>
          <p:cNvPr id="275" name="Shape 275"/>
          <p:cNvSpPr txBox="1"/>
          <p:nvPr/>
        </p:nvSpPr>
        <p:spPr>
          <a:xfrm>
            <a:off x="5478425" y="1346525"/>
            <a:ext cx="3000000" cy="3000000"/>
          </a:xfrm>
          <a:prstGeom prst="rect">
            <a:avLst/>
          </a:prstGeom>
          <a:noFill/>
          <a:ln>
            <a:noFill/>
          </a:ln>
        </p:spPr>
        <p:txBody>
          <a:bodyPr lIns="91425" tIns="91425" rIns="91425" bIns="91425" anchor="ctr" anchorCtr="0">
            <a:noAutofit/>
          </a:bodyPr>
          <a:lstStyle/>
          <a:p>
            <a:pPr lvl="0" rtl="0">
              <a:spcBef>
                <a:spcPts val="0"/>
              </a:spcBef>
              <a:buNone/>
            </a:pPr>
            <a:r>
              <a:rPr lang="pt-BR" sz="3000">
                <a:solidFill>
                  <a:schemeClr val="lt1"/>
                </a:solidFill>
              </a:rPr>
              <a:t>Ele estava certo!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Shape 280"/>
          <p:cNvPicPr preferRelativeResize="0"/>
          <p:nvPr/>
        </p:nvPicPr>
        <p:blipFill>
          <a:blip r:embed="rId3">
            <a:alphaModFix/>
          </a:blip>
          <a:stretch>
            <a:fillRect/>
          </a:stretch>
        </p:blipFill>
        <p:spPr>
          <a:xfrm>
            <a:off x="856775" y="0"/>
            <a:ext cx="7248900" cy="4107699"/>
          </a:xfrm>
          <a:prstGeom prst="rect">
            <a:avLst/>
          </a:prstGeom>
          <a:noFill/>
          <a:ln>
            <a:noFill/>
          </a:ln>
        </p:spPr>
      </p:pic>
      <p:sp>
        <p:nvSpPr>
          <p:cNvPr id="281" name="Shape 281"/>
          <p:cNvSpPr txBox="1"/>
          <p:nvPr/>
        </p:nvSpPr>
        <p:spPr>
          <a:xfrm>
            <a:off x="2100300" y="4207325"/>
            <a:ext cx="4943400" cy="728400"/>
          </a:xfrm>
          <a:prstGeom prst="rect">
            <a:avLst/>
          </a:prstGeom>
          <a:noFill/>
          <a:ln>
            <a:noFill/>
          </a:ln>
        </p:spPr>
        <p:txBody>
          <a:bodyPr lIns="91425" tIns="91425" rIns="91425" bIns="91425" anchor="ctr" anchorCtr="0">
            <a:noAutofit/>
          </a:bodyPr>
          <a:lstStyle/>
          <a:p>
            <a:pPr lvl="0" rtl="0">
              <a:spcBef>
                <a:spcPts val="0"/>
              </a:spcBef>
              <a:buNone/>
            </a:pPr>
            <a:r>
              <a:rPr lang="pt-BR" sz="3600">
                <a:solidFill>
                  <a:schemeClr val="lt1"/>
                </a:solidFill>
              </a:rPr>
              <a:t>Emulsões Fotográficas</a:t>
            </a:r>
          </a:p>
          <a:p>
            <a:pPr lvl="0" rtl="0">
              <a:spcBef>
                <a:spcPts val="0"/>
              </a:spcBef>
              <a:buNone/>
            </a:pP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a:blip r:embed="rId3">
            <a:alphaModFix/>
          </a:blip>
          <a:stretch>
            <a:fillRect/>
          </a:stretch>
        </p:blipFill>
        <p:spPr>
          <a:xfrm>
            <a:off x="1065574" y="0"/>
            <a:ext cx="7012862" cy="5143499"/>
          </a:xfrm>
          <a:prstGeom prst="rect">
            <a:avLst/>
          </a:prstGeom>
          <a:noFill/>
          <a:ln>
            <a:noFill/>
          </a:ln>
        </p:spPr>
      </p:pic>
      <p:sp>
        <p:nvSpPr>
          <p:cNvPr id="287" name="Shape 287"/>
          <p:cNvSpPr txBox="1"/>
          <p:nvPr/>
        </p:nvSpPr>
        <p:spPr>
          <a:xfrm>
            <a:off x="237400" y="4345600"/>
            <a:ext cx="8743800" cy="988200"/>
          </a:xfrm>
          <a:prstGeom prst="rect">
            <a:avLst/>
          </a:prstGeom>
          <a:noFill/>
          <a:ln>
            <a:noFill/>
          </a:ln>
        </p:spPr>
        <p:txBody>
          <a:bodyPr lIns="91425" tIns="91425" rIns="91425" bIns="91425" anchor="ctr" anchorCtr="0">
            <a:noAutofit/>
          </a:bodyPr>
          <a:lstStyle/>
          <a:p>
            <a:pPr lvl="0" rtl="0">
              <a:spcBef>
                <a:spcPts val="0"/>
              </a:spcBef>
              <a:buNone/>
            </a:pPr>
            <a:r>
              <a:rPr lang="pt-BR" sz="2800">
                <a:solidFill>
                  <a:schemeClr val="lt1"/>
                </a:solidFill>
                <a:highlight>
                  <a:srgbClr val="000000"/>
                </a:highlight>
              </a:rPr>
              <a:t>Mesma tecnologia utilizada nas câmeras fotográficas antigas</a:t>
            </a:r>
            <a:r>
              <a:rPr lang="pt-BR" sz="2800">
                <a:solidFill>
                  <a:schemeClr val="lt1"/>
                </a:solidFill>
              </a:rPr>
              <a:t> </a:t>
            </a:r>
          </a:p>
          <a:p>
            <a:pPr lvl="0" rtl="0">
              <a:spcBef>
                <a:spcPts val="0"/>
              </a:spcBef>
              <a:buNone/>
            </a:pPr>
            <a:endParaRPr>
              <a:solidFill>
                <a:schemeClr val="dk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Shape 292"/>
          <p:cNvPicPr preferRelativeResize="0"/>
          <p:nvPr/>
        </p:nvPicPr>
        <p:blipFill>
          <a:blip r:embed="rId3">
            <a:alphaModFix/>
          </a:blip>
          <a:stretch>
            <a:fillRect/>
          </a:stretch>
        </p:blipFill>
        <p:spPr>
          <a:xfrm>
            <a:off x="1" y="0"/>
            <a:ext cx="5157430" cy="5143500"/>
          </a:xfrm>
          <a:prstGeom prst="rect">
            <a:avLst/>
          </a:prstGeom>
          <a:noFill/>
          <a:ln>
            <a:noFill/>
          </a:ln>
        </p:spPr>
      </p:pic>
      <p:sp>
        <p:nvSpPr>
          <p:cNvPr id="293" name="Shape 293"/>
          <p:cNvSpPr txBox="1"/>
          <p:nvPr/>
        </p:nvSpPr>
        <p:spPr>
          <a:xfrm>
            <a:off x="5157425" y="133575"/>
            <a:ext cx="3986700" cy="4864500"/>
          </a:xfrm>
          <a:prstGeom prst="rect">
            <a:avLst/>
          </a:prstGeom>
          <a:noFill/>
          <a:ln>
            <a:noFill/>
          </a:ln>
        </p:spPr>
        <p:txBody>
          <a:bodyPr lIns="91425" tIns="91425" rIns="91425" bIns="91425" anchor="ctr" anchorCtr="0">
            <a:noAutofit/>
          </a:bodyPr>
          <a:lstStyle/>
          <a:p>
            <a:pPr lvl="0" algn="ctr">
              <a:spcBef>
                <a:spcPts val="0"/>
              </a:spcBef>
              <a:buNone/>
            </a:pPr>
            <a:r>
              <a:rPr lang="pt-BR" sz="3000">
                <a:solidFill>
                  <a:schemeClr val="lt1"/>
                </a:solidFill>
              </a:rPr>
              <a:t>Nessa época uma tecnologia para estudar partículas de raios cósmicos era a emulsão fotográfica. </a:t>
            </a:r>
          </a:p>
          <a:p>
            <a:pPr lvl="0" algn="ctr" rtl="0">
              <a:spcBef>
                <a:spcPts val="0"/>
              </a:spcBef>
              <a:buNone/>
            </a:pPr>
            <a:endParaRPr sz="3000">
              <a:solidFill>
                <a:schemeClr val="lt1"/>
              </a:solidFill>
            </a:endParaRPr>
          </a:p>
          <a:p>
            <a:pPr lvl="0" algn="ctr" rtl="0">
              <a:spcBef>
                <a:spcPts val="0"/>
              </a:spcBef>
              <a:buNone/>
            </a:pPr>
            <a:r>
              <a:rPr lang="pt-BR" sz="3000">
                <a:solidFill>
                  <a:schemeClr val="lt1"/>
                </a:solidFill>
              </a:rPr>
              <a:t>Equipe da Universidade de Bristol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Shape 298"/>
          <p:cNvPicPr preferRelativeResize="0"/>
          <p:nvPr/>
        </p:nvPicPr>
        <p:blipFill>
          <a:blip r:embed="rId3">
            <a:alphaModFix/>
          </a:blip>
          <a:stretch>
            <a:fillRect/>
          </a:stretch>
        </p:blipFill>
        <p:spPr>
          <a:xfrm>
            <a:off x="0" y="0"/>
            <a:ext cx="5774349" cy="5143500"/>
          </a:xfrm>
          <a:prstGeom prst="rect">
            <a:avLst/>
          </a:prstGeom>
          <a:noFill/>
          <a:ln>
            <a:noFill/>
          </a:ln>
        </p:spPr>
      </p:pic>
      <p:sp>
        <p:nvSpPr>
          <p:cNvPr id="299" name="Shape 299"/>
          <p:cNvSpPr txBox="1"/>
          <p:nvPr/>
        </p:nvSpPr>
        <p:spPr>
          <a:xfrm>
            <a:off x="5774350" y="-125"/>
            <a:ext cx="3369600" cy="5143500"/>
          </a:xfrm>
          <a:prstGeom prst="rect">
            <a:avLst/>
          </a:prstGeom>
          <a:noFill/>
          <a:ln>
            <a:noFill/>
          </a:ln>
        </p:spPr>
        <p:txBody>
          <a:bodyPr lIns="91425" tIns="91425" rIns="91425" bIns="91425" anchor="ctr" anchorCtr="0">
            <a:noAutofit/>
          </a:bodyPr>
          <a:lstStyle/>
          <a:p>
            <a:pPr lvl="0" algn="ctr" rtl="0">
              <a:spcBef>
                <a:spcPts val="0"/>
              </a:spcBef>
              <a:buNone/>
            </a:pPr>
            <a:r>
              <a:rPr lang="pt-BR" sz="2700">
                <a:solidFill>
                  <a:schemeClr val="lt1"/>
                </a:solidFill>
              </a:rPr>
              <a:t>Cesar Lattes se integra a equipe em 1946 da universidade de Bristol, junto com Giuseppe Occhialini </a:t>
            </a:r>
          </a:p>
          <a:p>
            <a:pPr lvl="0" algn="ctr" rtl="0">
              <a:spcBef>
                <a:spcPts val="0"/>
              </a:spcBef>
              <a:buNone/>
            </a:pPr>
            <a:endParaRPr sz="2700">
              <a:solidFill>
                <a:schemeClr val="lt1"/>
              </a:solidFill>
            </a:endParaRPr>
          </a:p>
          <a:p>
            <a:pPr lvl="0" algn="ctr" rtl="0">
              <a:spcBef>
                <a:spcPts val="0"/>
              </a:spcBef>
              <a:buNone/>
            </a:pPr>
            <a:r>
              <a:rPr lang="pt-BR" sz="2700">
                <a:solidFill>
                  <a:schemeClr val="lt1"/>
                </a:solidFill>
              </a:rPr>
              <a:t>Possível detecção no méson, havia necessidade de mais dados.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Shape 304"/>
          <p:cNvPicPr preferRelativeResize="0"/>
          <p:nvPr/>
        </p:nvPicPr>
        <p:blipFill>
          <a:blip r:embed="rId3">
            <a:alphaModFix/>
          </a:blip>
          <a:stretch>
            <a:fillRect/>
          </a:stretch>
        </p:blipFill>
        <p:spPr>
          <a:xfrm>
            <a:off x="0" y="12"/>
            <a:ext cx="3530225" cy="5143500"/>
          </a:xfrm>
          <a:prstGeom prst="rect">
            <a:avLst/>
          </a:prstGeom>
          <a:noFill/>
          <a:ln>
            <a:noFill/>
          </a:ln>
        </p:spPr>
      </p:pic>
      <p:sp>
        <p:nvSpPr>
          <p:cNvPr id="305" name="Shape 305"/>
          <p:cNvSpPr txBox="1"/>
          <p:nvPr/>
        </p:nvSpPr>
        <p:spPr>
          <a:xfrm>
            <a:off x="3784875" y="764375"/>
            <a:ext cx="4998000" cy="4124400"/>
          </a:xfrm>
          <a:prstGeom prst="rect">
            <a:avLst/>
          </a:prstGeom>
          <a:noFill/>
          <a:ln>
            <a:noFill/>
          </a:ln>
        </p:spPr>
        <p:txBody>
          <a:bodyPr lIns="91425" tIns="91425" rIns="91425" bIns="91425" anchor="ctr" anchorCtr="0">
            <a:noAutofit/>
          </a:bodyPr>
          <a:lstStyle/>
          <a:p>
            <a:pPr lvl="0" algn="ctr">
              <a:spcBef>
                <a:spcPts val="0"/>
              </a:spcBef>
              <a:buNone/>
            </a:pPr>
            <a:r>
              <a:rPr lang="pt-BR" sz="3000">
                <a:solidFill>
                  <a:schemeClr val="lt1"/>
                </a:solidFill>
              </a:rPr>
              <a:t>1947 Lattes no pico de Chacaltaya, Bolívia.</a:t>
            </a:r>
          </a:p>
          <a:p>
            <a:pPr lvl="0" rtl="0">
              <a:spcBef>
                <a:spcPts val="0"/>
              </a:spcBef>
              <a:buNone/>
            </a:pPr>
            <a:endParaRPr sz="3000">
              <a:solidFill>
                <a:schemeClr val="lt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p:cNvPicPr preferRelativeResize="0"/>
          <p:nvPr/>
        </p:nvPicPr>
        <p:blipFill>
          <a:blip r:embed="rId3">
            <a:alphaModFix/>
          </a:blip>
          <a:stretch>
            <a:fillRect/>
          </a:stretch>
        </p:blipFill>
        <p:spPr>
          <a:xfrm>
            <a:off x="0" y="0"/>
            <a:ext cx="4694700" cy="5143499"/>
          </a:xfrm>
          <a:prstGeom prst="rect">
            <a:avLst/>
          </a:prstGeom>
          <a:noFill/>
          <a:ln>
            <a:noFill/>
          </a:ln>
        </p:spPr>
      </p:pic>
      <p:sp>
        <p:nvSpPr>
          <p:cNvPr id="311" name="Shape 311"/>
          <p:cNvSpPr txBox="1"/>
          <p:nvPr/>
        </p:nvSpPr>
        <p:spPr>
          <a:xfrm>
            <a:off x="4841050" y="175675"/>
            <a:ext cx="4032600" cy="4804200"/>
          </a:xfrm>
          <a:prstGeom prst="rect">
            <a:avLst/>
          </a:prstGeom>
          <a:noFill/>
          <a:ln>
            <a:noFill/>
          </a:ln>
        </p:spPr>
        <p:txBody>
          <a:bodyPr lIns="91425" tIns="91425" rIns="91425" bIns="91425" anchor="ctr" anchorCtr="0">
            <a:noAutofit/>
          </a:bodyPr>
          <a:lstStyle/>
          <a:p>
            <a:pPr lvl="0" rtl="0">
              <a:spcBef>
                <a:spcPts val="0"/>
              </a:spcBef>
              <a:buNone/>
            </a:pPr>
            <a:r>
              <a:rPr lang="pt-BR" sz="3000">
                <a:solidFill>
                  <a:schemeClr val="lt1"/>
                </a:solidFill>
              </a:rPr>
              <a:t>Era a comprovação da existência do méson pi</a:t>
            </a:r>
          </a:p>
          <a:p>
            <a:pPr lvl="0" rtl="0">
              <a:spcBef>
                <a:spcPts val="0"/>
              </a:spcBef>
              <a:buNone/>
            </a:pPr>
            <a:r>
              <a:rPr lang="pt-BR" sz="3000">
                <a:solidFill>
                  <a:schemeClr val="lt1"/>
                </a:solidFill>
              </a:rPr>
              <a:t>O estudo dos raios cósmicos chegava no ápice!</a:t>
            </a:r>
          </a:p>
          <a:p>
            <a:pPr lvl="0" rtl="0">
              <a:spcBef>
                <a:spcPts val="0"/>
              </a:spcBef>
              <a:buNone/>
            </a:pPr>
            <a:r>
              <a:rPr lang="pt-BR" sz="3000">
                <a:solidFill>
                  <a:schemeClr val="lt1"/>
                </a:solidFill>
              </a:rPr>
              <a:t>Dois prêmios Nobel</a:t>
            </a:r>
          </a:p>
          <a:p>
            <a:pPr lvl="0" rtl="0">
              <a:spcBef>
                <a:spcPts val="0"/>
              </a:spcBef>
              <a:buNone/>
            </a:pPr>
            <a:endParaRPr sz="3000">
              <a:solidFill>
                <a:schemeClr val="lt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p:cNvPicPr preferRelativeResize="0"/>
          <p:nvPr/>
        </p:nvPicPr>
        <p:blipFill>
          <a:blip r:embed="rId3">
            <a:alphaModFix/>
          </a:blip>
          <a:stretch>
            <a:fillRect/>
          </a:stretch>
        </p:blipFill>
        <p:spPr>
          <a:xfrm>
            <a:off x="4510450" y="18350"/>
            <a:ext cx="4666850" cy="4195375"/>
          </a:xfrm>
          <a:prstGeom prst="rect">
            <a:avLst/>
          </a:prstGeom>
          <a:noFill/>
          <a:ln>
            <a:noFill/>
          </a:ln>
        </p:spPr>
      </p:pic>
      <p:pic>
        <p:nvPicPr>
          <p:cNvPr id="317" name="Shape 317"/>
          <p:cNvPicPr preferRelativeResize="0"/>
          <p:nvPr/>
        </p:nvPicPr>
        <p:blipFill>
          <a:blip r:embed="rId4">
            <a:alphaModFix/>
          </a:blip>
          <a:stretch>
            <a:fillRect/>
          </a:stretch>
        </p:blipFill>
        <p:spPr>
          <a:xfrm>
            <a:off x="-2" y="0"/>
            <a:ext cx="4510450" cy="5143500"/>
          </a:xfrm>
          <a:prstGeom prst="rect">
            <a:avLst/>
          </a:prstGeom>
          <a:noFill/>
          <a:ln>
            <a:noFill/>
          </a:ln>
        </p:spPr>
      </p:pic>
      <p:pic>
        <p:nvPicPr>
          <p:cNvPr id="318" name="Shape 318"/>
          <p:cNvPicPr preferRelativeResize="0"/>
          <p:nvPr/>
        </p:nvPicPr>
        <p:blipFill>
          <a:blip r:embed="rId5">
            <a:alphaModFix/>
          </a:blip>
          <a:stretch>
            <a:fillRect/>
          </a:stretch>
        </p:blipFill>
        <p:spPr>
          <a:xfrm>
            <a:off x="0" y="3810000"/>
            <a:ext cx="9144000" cy="13335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0"/>
        <p:cNvGrpSpPr/>
        <p:nvPr/>
      </p:nvGrpSpPr>
      <p:grpSpPr>
        <a:xfrm>
          <a:off x="0" y="0"/>
          <a:ext cx="0" cy="0"/>
          <a:chOff x="0" y="0"/>
          <a:chExt cx="0" cy="0"/>
        </a:xfrm>
      </p:grpSpPr>
      <p:sp>
        <p:nvSpPr>
          <p:cNvPr id="151" name="Shape 151"/>
          <p:cNvSpPr txBox="1"/>
          <p:nvPr/>
        </p:nvSpPr>
        <p:spPr>
          <a:xfrm>
            <a:off x="6133650" y="4491225"/>
            <a:ext cx="2563800" cy="513300"/>
          </a:xfrm>
          <a:prstGeom prst="rect">
            <a:avLst/>
          </a:prstGeom>
          <a:noFill/>
          <a:ln>
            <a:noFill/>
          </a:ln>
        </p:spPr>
        <p:txBody>
          <a:bodyPr lIns="91425" tIns="91425" rIns="91425" bIns="91425" anchor="t" anchorCtr="0">
            <a:noAutofit/>
          </a:bodyPr>
          <a:lstStyle/>
          <a:p>
            <a:pPr lvl="0" algn="r" rtl="0">
              <a:lnSpc>
                <a:spcPct val="93000"/>
              </a:lnSpc>
              <a:spcBef>
                <a:spcPts val="0"/>
              </a:spcBef>
              <a:buClr>
                <a:schemeClr val="lt1"/>
              </a:buClr>
              <a:buFont typeface="Arial"/>
              <a:buNone/>
            </a:pPr>
            <a:endParaRPr/>
          </a:p>
        </p:txBody>
      </p:sp>
      <p:pic>
        <p:nvPicPr>
          <p:cNvPr id="152" name="Shape 152"/>
          <p:cNvPicPr preferRelativeResize="0"/>
          <p:nvPr/>
        </p:nvPicPr>
        <p:blipFill>
          <a:blip r:embed="rId3">
            <a:alphaModFix/>
          </a:blip>
          <a:stretch>
            <a:fillRect/>
          </a:stretch>
        </p:blipFill>
        <p:spPr>
          <a:xfrm>
            <a:off x="-1" y="0"/>
            <a:ext cx="9144000" cy="5143499"/>
          </a:xfrm>
          <a:prstGeom prst="rect">
            <a:avLst/>
          </a:prstGeom>
          <a:noFill/>
          <a:ln>
            <a:noFill/>
          </a:ln>
        </p:spPr>
      </p:pic>
      <p:sp>
        <p:nvSpPr>
          <p:cNvPr id="153" name="Shape 153"/>
          <p:cNvSpPr/>
          <p:nvPr/>
        </p:nvSpPr>
        <p:spPr>
          <a:xfrm>
            <a:off x="1439562" y="589100"/>
            <a:ext cx="6323097" cy="1731350"/>
          </a:xfrm>
          <a:prstGeom prst="rect">
            <a:avLst/>
          </a:prstGeom>
        </p:spPr>
        <p:txBody>
          <a:bodyPr>
            <a:prstTxWarp prst="textPlain">
              <a:avLst/>
            </a:prstTxWarp>
          </a:bodyPr>
          <a:lstStyle/>
          <a:p>
            <a:pPr lvl="0" algn="l"/>
            <a:r>
              <a:rPr b="0" i="0">
                <a:ln w="9525" cap="flat" cmpd="sng">
                  <a:solidFill>
                    <a:srgbClr val="000000"/>
                  </a:solidFill>
                  <a:prstDash val="solid"/>
                  <a:miter/>
                  <a:headEnd type="none" w="med" len="med"/>
                  <a:tailEnd type="none" w="med" len="med"/>
                </a:ln>
                <a:solidFill>
                  <a:srgbClr val="FFFFFF"/>
                </a:solidFill>
                <a:latin typeface="Arial"/>
              </a:rPr>
              <a:t>Raios Cósmicos</a:t>
            </a:r>
          </a:p>
        </p:txBody>
      </p:sp>
      <p:sp>
        <p:nvSpPr>
          <p:cNvPr id="154" name="Shape 154"/>
          <p:cNvSpPr/>
          <p:nvPr/>
        </p:nvSpPr>
        <p:spPr>
          <a:xfrm>
            <a:off x="504650" y="3002825"/>
            <a:ext cx="8192921" cy="689074"/>
          </a:xfrm>
          <a:prstGeom prst="rect">
            <a:avLst/>
          </a:prstGeom>
        </p:spPr>
        <p:txBody>
          <a:bodyPr>
            <a:prstTxWarp prst="textPlain">
              <a:avLst/>
            </a:prstTxWarp>
          </a:bodyPr>
          <a:lstStyle/>
          <a:p>
            <a:pPr lvl="0" algn="l"/>
            <a:r>
              <a:rPr b="0" i="0">
                <a:ln w="9525" cap="flat" cmpd="sng">
                  <a:solidFill>
                    <a:srgbClr val="000000"/>
                  </a:solidFill>
                  <a:prstDash val="solid"/>
                  <a:miter/>
                  <a:headEnd type="none" w="med" len="med"/>
                  <a:tailEnd type="none" w="med" len="med"/>
                </a:ln>
                <a:solidFill>
                  <a:srgbClr val="FFFFFF"/>
                </a:solidFill>
                <a:latin typeface="Arial"/>
              </a:rPr>
              <a:t>A elite energética do universo</a:t>
            </a:r>
          </a:p>
        </p:txBody>
      </p:sp>
      <p:sp>
        <p:nvSpPr>
          <p:cNvPr id="155" name="Shape 155"/>
          <p:cNvSpPr txBox="1"/>
          <p:nvPr/>
        </p:nvSpPr>
        <p:spPr>
          <a:xfrm>
            <a:off x="5539150" y="3899425"/>
            <a:ext cx="3295800" cy="827100"/>
          </a:xfrm>
          <a:prstGeom prst="rect">
            <a:avLst/>
          </a:prstGeom>
          <a:noFill/>
          <a:ln>
            <a:noFill/>
          </a:ln>
        </p:spPr>
        <p:txBody>
          <a:bodyPr lIns="74825" tIns="53575" rIns="74825" bIns="37425" anchor="t" anchorCtr="0">
            <a:noAutofit/>
          </a:bodyPr>
          <a:lstStyle/>
          <a:p>
            <a:pPr marL="0" marR="0" lvl="0" indent="0" algn="r" rtl="0">
              <a:lnSpc>
                <a:spcPct val="93000"/>
              </a:lnSpc>
              <a:spcBef>
                <a:spcPts val="0"/>
              </a:spcBef>
              <a:spcAft>
                <a:spcPts val="0"/>
              </a:spcAft>
              <a:buClr>
                <a:srgbClr val="FFFFFF"/>
              </a:buClr>
              <a:buSzPct val="25000"/>
              <a:buFont typeface="Arial"/>
              <a:buNone/>
            </a:pPr>
            <a:r>
              <a:rPr lang="pt-BR" sz="1800" b="1" i="0" u="none">
                <a:solidFill>
                  <a:srgbClr val="FFFFFF"/>
                </a:solidFill>
                <a:latin typeface="Arial"/>
                <a:ea typeface="Arial"/>
                <a:cs typeface="Arial"/>
                <a:sym typeface="Arial"/>
              </a:rPr>
              <a:t>Anderson Aparecido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Shape 323"/>
          <p:cNvPicPr preferRelativeResize="0"/>
          <p:nvPr/>
        </p:nvPicPr>
        <p:blipFill>
          <a:blip r:embed="rId3">
            <a:alphaModFix/>
          </a:blip>
          <a:stretch>
            <a:fillRect/>
          </a:stretch>
        </p:blipFill>
        <p:spPr>
          <a:xfrm>
            <a:off x="-58500" y="0"/>
            <a:ext cx="9321500" cy="5143499"/>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Shape 328"/>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329" name="Shape 329"/>
          <p:cNvPicPr preferRelativeResize="0"/>
          <p:nvPr/>
        </p:nvPicPr>
        <p:blipFill>
          <a:blip r:embed="rId4">
            <a:alphaModFix/>
          </a:blip>
          <a:stretch>
            <a:fillRect/>
          </a:stretch>
        </p:blipFill>
        <p:spPr>
          <a:xfrm>
            <a:off x="6597799" y="3035999"/>
            <a:ext cx="2546200" cy="210750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Shape 33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Shape 339"/>
          <p:cNvPicPr preferRelativeResize="0"/>
          <p:nvPr/>
        </p:nvPicPr>
        <p:blipFill>
          <a:blip r:embed="rId3">
            <a:alphaModFix/>
          </a:blip>
          <a:stretch>
            <a:fillRect/>
          </a:stretch>
        </p:blipFill>
        <p:spPr>
          <a:xfrm>
            <a:off x="2" y="2"/>
            <a:ext cx="5751265" cy="5143499"/>
          </a:xfrm>
          <a:prstGeom prst="rect">
            <a:avLst/>
          </a:prstGeom>
          <a:noFill/>
          <a:ln>
            <a:noFill/>
          </a:ln>
        </p:spPr>
      </p:pic>
      <p:sp>
        <p:nvSpPr>
          <p:cNvPr id="340" name="Shape 340"/>
          <p:cNvSpPr txBox="1"/>
          <p:nvPr/>
        </p:nvSpPr>
        <p:spPr>
          <a:xfrm>
            <a:off x="5751275" y="530050"/>
            <a:ext cx="3000000" cy="4613400"/>
          </a:xfrm>
          <a:prstGeom prst="rect">
            <a:avLst/>
          </a:prstGeom>
          <a:noFill/>
          <a:ln>
            <a:noFill/>
          </a:ln>
        </p:spPr>
        <p:txBody>
          <a:bodyPr lIns="91425" tIns="91425" rIns="91425" bIns="91425" anchor="ctr" anchorCtr="0">
            <a:noAutofit/>
          </a:bodyPr>
          <a:lstStyle/>
          <a:p>
            <a:pPr lvl="0" algn="ctr" rtl="0">
              <a:spcBef>
                <a:spcPts val="0"/>
              </a:spcBef>
              <a:buNone/>
            </a:pPr>
            <a:r>
              <a:rPr lang="pt-BR">
                <a:solidFill>
                  <a:srgbClr val="F3F3F3"/>
                </a:solidFill>
                <a:highlight>
                  <a:srgbClr val="000000"/>
                </a:highlight>
              </a:rPr>
              <a:t> </a:t>
            </a:r>
            <a:r>
              <a:rPr lang="pt-BR" sz="2400">
                <a:solidFill>
                  <a:srgbClr val="F3F3F3"/>
                </a:solidFill>
                <a:highlight>
                  <a:srgbClr val="000000"/>
                </a:highlight>
              </a:rPr>
              <a:t>1948- Lattes e o norte-americano Eugene Gardner detectaram mésons pi nos choques entre partículas que ocorriam no acelerador da universidade da Califórnia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Shape 345"/>
          <p:cNvPicPr preferRelativeResize="0"/>
          <p:nvPr/>
        </p:nvPicPr>
        <p:blipFill>
          <a:blip r:embed="rId3">
            <a:alphaModFix/>
          </a:blip>
          <a:stretch>
            <a:fillRect/>
          </a:stretch>
        </p:blipFill>
        <p:spPr>
          <a:xfrm>
            <a:off x="0" y="0"/>
            <a:ext cx="5732450" cy="5143500"/>
          </a:xfrm>
          <a:prstGeom prst="rect">
            <a:avLst/>
          </a:prstGeom>
          <a:noFill/>
          <a:ln>
            <a:noFill/>
          </a:ln>
        </p:spPr>
      </p:pic>
      <p:sp>
        <p:nvSpPr>
          <p:cNvPr id="346" name="Shape 346"/>
          <p:cNvSpPr txBox="1"/>
          <p:nvPr/>
        </p:nvSpPr>
        <p:spPr>
          <a:xfrm>
            <a:off x="5732450" y="0"/>
            <a:ext cx="3000000" cy="4299300"/>
          </a:xfrm>
          <a:prstGeom prst="rect">
            <a:avLst/>
          </a:prstGeom>
          <a:noFill/>
          <a:ln>
            <a:noFill/>
          </a:ln>
        </p:spPr>
        <p:txBody>
          <a:bodyPr lIns="91425" tIns="91425" rIns="91425" bIns="91425" anchor="ctr" anchorCtr="0">
            <a:noAutofit/>
          </a:bodyPr>
          <a:lstStyle/>
          <a:p>
            <a:pPr lvl="0" algn="ctr" rtl="0">
              <a:spcBef>
                <a:spcPts val="0"/>
              </a:spcBef>
              <a:buNone/>
            </a:pPr>
            <a:r>
              <a:rPr lang="pt-BR" sz="3000">
                <a:solidFill>
                  <a:schemeClr val="lt1"/>
                </a:solidFill>
              </a:rPr>
              <a:t>Aceleradores de partículas produzindo as mesmas partículas que eram detectadas nos raios cósmicos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Shape 351"/>
          <p:cNvPicPr preferRelativeResize="0"/>
          <p:nvPr/>
        </p:nvPicPr>
        <p:blipFill>
          <a:blip r:embed="rId3">
            <a:alphaModFix/>
          </a:blip>
          <a:stretch>
            <a:fillRect/>
          </a:stretch>
        </p:blipFill>
        <p:spPr>
          <a:xfrm>
            <a:off x="0" y="0"/>
            <a:ext cx="5300549" cy="5143499"/>
          </a:xfrm>
          <a:prstGeom prst="rect">
            <a:avLst/>
          </a:prstGeom>
          <a:noFill/>
          <a:ln>
            <a:noFill/>
          </a:ln>
        </p:spPr>
      </p:pic>
      <p:sp>
        <p:nvSpPr>
          <p:cNvPr id="352" name="Shape 352"/>
          <p:cNvSpPr txBox="1"/>
          <p:nvPr/>
        </p:nvSpPr>
        <p:spPr>
          <a:xfrm>
            <a:off x="5300550" y="549675"/>
            <a:ext cx="3843300" cy="3808500"/>
          </a:xfrm>
          <a:prstGeom prst="rect">
            <a:avLst/>
          </a:prstGeom>
          <a:noFill/>
          <a:ln>
            <a:noFill/>
          </a:ln>
        </p:spPr>
        <p:txBody>
          <a:bodyPr lIns="91425" tIns="91425" rIns="91425" bIns="91425" anchor="ctr" anchorCtr="0">
            <a:noAutofit/>
          </a:bodyPr>
          <a:lstStyle/>
          <a:p>
            <a:pPr lvl="0" algn="ctr" rtl="0">
              <a:spcBef>
                <a:spcPts val="0"/>
              </a:spcBef>
              <a:buNone/>
            </a:pPr>
            <a:r>
              <a:rPr lang="pt-BR" sz="3000">
                <a:solidFill>
                  <a:schemeClr val="lt1"/>
                </a:solidFill>
              </a:rPr>
              <a:t>Congresso internacional de Bagnères de Bigorre</a:t>
            </a:r>
          </a:p>
          <a:p>
            <a:pPr lvl="0" algn="ctr" rtl="0">
              <a:spcBef>
                <a:spcPts val="0"/>
              </a:spcBef>
              <a:buNone/>
            </a:pPr>
            <a:r>
              <a:rPr lang="pt-BR" sz="3000">
                <a:solidFill>
                  <a:schemeClr val="lt1"/>
                </a:solidFill>
              </a:rPr>
              <a:t> </a:t>
            </a:r>
          </a:p>
          <a:p>
            <a:pPr lvl="0" algn="ctr">
              <a:spcBef>
                <a:spcPts val="0"/>
              </a:spcBef>
              <a:buNone/>
            </a:pPr>
            <a:r>
              <a:rPr lang="pt-BR" sz="3000">
                <a:solidFill>
                  <a:schemeClr val="lt1"/>
                </a:solidFill>
              </a:rPr>
              <a:t>julho de 1953 </a:t>
            </a:r>
          </a:p>
          <a:p>
            <a:pPr lvl="0" algn="ctr">
              <a:spcBef>
                <a:spcPts val="0"/>
              </a:spcBef>
              <a:buNone/>
            </a:pPr>
            <a:r>
              <a:rPr lang="pt-BR" sz="3000">
                <a:solidFill>
                  <a:schemeClr val="lt1"/>
                </a:solidFill>
              </a:rPr>
              <a:t> </a:t>
            </a:r>
          </a:p>
          <a:p>
            <a:pPr lvl="0" algn="ctr" rtl="0">
              <a:spcBef>
                <a:spcPts val="0"/>
              </a:spcBef>
              <a:buNone/>
            </a:pPr>
            <a:r>
              <a:rPr lang="pt-BR" sz="3000">
                <a:solidFill>
                  <a:schemeClr val="lt1"/>
                </a:solidFill>
              </a:rPr>
              <a:t>Tempo de mudanças</a:t>
            </a:r>
          </a:p>
          <a:p>
            <a:pPr lvl="0" algn="ctr" rtl="0">
              <a:spcBef>
                <a:spcPts val="0"/>
              </a:spcBef>
              <a:buNone/>
            </a:pPr>
            <a:r>
              <a:rPr lang="pt-BR" sz="3000">
                <a:solidFill>
                  <a:schemeClr val="lt1"/>
                </a:solidFill>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Shape 357"/>
          <p:cNvPicPr preferRelativeResize="0"/>
          <p:nvPr/>
        </p:nvPicPr>
        <p:blipFill>
          <a:blip r:embed="rId3">
            <a:alphaModFix/>
          </a:blip>
          <a:stretch>
            <a:fillRect/>
          </a:stretch>
        </p:blipFill>
        <p:spPr>
          <a:xfrm>
            <a:off x="0" y="0"/>
            <a:ext cx="9143999" cy="5400674"/>
          </a:xfrm>
          <a:prstGeom prst="rect">
            <a:avLst/>
          </a:prstGeom>
          <a:noFill/>
          <a:ln>
            <a:noFill/>
          </a:ln>
        </p:spPr>
      </p:pic>
      <p:sp>
        <p:nvSpPr>
          <p:cNvPr id="358" name="Shape 358"/>
          <p:cNvSpPr txBox="1"/>
          <p:nvPr/>
        </p:nvSpPr>
        <p:spPr>
          <a:xfrm>
            <a:off x="2234900" y="1788175"/>
            <a:ext cx="5874300" cy="4186200"/>
          </a:xfrm>
          <a:prstGeom prst="rect">
            <a:avLst/>
          </a:prstGeom>
          <a:noFill/>
          <a:ln>
            <a:noFill/>
          </a:ln>
        </p:spPr>
        <p:txBody>
          <a:bodyPr lIns="91425" tIns="91425" rIns="91425" bIns="91425" anchor="ctr" anchorCtr="0">
            <a:noAutofit/>
          </a:bodyPr>
          <a:lstStyle/>
          <a:p>
            <a:pPr lvl="0">
              <a:spcBef>
                <a:spcPts val="0"/>
              </a:spcBef>
              <a:buNone/>
            </a:pPr>
            <a:r>
              <a:rPr lang="pt-BR" sz="3600">
                <a:solidFill>
                  <a:schemeClr val="lt1"/>
                </a:solidFill>
                <a:highlight>
                  <a:srgbClr val="000000"/>
                </a:highlight>
              </a:rPr>
              <a:t>Agosto de 1962</a:t>
            </a:r>
          </a:p>
          <a:p>
            <a:pPr lvl="0">
              <a:spcBef>
                <a:spcPts val="0"/>
              </a:spcBef>
              <a:buNone/>
            </a:pPr>
            <a:r>
              <a:rPr lang="pt-BR" sz="3000">
                <a:solidFill>
                  <a:schemeClr val="lt1"/>
                </a:solidFill>
                <a:highlight>
                  <a:srgbClr val="000000"/>
                </a:highlight>
              </a:rPr>
              <a:t>Volcano Ranch Novo México</a:t>
            </a:r>
          </a:p>
          <a:p>
            <a:pPr lvl="0">
              <a:spcBef>
                <a:spcPts val="0"/>
              </a:spcBef>
              <a:buNone/>
            </a:pPr>
            <a:r>
              <a:rPr lang="pt-BR" sz="3000">
                <a:solidFill>
                  <a:schemeClr val="lt1"/>
                </a:solidFill>
                <a:highlight>
                  <a:srgbClr val="000000"/>
                </a:highlight>
              </a:rPr>
              <a:t>Primeiro raio cósmico ultra- energético detectado!</a:t>
            </a:r>
          </a:p>
          <a:p>
            <a:pPr lvl="0" rtl="0">
              <a:spcBef>
                <a:spcPts val="0"/>
              </a:spcBef>
              <a:buNone/>
            </a:pPr>
            <a:r>
              <a:rPr lang="pt-BR" sz="3000">
                <a:solidFill>
                  <a:schemeClr val="lt1"/>
                </a:solidFill>
                <a:highlight>
                  <a:srgbClr val="000000"/>
                </a:highlight>
              </a:rPr>
              <a:t>aumentar o tamanho dos aceleradores de partículas?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Shape 363"/>
          <p:cNvPicPr preferRelativeResize="0"/>
          <p:nvPr/>
        </p:nvPicPr>
        <p:blipFill>
          <a:blip r:embed="rId3">
            <a:alphaModFix/>
          </a:blip>
          <a:stretch>
            <a:fillRect/>
          </a:stretch>
        </p:blipFill>
        <p:spPr>
          <a:xfrm>
            <a:off x="0" y="0"/>
            <a:ext cx="9143999" cy="3779600"/>
          </a:xfrm>
          <a:prstGeom prst="rect">
            <a:avLst/>
          </a:prstGeom>
          <a:noFill/>
          <a:ln>
            <a:noFill/>
          </a:ln>
        </p:spPr>
      </p:pic>
      <p:sp>
        <p:nvSpPr>
          <p:cNvPr id="364" name="Shape 364"/>
          <p:cNvSpPr txBox="1"/>
          <p:nvPr/>
        </p:nvSpPr>
        <p:spPr>
          <a:xfrm>
            <a:off x="292200" y="3779600"/>
            <a:ext cx="9004200" cy="1363800"/>
          </a:xfrm>
          <a:prstGeom prst="rect">
            <a:avLst/>
          </a:prstGeom>
          <a:noFill/>
          <a:ln>
            <a:noFill/>
          </a:ln>
        </p:spPr>
        <p:txBody>
          <a:bodyPr lIns="91425" tIns="91425" rIns="91425" bIns="91425" anchor="ctr" anchorCtr="0">
            <a:noAutofit/>
          </a:bodyPr>
          <a:lstStyle/>
          <a:p>
            <a:pPr lvl="0">
              <a:spcBef>
                <a:spcPts val="0"/>
              </a:spcBef>
              <a:buNone/>
            </a:pPr>
            <a:r>
              <a:rPr lang="pt-BR" sz="3000">
                <a:solidFill>
                  <a:schemeClr val="lt1"/>
                </a:solidFill>
              </a:rPr>
              <a:t>LHC- Grande Colisor de Hádrons </a:t>
            </a:r>
          </a:p>
          <a:p>
            <a:pPr lvl="0">
              <a:spcBef>
                <a:spcPts val="0"/>
              </a:spcBef>
              <a:buNone/>
            </a:pPr>
            <a:r>
              <a:rPr lang="pt-BR" sz="3000">
                <a:solidFill>
                  <a:schemeClr val="lt1"/>
                </a:solidFill>
              </a:rPr>
              <a:t>14 </a:t>
            </a:r>
            <a:r>
              <a:rPr lang="pt-BR" sz="3000">
                <a:solidFill>
                  <a:srgbClr val="F3F3F3"/>
                </a:solidFill>
                <a:highlight>
                  <a:srgbClr val="000000"/>
                </a:highlight>
              </a:rPr>
              <a:t>trilhões de elétrons-volt (unidade de energia)</a:t>
            </a:r>
          </a:p>
          <a:p>
            <a:pPr lvl="0" rtl="0">
              <a:spcBef>
                <a:spcPts val="0"/>
              </a:spcBef>
              <a:buNone/>
            </a:pPr>
            <a:r>
              <a:rPr lang="pt-BR" sz="3000">
                <a:solidFill>
                  <a:srgbClr val="F3F3F3"/>
                </a:solidFill>
                <a:highlight>
                  <a:srgbClr val="000000"/>
                </a:highlight>
              </a:rPr>
              <a:t>99,999999% da velocidade da luz</a:t>
            </a:r>
          </a:p>
        </p:txBody>
      </p:sp>
      <p:sp>
        <p:nvSpPr>
          <p:cNvPr id="365" name="Shape 365"/>
          <p:cNvSpPr txBox="1"/>
          <p:nvPr/>
        </p:nvSpPr>
        <p:spPr>
          <a:xfrm>
            <a:off x="3506850" y="389800"/>
            <a:ext cx="3000000" cy="3000000"/>
          </a:xfrm>
          <a:prstGeom prst="rect">
            <a:avLst/>
          </a:prstGeom>
          <a:noFill/>
          <a:ln>
            <a:noFill/>
          </a:ln>
        </p:spPr>
        <p:txBody>
          <a:bodyPr lIns="91425" tIns="91425" rIns="91425" bIns="91425" anchor="ctr" anchorCtr="0">
            <a:noAutofit/>
          </a:bodyPr>
          <a:lstStyle/>
          <a:p>
            <a:pPr lvl="0" rtl="0">
              <a:spcBef>
                <a:spcPts val="0"/>
              </a:spcBef>
              <a:buNone/>
            </a:pPr>
            <a:r>
              <a:rPr lang="pt-BR" sz="3000">
                <a:solidFill>
                  <a:schemeClr val="lt1"/>
                </a:solidFill>
              </a:rPr>
              <a:t>27 km de circunferência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Shape 370"/>
          <p:cNvPicPr preferRelativeResize="0"/>
          <p:nvPr/>
        </p:nvPicPr>
        <p:blipFill>
          <a:blip r:embed="rId3">
            <a:alphaModFix/>
          </a:blip>
          <a:stretch>
            <a:fillRect/>
          </a:stretch>
        </p:blipFill>
        <p:spPr>
          <a:xfrm>
            <a:off x="0" y="-127525"/>
            <a:ext cx="9143998" cy="5271024"/>
          </a:xfrm>
          <a:prstGeom prst="rect">
            <a:avLst/>
          </a:prstGeom>
          <a:noFill/>
          <a:ln>
            <a:noFill/>
          </a:ln>
        </p:spPr>
      </p:pic>
      <p:sp>
        <p:nvSpPr>
          <p:cNvPr id="371" name="Shape 371"/>
          <p:cNvSpPr txBox="1"/>
          <p:nvPr/>
        </p:nvSpPr>
        <p:spPr>
          <a:xfrm>
            <a:off x="342450" y="3552850"/>
            <a:ext cx="8459100" cy="1727700"/>
          </a:xfrm>
          <a:prstGeom prst="rect">
            <a:avLst/>
          </a:prstGeom>
          <a:noFill/>
          <a:ln>
            <a:noFill/>
          </a:ln>
        </p:spPr>
        <p:txBody>
          <a:bodyPr lIns="91425" tIns="91425" rIns="91425" bIns="91425" anchor="ctr" anchorCtr="0">
            <a:noAutofit/>
          </a:bodyPr>
          <a:lstStyle/>
          <a:p>
            <a:pPr lvl="0">
              <a:spcBef>
                <a:spcPts val="0"/>
              </a:spcBef>
              <a:buNone/>
            </a:pPr>
            <a:r>
              <a:rPr lang="pt-BR" sz="3000">
                <a:solidFill>
                  <a:schemeClr val="lt1"/>
                </a:solidFill>
                <a:highlight>
                  <a:srgbClr val="000000"/>
                </a:highlight>
              </a:rPr>
              <a:t>1 bilhão de vezes mais energético que o LHC</a:t>
            </a:r>
          </a:p>
          <a:p>
            <a:pPr lvl="0" rtl="0">
              <a:spcBef>
                <a:spcPts val="0"/>
              </a:spcBef>
              <a:buNone/>
            </a:pPr>
            <a:r>
              <a:rPr lang="pt-BR" sz="3000">
                <a:solidFill>
                  <a:schemeClr val="lt1"/>
                </a:solidFill>
                <a:highlight>
                  <a:srgbClr val="000000"/>
                </a:highlight>
              </a:rPr>
              <a:t>Não da para construir um acelerador de partículas do tamanho do sistema solar!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Shape 376"/>
          <p:cNvPicPr preferRelativeResize="0"/>
          <p:nvPr/>
        </p:nvPicPr>
        <p:blipFill>
          <a:blip r:embed="rId3">
            <a:alphaModFix/>
          </a:blip>
          <a:stretch>
            <a:fillRect/>
          </a:stretch>
        </p:blipFill>
        <p:spPr>
          <a:xfrm>
            <a:off x="1582625" y="0"/>
            <a:ext cx="5132225" cy="5143499"/>
          </a:xfrm>
          <a:prstGeom prst="rect">
            <a:avLst/>
          </a:prstGeom>
          <a:noFill/>
          <a:ln>
            <a:noFill/>
          </a:ln>
        </p:spPr>
      </p:pic>
      <p:pic>
        <p:nvPicPr>
          <p:cNvPr id="377" name="Shape 377"/>
          <p:cNvPicPr preferRelativeResize="0"/>
          <p:nvPr/>
        </p:nvPicPr>
        <p:blipFill>
          <a:blip r:embed="rId4">
            <a:alphaModFix/>
          </a:blip>
          <a:stretch>
            <a:fillRect/>
          </a:stretch>
        </p:blipFill>
        <p:spPr>
          <a:xfrm>
            <a:off x="3938575" y="675700"/>
            <a:ext cx="2035775" cy="296725"/>
          </a:xfrm>
          <a:prstGeom prst="rect">
            <a:avLst/>
          </a:prstGeom>
          <a:noFill/>
          <a:ln>
            <a:noFill/>
          </a:ln>
        </p:spPr>
      </p:pic>
      <p:pic>
        <p:nvPicPr>
          <p:cNvPr id="378" name="Shape 378"/>
          <p:cNvPicPr preferRelativeResize="0"/>
          <p:nvPr/>
        </p:nvPicPr>
        <p:blipFill>
          <a:blip r:embed="rId4">
            <a:alphaModFix/>
          </a:blip>
          <a:stretch>
            <a:fillRect/>
          </a:stretch>
        </p:blipFill>
        <p:spPr>
          <a:xfrm>
            <a:off x="3938575" y="4895850"/>
            <a:ext cx="1266825" cy="247650"/>
          </a:xfrm>
          <a:prstGeom prst="rect">
            <a:avLst/>
          </a:prstGeom>
          <a:noFill/>
          <a:ln>
            <a:noFill/>
          </a:ln>
        </p:spPr>
      </p:pic>
      <p:pic>
        <p:nvPicPr>
          <p:cNvPr id="379" name="Shape 379"/>
          <p:cNvPicPr preferRelativeResize="0"/>
          <p:nvPr/>
        </p:nvPicPr>
        <p:blipFill>
          <a:blip r:embed="rId4">
            <a:alphaModFix/>
          </a:blip>
          <a:stretch>
            <a:fillRect/>
          </a:stretch>
        </p:blipFill>
        <p:spPr>
          <a:xfrm>
            <a:off x="4482649" y="2037050"/>
            <a:ext cx="1948499" cy="247650"/>
          </a:xfrm>
          <a:prstGeom prst="rect">
            <a:avLst/>
          </a:prstGeom>
          <a:noFill/>
          <a:ln>
            <a:noFill/>
          </a:ln>
        </p:spPr>
      </p:pic>
      <p:pic>
        <p:nvPicPr>
          <p:cNvPr id="380" name="Shape 380"/>
          <p:cNvPicPr preferRelativeResize="0"/>
          <p:nvPr/>
        </p:nvPicPr>
        <p:blipFill>
          <a:blip r:embed="rId4">
            <a:alphaModFix/>
          </a:blip>
          <a:stretch>
            <a:fillRect/>
          </a:stretch>
        </p:blipFill>
        <p:spPr>
          <a:xfrm>
            <a:off x="3064476" y="3967525"/>
            <a:ext cx="2035775" cy="247650"/>
          </a:xfrm>
          <a:prstGeom prst="rect">
            <a:avLst/>
          </a:prstGeom>
          <a:noFill/>
          <a:ln>
            <a:noFill/>
          </a:ln>
        </p:spPr>
      </p:pic>
      <p:sp>
        <p:nvSpPr>
          <p:cNvPr id="381" name="Shape 381"/>
          <p:cNvSpPr txBox="1"/>
          <p:nvPr/>
        </p:nvSpPr>
        <p:spPr>
          <a:xfrm>
            <a:off x="3938575" y="576712"/>
            <a:ext cx="2354100" cy="494700"/>
          </a:xfrm>
          <a:prstGeom prst="rect">
            <a:avLst/>
          </a:prstGeom>
          <a:noFill/>
          <a:ln>
            <a:noFill/>
          </a:ln>
        </p:spPr>
        <p:txBody>
          <a:bodyPr lIns="91425" tIns="91425" rIns="91425" bIns="91425" anchor="t" anchorCtr="0">
            <a:noAutofit/>
          </a:bodyPr>
          <a:lstStyle/>
          <a:p>
            <a:pPr lvl="0">
              <a:spcBef>
                <a:spcPts val="0"/>
              </a:spcBef>
              <a:buNone/>
            </a:pPr>
            <a:r>
              <a:rPr lang="pt-BR" sz="1800"/>
              <a:t>1 Partícula m²/s</a:t>
            </a:r>
          </a:p>
        </p:txBody>
      </p:sp>
      <p:sp>
        <p:nvSpPr>
          <p:cNvPr id="382" name="Shape 382"/>
          <p:cNvSpPr txBox="1"/>
          <p:nvPr/>
        </p:nvSpPr>
        <p:spPr>
          <a:xfrm>
            <a:off x="3840109" y="3791600"/>
            <a:ext cx="1365300" cy="494700"/>
          </a:xfrm>
          <a:prstGeom prst="rect">
            <a:avLst/>
          </a:prstGeom>
          <a:noFill/>
          <a:ln>
            <a:noFill/>
          </a:ln>
        </p:spPr>
        <p:txBody>
          <a:bodyPr lIns="91425" tIns="91425" rIns="91425" bIns="91425" anchor="ctr" anchorCtr="0">
            <a:noAutofit/>
          </a:bodyPr>
          <a:lstStyle/>
          <a:p>
            <a:pPr lvl="0">
              <a:spcBef>
                <a:spcPts val="0"/>
              </a:spcBef>
              <a:buClr>
                <a:schemeClr val="dk1"/>
              </a:buClr>
              <a:buSzPct val="61111"/>
              <a:buFont typeface="Arial"/>
              <a:buNone/>
            </a:pPr>
            <a:r>
              <a:rPr lang="pt-BR" sz="1800">
                <a:solidFill>
                  <a:schemeClr val="dk1"/>
                </a:solidFill>
              </a:rPr>
              <a:t>1 Partícula</a:t>
            </a:r>
          </a:p>
          <a:p>
            <a:pPr lvl="0" rtl="0">
              <a:spcBef>
                <a:spcPts val="0"/>
              </a:spcBef>
              <a:buClr>
                <a:schemeClr val="dk1"/>
              </a:buClr>
              <a:buSzPct val="61111"/>
              <a:buFont typeface="Arial"/>
              <a:buNone/>
            </a:pPr>
            <a:r>
              <a:rPr lang="pt-BR" sz="1800">
                <a:solidFill>
                  <a:schemeClr val="dk1"/>
                </a:solidFill>
              </a:rPr>
              <a:t>  km²/ano</a:t>
            </a:r>
          </a:p>
        </p:txBody>
      </p:sp>
      <p:sp>
        <p:nvSpPr>
          <p:cNvPr id="383" name="Shape 383"/>
          <p:cNvSpPr txBox="1"/>
          <p:nvPr/>
        </p:nvSpPr>
        <p:spPr>
          <a:xfrm>
            <a:off x="4608950" y="1790000"/>
            <a:ext cx="1365300" cy="551700"/>
          </a:xfrm>
          <a:prstGeom prst="rect">
            <a:avLst/>
          </a:prstGeom>
          <a:noFill/>
          <a:ln>
            <a:noFill/>
          </a:ln>
        </p:spPr>
        <p:txBody>
          <a:bodyPr lIns="91425" tIns="91425" rIns="91425" bIns="91425" anchor="ctr" anchorCtr="0">
            <a:noAutofit/>
          </a:bodyPr>
          <a:lstStyle/>
          <a:p>
            <a:pPr lvl="0">
              <a:spcBef>
                <a:spcPts val="0"/>
              </a:spcBef>
              <a:buNone/>
            </a:pPr>
            <a:r>
              <a:rPr lang="pt-BR" sz="1800">
                <a:solidFill>
                  <a:schemeClr val="dk1"/>
                </a:solidFill>
              </a:rPr>
              <a:t>1 Partícula</a:t>
            </a:r>
          </a:p>
          <a:p>
            <a:pPr lvl="0" rtl="0">
              <a:spcBef>
                <a:spcPts val="0"/>
              </a:spcBef>
              <a:buNone/>
            </a:pPr>
            <a:r>
              <a:rPr lang="pt-BR" sz="1800">
                <a:solidFill>
                  <a:schemeClr val="dk1"/>
                </a:solidFill>
              </a:rPr>
              <a:t>  m²/ano</a:t>
            </a:r>
          </a:p>
        </p:txBody>
      </p:sp>
      <p:pic>
        <p:nvPicPr>
          <p:cNvPr id="384" name="Shape 384"/>
          <p:cNvPicPr preferRelativeResize="0"/>
          <p:nvPr/>
        </p:nvPicPr>
        <p:blipFill>
          <a:blip r:embed="rId5">
            <a:alphaModFix/>
          </a:blip>
          <a:stretch>
            <a:fillRect/>
          </a:stretch>
        </p:blipFill>
        <p:spPr>
          <a:xfrm>
            <a:off x="4408784" y="199300"/>
            <a:ext cx="1948499" cy="266700"/>
          </a:xfrm>
          <a:prstGeom prst="rect">
            <a:avLst/>
          </a:prstGeom>
          <a:noFill/>
          <a:ln>
            <a:noFill/>
          </a:ln>
        </p:spPr>
      </p:pic>
      <p:sp>
        <p:nvSpPr>
          <p:cNvPr id="385" name="Shape 385"/>
          <p:cNvSpPr txBox="1"/>
          <p:nvPr/>
        </p:nvSpPr>
        <p:spPr>
          <a:xfrm>
            <a:off x="3681750" y="4747850"/>
            <a:ext cx="1780500" cy="395700"/>
          </a:xfrm>
          <a:prstGeom prst="rect">
            <a:avLst/>
          </a:prstGeom>
          <a:noFill/>
          <a:ln>
            <a:noFill/>
          </a:ln>
        </p:spPr>
        <p:txBody>
          <a:bodyPr lIns="91425" tIns="91425" rIns="91425" bIns="91425" anchor="t" anchorCtr="0">
            <a:noAutofit/>
          </a:bodyPr>
          <a:lstStyle/>
          <a:p>
            <a:pPr lvl="0">
              <a:spcBef>
                <a:spcPts val="0"/>
              </a:spcBef>
              <a:buNone/>
            </a:pPr>
            <a:r>
              <a:rPr lang="pt-BR" sz="1800"/>
              <a:t>Energia</a:t>
            </a:r>
          </a:p>
        </p:txBody>
      </p:sp>
      <p:pic>
        <p:nvPicPr>
          <p:cNvPr id="386" name="Shape 386"/>
          <p:cNvPicPr preferRelativeResize="0"/>
          <p:nvPr/>
        </p:nvPicPr>
        <p:blipFill>
          <a:blip r:embed="rId6">
            <a:alphaModFix/>
          </a:blip>
          <a:stretch>
            <a:fillRect/>
          </a:stretch>
        </p:blipFill>
        <p:spPr>
          <a:xfrm>
            <a:off x="1582624" y="1422974"/>
            <a:ext cx="235249" cy="16674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0" y="0"/>
            <a:ext cx="4448424" cy="5096950"/>
          </a:xfrm>
          <a:prstGeom prst="rect">
            <a:avLst/>
          </a:prstGeom>
          <a:noFill/>
          <a:ln>
            <a:noFill/>
          </a:ln>
        </p:spPr>
      </p:pic>
      <p:pic>
        <p:nvPicPr>
          <p:cNvPr id="161" name="Shape 161"/>
          <p:cNvPicPr preferRelativeResize="0"/>
          <p:nvPr/>
        </p:nvPicPr>
        <p:blipFill>
          <a:blip r:embed="rId4">
            <a:alphaModFix/>
          </a:blip>
          <a:stretch>
            <a:fillRect/>
          </a:stretch>
        </p:blipFill>
        <p:spPr>
          <a:xfrm>
            <a:off x="4448425" y="0"/>
            <a:ext cx="4695574" cy="5096949"/>
          </a:xfrm>
          <a:prstGeom prst="rect">
            <a:avLst/>
          </a:prstGeom>
          <a:noFill/>
          <a:ln>
            <a:noFill/>
          </a:ln>
        </p:spPr>
      </p:pic>
      <p:sp>
        <p:nvSpPr>
          <p:cNvPr id="162" name="Shape 162"/>
          <p:cNvSpPr txBox="1"/>
          <p:nvPr/>
        </p:nvSpPr>
        <p:spPr>
          <a:xfrm>
            <a:off x="2063825" y="2170750"/>
            <a:ext cx="5047200" cy="1155000"/>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163" name="Shape 163"/>
          <p:cNvSpPr/>
          <p:nvPr/>
        </p:nvSpPr>
        <p:spPr>
          <a:xfrm>
            <a:off x="568800" y="3903050"/>
            <a:ext cx="8290820" cy="812770"/>
          </a:xfrm>
          <a:prstGeom prst="rect">
            <a:avLst/>
          </a:prstGeom>
        </p:spPr>
        <p:txBody>
          <a:bodyPr>
            <a:prstTxWarp prst="textPlain">
              <a:avLst/>
            </a:prstTxWarp>
          </a:bodyPr>
          <a:lstStyle/>
          <a:p>
            <a:pPr lvl="0" algn="l"/>
            <a:r>
              <a:rPr b="0" i="0">
                <a:ln w="9525" cap="flat" cmpd="sng">
                  <a:solidFill>
                    <a:srgbClr val="000000"/>
                  </a:solidFill>
                  <a:prstDash val="solid"/>
                  <a:miter/>
                  <a:headEnd type="none" w="med" len="med"/>
                  <a:tailEnd type="none" w="med" len="med"/>
                </a:ln>
                <a:solidFill>
                  <a:srgbClr val="FFFFFF"/>
                </a:solidFill>
                <a:latin typeface="Arial"/>
              </a:rPr>
              <a:t>O que são os raios cósmicos?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Shape 39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92" name="Shape 392"/>
          <p:cNvSpPr txBox="1"/>
          <p:nvPr/>
        </p:nvSpPr>
        <p:spPr>
          <a:xfrm>
            <a:off x="0" y="3186600"/>
            <a:ext cx="9144000" cy="2127900"/>
          </a:xfrm>
          <a:prstGeom prst="rect">
            <a:avLst/>
          </a:prstGeom>
          <a:noFill/>
          <a:ln>
            <a:noFill/>
          </a:ln>
        </p:spPr>
        <p:txBody>
          <a:bodyPr lIns="91425" tIns="91425" rIns="91425" bIns="91425" anchor="ctr" anchorCtr="0">
            <a:noAutofit/>
          </a:bodyPr>
          <a:lstStyle/>
          <a:p>
            <a:pPr lvl="0">
              <a:spcBef>
                <a:spcPts val="0"/>
              </a:spcBef>
              <a:buNone/>
            </a:pPr>
            <a:r>
              <a:rPr lang="pt-BR" sz="2800">
                <a:solidFill>
                  <a:schemeClr val="lt1"/>
                </a:solidFill>
              </a:rPr>
              <a:t>De onde vem os raios cósmicos?</a:t>
            </a:r>
          </a:p>
          <a:p>
            <a:pPr lvl="0" rtl="0">
              <a:spcBef>
                <a:spcPts val="0"/>
              </a:spcBef>
              <a:buNone/>
            </a:pPr>
            <a:r>
              <a:rPr lang="pt-BR" sz="2400">
                <a:solidFill>
                  <a:schemeClr val="lt1"/>
                </a:solidFill>
              </a:rPr>
              <a:t>existem muitas teorias que envolvem desde supernovas até núcleos ativos de galaxias, raios cósmicos ultra-energéticos deveriam nos revelar!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Shape 397"/>
          <p:cNvPicPr preferRelativeResize="0"/>
          <p:nvPr/>
        </p:nvPicPr>
        <p:blipFill>
          <a:blip r:embed="rId3">
            <a:alphaModFix/>
          </a:blip>
          <a:stretch>
            <a:fillRect/>
          </a:stretch>
        </p:blipFill>
        <p:spPr>
          <a:xfrm>
            <a:off x="0" y="0"/>
            <a:ext cx="9089349" cy="3967224"/>
          </a:xfrm>
          <a:prstGeom prst="rect">
            <a:avLst/>
          </a:prstGeom>
          <a:noFill/>
          <a:ln>
            <a:noFill/>
          </a:ln>
        </p:spPr>
      </p:pic>
      <p:sp>
        <p:nvSpPr>
          <p:cNvPr id="398" name="Shape 398"/>
          <p:cNvSpPr txBox="1"/>
          <p:nvPr/>
        </p:nvSpPr>
        <p:spPr>
          <a:xfrm>
            <a:off x="26675" y="3603650"/>
            <a:ext cx="9036000" cy="1539900"/>
          </a:xfrm>
          <a:prstGeom prst="rect">
            <a:avLst/>
          </a:prstGeom>
          <a:noFill/>
          <a:ln>
            <a:noFill/>
          </a:ln>
        </p:spPr>
        <p:txBody>
          <a:bodyPr lIns="91425" tIns="91425" rIns="91425" bIns="91425" anchor="t" anchorCtr="0">
            <a:noAutofit/>
          </a:bodyPr>
          <a:lstStyle/>
          <a:p>
            <a:pPr lvl="0">
              <a:spcBef>
                <a:spcPts val="0"/>
              </a:spcBef>
              <a:buNone/>
            </a:pPr>
            <a:endParaRPr sz="2800">
              <a:solidFill>
                <a:srgbClr val="FFFFFF"/>
              </a:solidFill>
            </a:endParaRPr>
          </a:p>
          <a:p>
            <a:pPr lvl="0">
              <a:spcBef>
                <a:spcPts val="0"/>
              </a:spcBef>
              <a:buNone/>
            </a:pPr>
            <a:r>
              <a:rPr lang="pt-BR" sz="2400">
                <a:solidFill>
                  <a:srgbClr val="FFFFFF"/>
                </a:solidFill>
              </a:rPr>
              <a:t>Por enquanto não podemos afirmar com certeza absoluta, é praticamente uniforme no mapa de coordenadas galáticas!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Shape 403"/>
          <p:cNvPicPr preferRelativeResize="0"/>
          <p:nvPr/>
        </p:nvPicPr>
        <p:blipFill>
          <a:blip r:embed="rId3">
            <a:alphaModFix/>
          </a:blip>
          <a:stretch>
            <a:fillRect/>
          </a:stretch>
        </p:blipFill>
        <p:spPr>
          <a:xfrm>
            <a:off x="5" y="0"/>
            <a:ext cx="9144000" cy="5143500"/>
          </a:xfrm>
          <a:prstGeom prst="rect">
            <a:avLst/>
          </a:prstGeom>
          <a:noFill/>
          <a:ln>
            <a:noFill/>
          </a:ln>
        </p:spPr>
      </p:pic>
      <p:sp>
        <p:nvSpPr>
          <p:cNvPr id="404" name="Shape 404"/>
          <p:cNvSpPr txBox="1"/>
          <p:nvPr/>
        </p:nvSpPr>
        <p:spPr>
          <a:xfrm>
            <a:off x="0" y="3185025"/>
            <a:ext cx="8803200" cy="1958400"/>
          </a:xfrm>
          <a:prstGeom prst="rect">
            <a:avLst/>
          </a:prstGeom>
          <a:noFill/>
          <a:ln>
            <a:noFill/>
          </a:ln>
        </p:spPr>
        <p:txBody>
          <a:bodyPr lIns="91425" tIns="91425" rIns="91425" bIns="91425" anchor="ctr" anchorCtr="0">
            <a:noAutofit/>
          </a:bodyPr>
          <a:lstStyle/>
          <a:p>
            <a:pPr lvl="0" algn="ctr">
              <a:spcBef>
                <a:spcPts val="0"/>
              </a:spcBef>
              <a:buNone/>
            </a:pPr>
            <a:r>
              <a:rPr lang="pt-BR" sz="3000">
                <a:solidFill>
                  <a:schemeClr val="lt1"/>
                </a:solidFill>
                <a:highlight>
                  <a:srgbClr val="000000"/>
                </a:highlight>
              </a:rPr>
              <a:t>LHC e o boato dos mini buracos negros</a:t>
            </a:r>
          </a:p>
          <a:p>
            <a:pPr lvl="0" algn="ctr" rtl="0">
              <a:spcBef>
                <a:spcPts val="0"/>
              </a:spcBef>
              <a:buNone/>
            </a:pPr>
            <a:r>
              <a:rPr lang="pt-BR" sz="2400">
                <a:solidFill>
                  <a:schemeClr val="lt1"/>
                </a:solidFill>
                <a:highlight>
                  <a:srgbClr val="000000"/>
                </a:highlight>
              </a:rPr>
              <a:t>Milhares de raios cósmicos muito mais energéticos atingem a terra o tempo inteiro sem destruir a Terra!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Shape 409"/>
          <p:cNvPicPr preferRelativeResize="0"/>
          <p:nvPr/>
        </p:nvPicPr>
        <p:blipFill>
          <a:blip r:embed="rId3">
            <a:alphaModFix/>
          </a:blip>
          <a:stretch>
            <a:fillRect/>
          </a:stretch>
        </p:blipFill>
        <p:spPr>
          <a:xfrm>
            <a:off x="0" y="0"/>
            <a:ext cx="5064375" cy="5143500"/>
          </a:xfrm>
          <a:prstGeom prst="rect">
            <a:avLst/>
          </a:prstGeom>
          <a:noFill/>
          <a:ln>
            <a:noFill/>
          </a:ln>
        </p:spPr>
      </p:pic>
      <p:sp>
        <p:nvSpPr>
          <p:cNvPr id="410" name="Shape 410"/>
          <p:cNvSpPr txBox="1"/>
          <p:nvPr/>
        </p:nvSpPr>
        <p:spPr>
          <a:xfrm>
            <a:off x="4970100" y="-50"/>
            <a:ext cx="4173900" cy="5143500"/>
          </a:xfrm>
          <a:prstGeom prst="rect">
            <a:avLst/>
          </a:prstGeom>
          <a:noFill/>
          <a:ln>
            <a:noFill/>
          </a:ln>
        </p:spPr>
        <p:txBody>
          <a:bodyPr lIns="91425" tIns="91425" rIns="91425" bIns="91425" anchor="ctr" anchorCtr="0">
            <a:noAutofit/>
          </a:bodyPr>
          <a:lstStyle/>
          <a:p>
            <a:pPr lvl="0" algn="ctr" rtl="0">
              <a:spcBef>
                <a:spcPts val="0"/>
              </a:spcBef>
              <a:buNone/>
            </a:pPr>
            <a:r>
              <a:rPr lang="pt-BR" sz="3000">
                <a:solidFill>
                  <a:schemeClr val="lt1"/>
                </a:solidFill>
              </a:rPr>
              <a:t>Boatos sobre raios cósmicos andaram circulando na internet nos últimos tempos!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p:cNvPicPr preferRelativeResize="0"/>
          <p:nvPr/>
        </p:nvPicPr>
        <p:blipFill>
          <a:blip r:embed="rId3">
            <a:alphaModFix/>
          </a:blip>
          <a:stretch>
            <a:fillRect/>
          </a:stretch>
        </p:blipFill>
        <p:spPr>
          <a:xfrm>
            <a:off x="0" y="0"/>
            <a:ext cx="9144000" cy="5143499"/>
          </a:xfrm>
          <a:prstGeom prst="rect">
            <a:avLst/>
          </a:prstGeom>
          <a:noFill/>
          <a:ln>
            <a:noFill/>
          </a:ln>
        </p:spPr>
      </p:pic>
      <p:sp>
        <p:nvSpPr>
          <p:cNvPr id="416" name="Shape 416"/>
          <p:cNvSpPr txBox="1"/>
          <p:nvPr/>
        </p:nvSpPr>
        <p:spPr>
          <a:xfrm>
            <a:off x="257175" y="3679575"/>
            <a:ext cx="7972500" cy="1464000"/>
          </a:xfrm>
          <a:prstGeom prst="rect">
            <a:avLst/>
          </a:prstGeom>
          <a:noFill/>
          <a:ln>
            <a:noFill/>
          </a:ln>
        </p:spPr>
        <p:txBody>
          <a:bodyPr lIns="91425" tIns="91425" rIns="91425" bIns="91425" anchor="ctr" anchorCtr="0">
            <a:noAutofit/>
          </a:bodyPr>
          <a:lstStyle/>
          <a:p>
            <a:pPr lvl="0" rtl="0">
              <a:spcBef>
                <a:spcPts val="0"/>
              </a:spcBef>
              <a:buNone/>
            </a:pPr>
            <a:r>
              <a:rPr lang="pt-BR" sz="2400">
                <a:solidFill>
                  <a:srgbClr val="F3F3F3"/>
                </a:solidFill>
                <a:highlight>
                  <a:srgbClr val="000000"/>
                </a:highlight>
              </a:rPr>
              <a:t>Atualmente o IFSC tem participado de grandes experimentos com radiações de origem cósmica, como o Observatório Pierre Auger, AMS-02 e CTA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descr="CTA is a global initiative to build the next generation ground-based very high energy gamma-ray instrument. CTA will detect high-energy gamma rays with unprecedented accuracy and 10 times the sensitivity of existing instruments. It will serve as an open observatory to a wide astrophysics community and will provide a deep insight into the non-thermal high-energy universe.  Further details available at http://www.cta-observatory.org.">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p:nvPr/>
        </p:nvSpPr>
        <p:spPr>
          <a:xfrm>
            <a:off x="170625" y="513275"/>
            <a:ext cx="8836500" cy="3009300"/>
          </a:xfrm>
          <a:prstGeom prst="rect">
            <a:avLst/>
          </a:prstGeom>
          <a:noFill/>
          <a:ln>
            <a:noFill/>
          </a:ln>
        </p:spPr>
        <p:txBody>
          <a:bodyPr lIns="91425" tIns="91425" rIns="91425" bIns="91425" anchor="t" anchorCtr="0">
            <a:noAutofit/>
          </a:bodyPr>
          <a:lstStyle/>
          <a:p>
            <a:pPr lvl="0">
              <a:spcBef>
                <a:spcPts val="0"/>
              </a:spcBef>
              <a:buNone/>
            </a:pPr>
            <a:r>
              <a:rPr lang="pt-BR" sz="3000">
                <a:solidFill>
                  <a:srgbClr val="F3F3F3"/>
                </a:solidFill>
              </a:rPr>
              <a:t>Referências</a:t>
            </a:r>
          </a:p>
          <a:p>
            <a:pPr lvl="0">
              <a:spcBef>
                <a:spcPts val="0"/>
              </a:spcBef>
              <a:buNone/>
            </a:pPr>
            <a:endParaRPr sz="3000">
              <a:solidFill>
                <a:srgbClr val="F3F3F3"/>
              </a:solidFill>
            </a:endParaRPr>
          </a:p>
          <a:p>
            <a:pPr lvl="0">
              <a:spcBef>
                <a:spcPts val="0"/>
              </a:spcBef>
              <a:buNone/>
            </a:pPr>
            <a:r>
              <a:rPr lang="pt-BR" sz="1800">
                <a:solidFill>
                  <a:srgbClr val="F3F3F3"/>
                </a:solidFill>
              </a:rPr>
              <a:t>1.</a:t>
            </a:r>
            <a:r>
              <a:rPr lang="pt-BR" sz="1800" u="sng">
                <a:solidFill>
                  <a:schemeClr val="hlink"/>
                </a:solidFill>
                <a:hlinkClick r:id="rId3"/>
              </a:rPr>
              <a:t>http://www.cbpf.br/~desafios/media/livro/Raios_cosmicos.pdf</a:t>
            </a:r>
          </a:p>
          <a:p>
            <a:pPr lvl="0">
              <a:spcBef>
                <a:spcPts val="0"/>
              </a:spcBef>
              <a:buNone/>
            </a:pPr>
            <a:r>
              <a:rPr lang="pt-BR" sz="1800">
                <a:solidFill>
                  <a:srgbClr val="F3F3F3"/>
                </a:solidFill>
              </a:rPr>
              <a:t>2.</a:t>
            </a:r>
            <a:r>
              <a:rPr lang="pt-BR" sz="1800" u="sng">
                <a:solidFill>
                  <a:schemeClr val="hlink"/>
                </a:solidFill>
                <a:hlinkClick r:id="rId4"/>
              </a:rPr>
              <a:t>http://www.scielo.br/pdf/rbh/v34n67/a09v34n67.pdf</a:t>
            </a:r>
          </a:p>
          <a:p>
            <a:pPr lvl="0">
              <a:spcBef>
                <a:spcPts val="0"/>
              </a:spcBef>
              <a:buNone/>
            </a:pPr>
            <a:r>
              <a:rPr lang="pt-BR" sz="1800">
                <a:solidFill>
                  <a:srgbClr val="F3F3F3"/>
                </a:solidFill>
              </a:rPr>
              <a:t>3.</a:t>
            </a:r>
            <a:r>
              <a:rPr lang="pt-BR" sz="1800" u="sng">
                <a:solidFill>
                  <a:schemeClr val="hlink"/>
                </a:solidFill>
                <a:hlinkClick r:id="rId5"/>
              </a:rPr>
              <a:t>http://relativity.livingreviews.org/Articles/lrr-2008-2/download/lrr-2008-2Color.pdf</a:t>
            </a:r>
          </a:p>
          <a:p>
            <a:pPr lvl="0">
              <a:spcBef>
                <a:spcPts val="0"/>
              </a:spcBef>
              <a:buNone/>
            </a:pPr>
            <a:r>
              <a:rPr lang="pt-BR" sz="1800">
                <a:solidFill>
                  <a:srgbClr val="F3F3F3"/>
                </a:solidFill>
              </a:rPr>
              <a:t>4.</a:t>
            </a:r>
            <a:r>
              <a:rPr lang="pt-BR" sz="1800" u="sng">
                <a:solidFill>
                  <a:schemeClr val="hlink"/>
                </a:solidFill>
                <a:hlinkClick r:id="rId6"/>
              </a:rPr>
              <a:t>http://arxiv.org/pdf/1111.5338v1.pdf</a:t>
            </a:r>
          </a:p>
          <a:p>
            <a:pPr lvl="0">
              <a:spcBef>
                <a:spcPts val="0"/>
              </a:spcBef>
              <a:buNone/>
            </a:pPr>
            <a:endParaRPr>
              <a:solidFill>
                <a:srgbClr val="F3F3F3"/>
              </a:solidFill>
            </a:endParaRPr>
          </a:p>
          <a:p>
            <a:pPr lvl="0">
              <a:spcBef>
                <a:spcPts val="0"/>
              </a:spcBef>
              <a:buNone/>
            </a:pPr>
            <a:endParaRPr>
              <a:solidFill>
                <a:srgbClr val="F3F3F3"/>
              </a:solidFill>
            </a:endParaRPr>
          </a:p>
          <a:p>
            <a:pPr lvl="0">
              <a:spcBef>
                <a:spcPts val="0"/>
              </a:spcBef>
              <a:buNone/>
            </a:pPr>
            <a:endParaRPr>
              <a:solidFill>
                <a:srgbClr val="F3F3F3"/>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p:cNvPicPr preferRelativeResize="0"/>
          <p:nvPr/>
        </p:nvPicPr>
        <p:blipFill>
          <a:blip r:embed="rId3">
            <a:alphaModFix/>
          </a:blip>
          <a:stretch>
            <a:fillRect/>
          </a:stretch>
        </p:blipFill>
        <p:spPr>
          <a:xfrm>
            <a:off x="-7" y="0"/>
            <a:ext cx="9144005" cy="5143500"/>
          </a:xfrm>
          <a:prstGeom prst="rect">
            <a:avLst/>
          </a:prstGeom>
          <a:noFill/>
          <a:ln>
            <a:noFill/>
          </a:ln>
        </p:spPr>
      </p:pic>
      <p:sp>
        <p:nvSpPr>
          <p:cNvPr id="169" name="Shape 169"/>
          <p:cNvSpPr txBox="1"/>
          <p:nvPr/>
        </p:nvSpPr>
        <p:spPr>
          <a:xfrm>
            <a:off x="371775" y="3607975"/>
            <a:ext cx="8464800" cy="1535400"/>
          </a:xfrm>
          <a:prstGeom prst="rect">
            <a:avLst/>
          </a:prstGeom>
          <a:noFill/>
          <a:ln>
            <a:noFill/>
          </a:ln>
        </p:spPr>
        <p:txBody>
          <a:bodyPr lIns="91425" tIns="91425" rIns="91425" bIns="91425" anchor="ctr" anchorCtr="0">
            <a:noAutofit/>
          </a:bodyPr>
          <a:lstStyle/>
          <a:p>
            <a:pPr lvl="0" rtl="0">
              <a:spcBef>
                <a:spcPts val="0"/>
              </a:spcBef>
              <a:buNone/>
            </a:pPr>
            <a:r>
              <a:rPr lang="pt-BR" sz="3600">
                <a:solidFill>
                  <a:schemeClr val="lt1"/>
                </a:solidFill>
              </a:rPr>
              <a:t>Raios Cósmicos não dão superpoderes como vemos nas HQs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Shape 174"/>
          <p:cNvPicPr preferRelativeResize="0"/>
          <p:nvPr/>
        </p:nvPicPr>
        <p:blipFill>
          <a:blip r:embed="rId3">
            <a:alphaModFix/>
          </a:blip>
          <a:stretch>
            <a:fillRect/>
          </a:stretch>
        </p:blipFill>
        <p:spPr>
          <a:xfrm>
            <a:off x="-10" y="0"/>
            <a:ext cx="5250471" cy="5143500"/>
          </a:xfrm>
          <a:prstGeom prst="rect">
            <a:avLst/>
          </a:prstGeom>
          <a:noFill/>
          <a:ln>
            <a:noFill/>
          </a:ln>
        </p:spPr>
      </p:pic>
      <p:pic>
        <p:nvPicPr>
          <p:cNvPr id="175" name="Shape 175"/>
          <p:cNvPicPr preferRelativeResize="0"/>
          <p:nvPr/>
        </p:nvPicPr>
        <p:blipFill>
          <a:blip r:embed="rId4">
            <a:alphaModFix/>
          </a:blip>
          <a:stretch>
            <a:fillRect/>
          </a:stretch>
        </p:blipFill>
        <p:spPr>
          <a:xfrm>
            <a:off x="5849305" y="0"/>
            <a:ext cx="2199099" cy="2919276"/>
          </a:xfrm>
          <a:prstGeom prst="rect">
            <a:avLst/>
          </a:prstGeom>
          <a:noFill/>
          <a:ln>
            <a:noFill/>
          </a:ln>
        </p:spPr>
      </p:pic>
      <p:sp>
        <p:nvSpPr>
          <p:cNvPr id="176" name="Shape 176"/>
          <p:cNvSpPr txBox="1"/>
          <p:nvPr/>
        </p:nvSpPr>
        <p:spPr>
          <a:xfrm>
            <a:off x="5250450" y="1972425"/>
            <a:ext cx="3849600" cy="3000000"/>
          </a:xfrm>
          <a:prstGeom prst="rect">
            <a:avLst/>
          </a:prstGeom>
          <a:noFill/>
          <a:ln>
            <a:noFill/>
          </a:ln>
        </p:spPr>
        <p:txBody>
          <a:bodyPr lIns="91425" tIns="91425" rIns="91425" bIns="91425" anchor="ctr" anchorCtr="0">
            <a:noAutofit/>
          </a:bodyPr>
          <a:lstStyle/>
          <a:p>
            <a:pPr lvl="0" rtl="0">
              <a:spcBef>
                <a:spcPts val="0"/>
              </a:spcBef>
              <a:buNone/>
            </a:pPr>
            <a:r>
              <a:rPr lang="pt-BR" sz="3600">
                <a:solidFill>
                  <a:schemeClr val="lt1"/>
                </a:solidFill>
              </a:rPr>
              <a:t>Theodor Wulf 1909 </a:t>
            </a:r>
          </a:p>
          <a:p>
            <a:pPr lvl="0" rtl="0">
              <a:spcBef>
                <a:spcPts val="0"/>
              </a:spcBef>
              <a:buNone/>
            </a:pPr>
            <a:r>
              <a:rPr lang="pt-BR" sz="3000">
                <a:solidFill>
                  <a:schemeClr val="lt1"/>
                </a:solidFill>
              </a:rPr>
              <a:t>Desenvolve o eletroscópio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a:blip r:embed="rId3">
            <a:alphaModFix/>
          </a:blip>
          <a:stretch>
            <a:fillRect/>
          </a:stretch>
        </p:blipFill>
        <p:spPr>
          <a:xfrm>
            <a:off x="0" y="11422"/>
            <a:ext cx="9164407" cy="5132075"/>
          </a:xfrm>
          <a:prstGeom prst="rect">
            <a:avLst/>
          </a:prstGeom>
          <a:noFill/>
          <a:ln>
            <a:noFill/>
          </a:ln>
        </p:spPr>
      </p:pic>
      <p:sp>
        <p:nvSpPr>
          <p:cNvPr id="182" name="Shape 182"/>
          <p:cNvSpPr txBox="1"/>
          <p:nvPr/>
        </p:nvSpPr>
        <p:spPr>
          <a:xfrm>
            <a:off x="0" y="212100"/>
            <a:ext cx="9060600" cy="3000000"/>
          </a:xfrm>
          <a:prstGeom prst="rect">
            <a:avLst/>
          </a:prstGeom>
          <a:noFill/>
          <a:ln>
            <a:noFill/>
          </a:ln>
        </p:spPr>
        <p:txBody>
          <a:bodyPr lIns="91425" tIns="91425" rIns="91425" bIns="91425" anchor="ctr" anchorCtr="0">
            <a:noAutofit/>
          </a:bodyPr>
          <a:lstStyle/>
          <a:p>
            <a:pPr lvl="0" algn="ctr" rtl="0">
              <a:spcBef>
                <a:spcPts val="0"/>
              </a:spcBef>
              <a:buNone/>
            </a:pPr>
            <a:r>
              <a:rPr lang="pt-BR" sz="3000">
                <a:solidFill>
                  <a:schemeClr val="lt1"/>
                </a:solidFill>
              </a:rPr>
              <a:t>Em pouco tempo os cientistas da época notaram que existia uma radiação ionizante na atmosfera de origem desconhecida.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a:blip r:embed="rId3">
            <a:alphaModFix/>
          </a:blip>
          <a:stretch>
            <a:fillRect/>
          </a:stretch>
        </p:blipFill>
        <p:spPr>
          <a:xfrm>
            <a:off x="0" y="0"/>
            <a:ext cx="9144002" cy="5143501"/>
          </a:xfrm>
          <a:prstGeom prst="rect">
            <a:avLst/>
          </a:prstGeom>
          <a:noFill/>
          <a:ln>
            <a:noFill/>
          </a:ln>
        </p:spPr>
      </p:pic>
      <p:sp>
        <p:nvSpPr>
          <p:cNvPr id="188" name="Shape 188"/>
          <p:cNvSpPr txBox="1"/>
          <p:nvPr/>
        </p:nvSpPr>
        <p:spPr>
          <a:xfrm>
            <a:off x="404725" y="3411175"/>
            <a:ext cx="8611800" cy="1732200"/>
          </a:xfrm>
          <a:prstGeom prst="rect">
            <a:avLst/>
          </a:prstGeom>
          <a:noFill/>
          <a:ln>
            <a:noFill/>
          </a:ln>
        </p:spPr>
        <p:txBody>
          <a:bodyPr lIns="91425" tIns="91425" rIns="91425" bIns="91425" anchor="ctr" anchorCtr="0">
            <a:noAutofit/>
          </a:bodyPr>
          <a:lstStyle/>
          <a:p>
            <a:pPr lvl="0" algn="just" rtl="0">
              <a:spcBef>
                <a:spcPts val="0"/>
              </a:spcBef>
              <a:buNone/>
            </a:pPr>
            <a:r>
              <a:rPr lang="pt-BR" sz="3000">
                <a:solidFill>
                  <a:schemeClr val="lt1"/>
                </a:solidFill>
                <a:highlight>
                  <a:srgbClr val="000000"/>
                </a:highlight>
              </a:rPr>
              <a:t>Em 1912 Victor Hess comprovou que a radiação misteriosa vinha do espaço, por seu trabalho com os “raios penetrantes”ganhou o Nobel em 1936</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a:blip r:embed="rId3">
            <a:alphaModFix/>
          </a:blip>
          <a:stretch>
            <a:fillRect/>
          </a:stretch>
        </p:blipFill>
        <p:spPr>
          <a:xfrm>
            <a:off x="1412399" y="0"/>
            <a:ext cx="6756000" cy="514349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1795</Words>
  <Application>Microsoft Office PowerPoint</Application>
  <PresentationFormat>Apresentação na tela (16:9)</PresentationFormat>
  <Paragraphs>144</Paragraphs>
  <Slides>48</Slides>
  <Notes>48</Notes>
  <HiddenSlides>0</HiddenSlides>
  <MMClips>1</MMClips>
  <ScaleCrop>false</ScaleCrop>
  <HeadingPairs>
    <vt:vector size="4" baseType="variant">
      <vt:variant>
        <vt:lpstr>Tema</vt:lpstr>
      </vt:variant>
      <vt:variant>
        <vt:i4>2</vt:i4>
      </vt:variant>
      <vt:variant>
        <vt:lpstr>Títulos de slides</vt:lpstr>
      </vt:variant>
      <vt:variant>
        <vt:i4>48</vt:i4>
      </vt:variant>
    </vt:vector>
  </HeadingPairs>
  <TitlesOfParts>
    <vt:vector size="50" baseType="lpstr">
      <vt:lpstr>simple-light-2</vt:lpstr>
      <vt:lpstr>Tema di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cda</dc:creator>
  <cp:lastModifiedBy>Jorge</cp:lastModifiedBy>
  <cp:revision>2</cp:revision>
  <dcterms:modified xsi:type="dcterms:W3CDTF">2016-06-27T11:42:33Z</dcterms:modified>
</cp:coreProperties>
</file>