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5" r:id="rId16"/>
    <p:sldId id="276" r:id="rId17"/>
    <p:sldId id="277" r:id="rId18"/>
    <p:sldId id="278" r:id="rId19"/>
    <p:sldId id="317" r:id="rId20"/>
    <p:sldId id="279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6" r:id="rId56"/>
  </p:sldIdLst>
  <p:sldSz cx="10080625" cy="7559675"/>
  <p:notesSz cx="7772400" cy="100584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DejaVu San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DejaVu San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DejaVu San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DejaVu San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DejaVu San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668" y="-108"/>
      </p:cViewPr>
      <p:guideLst>
        <p:guide orient="horz" pos="2160"/>
        <p:guide pos="3175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pt-B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pt-B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pt-B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6EC93C17-6809-4D63-905C-EDB6AC188D67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3E43B1-DC88-44ED-8F6D-32C48C172EE5}" type="slidenum">
              <a:rPr lang="pt-BR"/>
              <a:pPr/>
              <a:t>1</a:t>
            </a:fld>
            <a:endParaRPr lang="pt-BR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9685FB-C1E3-4BAF-9BB8-00346291289E}" type="slidenum">
              <a:rPr lang="pt-BR"/>
              <a:pPr/>
              <a:t>10</a:t>
            </a:fld>
            <a:endParaRPr lang="pt-BR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E2452F-5F20-4734-89F6-C6647BF8505C}" type="slidenum">
              <a:rPr lang="pt-BR"/>
              <a:pPr/>
              <a:t>11</a:t>
            </a:fld>
            <a:endParaRPr lang="pt-BR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EF8C9F-E1AC-4D25-8C89-0B0D66EC3BAA}" type="slidenum">
              <a:rPr lang="pt-BR"/>
              <a:pPr/>
              <a:t>12</a:t>
            </a:fld>
            <a:endParaRPr lang="pt-BR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FFD2D0-596B-47CD-A830-2EEC0975FDEF}" type="slidenum">
              <a:rPr lang="pt-BR"/>
              <a:pPr/>
              <a:t>13</a:t>
            </a:fld>
            <a:endParaRPr lang="pt-BR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D19799-DEE1-49B5-A4C9-6B9B1A692CD1}" type="slidenum">
              <a:rPr lang="pt-BR"/>
              <a:pPr/>
              <a:t>14</a:t>
            </a:fld>
            <a:endParaRPr lang="pt-BR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9934AB-19CB-4F43-9648-991891A0477F}" type="slidenum">
              <a:rPr lang="pt-BR"/>
              <a:pPr/>
              <a:t>15</a:t>
            </a:fld>
            <a:endParaRPr lang="pt-BR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3ABE0C-040E-4107-B893-293BB9EA8F83}" type="slidenum">
              <a:rPr lang="pt-BR"/>
              <a:pPr/>
              <a:t>16</a:t>
            </a:fld>
            <a:endParaRPr lang="pt-BR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8AA204-8AA1-4120-8546-6AAB66B6430A}" type="slidenum">
              <a:rPr lang="pt-BR"/>
              <a:pPr/>
              <a:t>17</a:t>
            </a:fld>
            <a:endParaRPr lang="pt-BR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187790-1CFC-4FD7-B1F0-317D12F2231D}" type="slidenum">
              <a:rPr lang="pt-BR"/>
              <a:pPr/>
              <a:t>18</a:t>
            </a:fld>
            <a:endParaRPr lang="pt-BR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187790-1CFC-4FD7-B1F0-317D12F2231D}" type="slidenum">
              <a:rPr lang="pt-BR"/>
              <a:pPr/>
              <a:t>19</a:t>
            </a:fld>
            <a:endParaRPr lang="pt-BR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E3AD7E-239A-4667-84EB-C695AF36482F}" type="slidenum">
              <a:rPr lang="pt-BR"/>
              <a:pPr/>
              <a:t>2</a:t>
            </a:fld>
            <a:endParaRPr lang="pt-BR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4427A9-F6A1-4035-A9BE-A079C8FB4AB7}" type="slidenum">
              <a:rPr lang="pt-BR"/>
              <a:pPr/>
              <a:t>20</a:t>
            </a:fld>
            <a:endParaRPr lang="pt-BR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D9EB41-882E-481C-B719-8E6019301182}" type="slidenum">
              <a:rPr lang="pt-BR"/>
              <a:pPr/>
              <a:t>21</a:t>
            </a:fld>
            <a:endParaRPr lang="pt-BR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60C394-529F-41F2-94D6-FB399C476753}" type="slidenum">
              <a:rPr lang="pt-BR"/>
              <a:pPr/>
              <a:t>22</a:t>
            </a:fld>
            <a:endParaRPr lang="pt-BR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E072E8-93D5-454B-B064-FB210655A18D}" type="slidenum">
              <a:rPr lang="pt-BR"/>
              <a:pPr/>
              <a:t>23</a:t>
            </a:fld>
            <a:endParaRPr lang="pt-BR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79DEF7-29B2-4A97-BC83-47E1370BB6CA}" type="slidenum">
              <a:rPr lang="pt-BR"/>
              <a:pPr/>
              <a:t>24</a:t>
            </a:fld>
            <a:endParaRPr lang="pt-BR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207902-582B-41FB-9365-CD007894263B}" type="slidenum">
              <a:rPr lang="pt-BR"/>
              <a:pPr/>
              <a:t>25</a:t>
            </a:fld>
            <a:endParaRPr lang="pt-BR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07F48D-2E5C-463A-B67B-882CA8B52379}" type="slidenum">
              <a:rPr lang="pt-BR"/>
              <a:pPr/>
              <a:t>26</a:t>
            </a:fld>
            <a:endParaRPr lang="pt-BR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4C9FAC-5132-4E7B-AF43-2D1F63D31D7D}" type="slidenum">
              <a:rPr lang="pt-BR"/>
              <a:pPr/>
              <a:t>27</a:t>
            </a:fld>
            <a:endParaRPr lang="pt-BR"/>
          </a:p>
        </p:txBody>
      </p:sp>
      <p:sp>
        <p:nvSpPr>
          <p:cNvPr id="97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BD49B5-1A88-4095-A2A6-445A718D34A9}" type="slidenum">
              <a:rPr lang="pt-BR"/>
              <a:pPr/>
              <a:t>28</a:t>
            </a:fld>
            <a:endParaRPr lang="pt-BR"/>
          </a:p>
        </p:txBody>
      </p:sp>
      <p:sp>
        <p:nvSpPr>
          <p:cNvPr id="983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47D471-1843-4D9F-9DC6-09FF3F24E344}" type="slidenum">
              <a:rPr lang="pt-BR"/>
              <a:pPr/>
              <a:t>29</a:t>
            </a:fld>
            <a:endParaRPr lang="pt-BR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0AB5AF-9B52-4014-8007-7B561B454DAA}" type="slidenum">
              <a:rPr lang="pt-BR"/>
              <a:pPr/>
              <a:t>3</a:t>
            </a:fld>
            <a:endParaRPr lang="pt-BR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E8D1A4-496E-49D9-90B4-CFD89C8C248D}" type="slidenum">
              <a:rPr lang="pt-BR"/>
              <a:pPr/>
              <a:t>30</a:t>
            </a:fld>
            <a:endParaRPr lang="pt-BR"/>
          </a:p>
        </p:txBody>
      </p:sp>
      <p:sp>
        <p:nvSpPr>
          <p:cNvPr id="100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A63A4F-9E2B-48F3-9D3A-EDBE9E8F67B4}" type="slidenum">
              <a:rPr lang="pt-BR"/>
              <a:pPr/>
              <a:t>31</a:t>
            </a:fld>
            <a:endParaRPr lang="pt-BR"/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49A43D-790E-4029-9B8E-6BE53BF858BD}" type="slidenum">
              <a:rPr lang="pt-BR"/>
              <a:pPr/>
              <a:t>32</a:t>
            </a:fld>
            <a:endParaRPr lang="pt-BR"/>
          </a:p>
        </p:txBody>
      </p:sp>
      <p:sp>
        <p:nvSpPr>
          <p:cNvPr id="1024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6DC72C-0549-422C-8B47-635837F74870}" type="slidenum">
              <a:rPr lang="pt-BR"/>
              <a:pPr/>
              <a:t>33</a:t>
            </a:fld>
            <a:endParaRPr lang="pt-BR"/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EEB0A9-7F1D-4CBB-86A4-0EA3BAFCFF8C}" type="slidenum">
              <a:rPr lang="pt-BR"/>
              <a:pPr/>
              <a:t>34</a:t>
            </a:fld>
            <a:endParaRPr lang="pt-BR"/>
          </a:p>
        </p:txBody>
      </p:sp>
      <p:sp>
        <p:nvSpPr>
          <p:cNvPr id="1044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329B4C-9F08-492E-91AF-FD62A7F78713}" type="slidenum">
              <a:rPr lang="pt-BR"/>
              <a:pPr/>
              <a:t>35</a:t>
            </a:fld>
            <a:endParaRPr lang="pt-BR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A7A7C2-33D8-4127-BCE4-28B28ED4BA43}" type="slidenum">
              <a:rPr lang="pt-BR"/>
              <a:pPr/>
              <a:t>36</a:t>
            </a:fld>
            <a:endParaRPr lang="pt-BR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5615E5-B66B-49AD-A31F-0B604301062C}" type="slidenum">
              <a:rPr lang="pt-BR"/>
              <a:pPr/>
              <a:t>37</a:t>
            </a:fld>
            <a:endParaRPr lang="pt-BR"/>
          </a:p>
        </p:txBody>
      </p:sp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3D05D2-7738-4780-A4C6-FAC301F4961F}" type="slidenum">
              <a:rPr lang="pt-BR"/>
              <a:pPr/>
              <a:t>38</a:t>
            </a:fld>
            <a:endParaRPr lang="pt-BR"/>
          </a:p>
        </p:txBody>
      </p:sp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D18753-3109-4466-A12C-7763C3F3640A}" type="slidenum">
              <a:rPr lang="pt-BR"/>
              <a:pPr/>
              <a:t>39</a:t>
            </a:fld>
            <a:endParaRPr lang="pt-BR"/>
          </a:p>
        </p:txBody>
      </p:sp>
      <p:sp>
        <p:nvSpPr>
          <p:cNvPr id="1095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C4317A-8249-47A3-B826-C82FFF6B48C6}" type="slidenum">
              <a:rPr lang="pt-BR"/>
              <a:pPr/>
              <a:t>4</a:t>
            </a:fld>
            <a:endParaRPr lang="pt-BR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B9B067-D15C-496F-ADE2-086D058FD906}" type="slidenum">
              <a:rPr lang="pt-BR"/>
              <a:pPr/>
              <a:t>40</a:t>
            </a:fld>
            <a:endParaRPr lang="pt-BR"/>
          </a:p>
        </p:txBody>
      </p:sp>
      <p:sp>
        <p:nvSpPr>
          <p:cNvPr id="110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89A411-B2A6-42A4-82BC-44557A616388}" type="slidenum">
              <a:rPr lang="pt-BR"/>
              <a:pPr/>
              <a:t>41</a:t>
            </a:fld>
            <a:endParaRPr lang="pt-BR"/>
          </a:p>
        </p:txBody>
      </p:sp>
      <p:sp>
        <p:nvSpPr>
          <p:cNvPr id="1116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F3D5AE-202D-44DF-8F8F-AF020F8233C8}" type="slidenum">
              <a:rPr lang="pt-BR"/>
              <a:pPr/>
              <a:t>42</a:t>
            </a:fld>
            <a:endParaRPr lang="pt-BR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AA0D9-D7EF-4620-B53E-8A23F207D194}" type="slidenum">
              <a:rPr lang="pt-BR"/>
              <a:pPr/>
              <a:t>43</a:t>
            </a:fld>
            <a:endParaRPr lang="pt-BR"/>
          </a:p>
        </p:txBody>
      </p:sp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F4CF6F-4423-4868-9C3F-55F05AB64A95}" type="slidenum">
              <a:rPr lang="pt-BR"/>
              <a:pPr/>
              <a:t>44</a:t>
            </a:fld>
            <a:endParaRPr lang="pt-BR"/>
          </a:p>
        </p:txBody>
      </p:sp>
      <p:sp>
        <p:nvSpPr>
          <p:cNvPr id="1146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4B9F58-3E76-4EF4-BE07-BE89426A047F}" type="slidenum">
              <a:rPr lang="pt-BR"/>
              <a:pPr/>
              <a:t>45</a:t>
            </a:fld>
            <a:endParaRPr lang="pt-BR"/>
          </a:p>
        </p:txBody>
      </p:sp>
      <p:sp>
        <p:nvSpPr>
          <p:cNvPr id="115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639D88-3011-4EFC-AE4F-25514CD8BAEF}" type="slidenum">
              <a:rPr lang="pt-BR"/>
              <a:pPr/>
              <a:t>46</a:t>
            </a:fld>
            <a:endParaRPr lang="pt-BR"/>
          </a:p>
        </p:txBody>
      </p:sp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CECF62-C885-40D6-B58C-0D353B936AB6}" type="slidenum">
              <a:rPr lang="pt-BR"/>
              <a:pPr/>
              <a:t>47</a:t>
            </a:fld>
            <a:endParaRPr lang="pt-BR"/>
          </a:p>
        </p:txBody>
      </p:sp>
      <p:sp>
        <p:nvSpPr>
          <p:cNvPr id="1177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2C46A4-F8BC-4F3D-9001-880F3110038A}" type="slidenum">
              <a:rPr lang="pt-BR"/>
              <a:pPr/>
              <a:t>48</a:t>
            </a:fld>
            <a:endParaRPr lang="pt-BR"/>
          </a:p>
        </p:txBody>
      </p:sp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D1A2CE-9B25-4308-9833-6AB0B7CBDA68}" type="slidenum">
              <a:rPr lang="pt-BR"/>
              <a:pPr/>
              <a:t>49</a:t>
            </a:fld>
            <a:endParaRPr lang="pt-BR"/>
          </a:p>
        </p:txBody>
      </p:sp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C36872-2758-4802-9B82-D23FEDAF71AA}" type="slidenum">
              <a:rPr lang="pt-BR"/>
              <a:pPr/>
              <a:t>5</a:t>
            </a:fld>
            <a:endParaRPr lang="pt-BR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EB08F2-32B4-405A-885F-0006585E5F76}" type="slidenum">
              <a:rPr lang="pt-BR"/>
              <a:pPr/>
              <a:t>50</a:t>
            </a:fld>
            <a:endParaRPr lang="pt-BR"/>
          </a:p>
        </p:txBody>
      </p:sp>
      <p:sp>
        <p:nvSpPr>
          <p:cNvPr id="120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9C108A-C1AE-459B-9A1F-61026AC49234}" type="slidenum">
              <a:rPr lang="pt-BR"/>
              <a:pPr/>
              <a:t>51</a:t>
            </a:fld>
            <a:endParaRPr lang="pt-BR"/>
          </a:p>
        </p:txBody>
      </p:sp>
      <p:sp>
        <p:nvSpPr>
          <p:cNvPr id="1218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382BFB-7F75-4A62-BB31-02A24CA79785}" type="slidenum">
              <a:rPr lang="pt-BR"/>
              <a:pPr/>
              <a:t>52</a:t>
            </a:fld>
            <a:endParaRPr lang="pt-BR"/>
          </a:p>
        </p:txBody>
      </p:sp>
      <p:sp>
        <p:nvSpPr>
          <p:cNvPr id="122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9BA74C-167F-496F-8747-B1FFC58776C0}" type="slidenum">
              <a:rPr lang="pt-BR"/>
              <a:pPr/>
              <a:t>53</a:t>
            </a:fld>
            <a:endParaRPr lang="pt-BR"/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64B752-A314-4C07-939C-AB4BC2221467}" type="slidenum">
              <a:rPr lang="pt-BR"/>
              <a:pPr/>
              <a:t>54</a:t>
            </a:fld>
            <a:endParaRPr lang="pt-BR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1F0232-2250-4171-9491-042039711F14}" type="slidenum">
              <a:rPr lang="pt-BR"/>
              <a:pPr/>
              <a:t>55</a:t>
            </a:fld>
            <a:endParaRPr lang="pt-BR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288200-56EA-4B71-AA96-90CB8358E936}" type="slidenum">
              <a:rPr lang="pt-BR"/>
              <a:pPr/>
              <a:t>6</a:t>
            </a:fld>
            <a:endParaRPr lang="pt-BR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7C1218-66D2-47AB-8921-0258B0C4001C}" type="slidenum">
              <a:rPr lang="pt-BR"/>
              <a:pPr/>
              <a:t>7</a:t>
            </a:fld>
            <a:endParaRPr lang="pt-BR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87BF06-B86E-4ACC-95BF-BEE5E40D0166}" type="slidenum">
              <a:rPr lang="pt-BR"/>
              <a:pPr/>
              <a:t>8</a:t>
            </a:fld>
            <a:endParaRPr lang="pt-BR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607420-CAB9-483E-931E-D455A3CA06A2}" type="slidenum">
              <a:rPr lang="pt-BR"/>
              <a:pPr/>
              <a:t>9</a:t>
            </a:fld>
            <a:endParaRPr lang="pt-BR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1A88B0-BFAD-40CC-B519-59A8E7BAF8C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704770-C1D8-4168-A1CC-644ED516687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C6ECB2-DAD6-4FF8-9D72-45790CB0042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9069387" cy="211455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3238" y="4035425"/>
            <a:ext cx="9069387" cy="211613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89122436-7133-4443-80EC-210EAB77EB0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5FE8ED90-50B2-4A4C-B937-A2D7D64E726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F4210D3-224E-4427-9386-15626FAD459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5A7E36F-810C-4ED1-8131-7F9EB468044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40A85DC-222A-48F0-93EC-6159E4E22A8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DFD8D5-E190-41B4-874F-A3D336F45A4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6407CA-5613-4FFF-993A-B0BBDAC9928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128BBE1-5670-4869-9B4F-2085C83518A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A7A0EDA-0E4A-4E29-8544-FE95BE7E25E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AD3667-FEFD-4F44-B161-55329AE9047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2.º nível da estrutura de tópicos</a:t>
            </a:r>
          </a:p>
          <a:p>
            <a:pPr lvl="2"/>
            <a:r>
              <a:rPr lang="en-GB" smtClean="0"/>
              <a:t>3.º nível da estrutura de tópicos</a:t>
            </a:r>
          </a:p>
          <a:p>
            <a:pPr lvl="3"/>
            <a:r>
              <a:rPr lang="en-GB" smtClean="0"/>
              <a:t>4.º nível da estrutura de tópicos</a:t>
            </a:r>
          </a:p>
          <a:p>
            <a:pPr lvl="4"/>
            <a:r>
              <a:rPr lang="en-GB" smtClean="0"/>
              <a:t>5.º nível da estrutura de tópicos</a:t>
            </a:r>
          </a:p>
          <a:p>
            <a:pPr lvl="4"/>
            <a:r>
              <a:rPr lang="en-GB" smtClean="0"/>
              <a:t>6.º nível da estrutura de tópicos</a:t>
            </a:r>
          </a:p>
          <a:p>
            <a:pPr lvl="4"/>
            <a:r>
              <a:rPr lang="en-GB" smtClean="0"/>
              <a:t>7.º nível da estrutura de tópicos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endParaRPr lang="pt-B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fld id="{C0B753DD-9624-42E9-8727-9AFFAC80D92F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DejaVu San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DejaVu San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DejaVu San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DejaVu San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DejaVu San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DejaVu San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DejaVu San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cs typeface="DejaVu San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D:\equipe-02\Luciana\SA\Saturn\saturn_auroras-540-MASTER_high.mp4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www-cda\cda\sessao-astronomia\2016\saturn_auroras-540-MASTER_high.mp4" TargetMode="External"/><Relationship Id="rId5" Type="http://schemas.openxmlformats.org/officeDocument/2006/relationships/image" Target="../media/image23.png"/><Relationship Id="rId4" Type="http://schemas.openxmlformats.org/officeDocument/2006/relationships/hyperlink" Target="file:///D:\equipe-02\Luciana\SA\Saturn\saturn_auroras-540-MASTER_high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0.jpeg"/><Relationship Id="rId18" Type="http://schemas.openxmlformats.org/officeDocument/2006/relationships/image" Target="../media/image64.jpeg"/><Relationship Id="rId26" Type="http://schemas.openxmlformats.org/officeDocument/2006/relationships/image" Target="../media/image46.jpeg"/><Relationship Id="rId3" Type="http://schemas.openxmlformats.org/officeDocument/2006/relationships/image" Target="../media/image51.jpeg"/><Relationship Id="rId21" Type="http://schemas.openxmlformats.org/officeDocument/2006/relationships/image" Target="../media/image67.jpeg"/><Relationship Id="rId7" Type="http://schemas.openxmlformats.org/officeDocument/2006/relationships/image" Target="../media/image55.jpeg"/><Relationship Id="rId12" Type="http://schemas.openxmlformats.org/officeDocument/2006/relationships/image" Target="../media/image59.gif"/><Relationship Id="rId17" Type="http://schemas.openxmlformats.org/officeDocument/2006/relationships/image" Target="../media/image63.jpeg"/><Relationship Id="rId25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29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44.jpeg"/><Relationship Id="rId24" Type="http://schemas.openxmlformats.org/officeDocument/2006/relationships/image" Target="../media/image69.jpeg"/><Relationship Id="rId5" Type="http://schemas.openxmlformats.org/officeDocument/2006/relationships/image" Target="../media/image53.jpeg"/><Relationship Id="rId15" Type="http://schemas.openxmlformats.org/officeDocument/2006/relationships/image" Target="../media/image61.jpeg"/><Relationship Id="rId23" Type="http://schemas.openxmlformats.org/officeDocument/2006/relationships/image" Target="../media/image68.jpeg"/><Relationship Id="rId28" Type="http://schemas.openxmlformats.org/officeDocument/2006/relationships/image" Target="../media/image72.jpeg"/><Relationship Id="rId10" Type="http://schemas.openxmlformats.org/officeDocument/2006/relationships/image" Target="../media/image58.jpeg"/><Relationship Id="rId19" Type="http://schemas.openxmlformats.org/officeDocument/2006/relationships/image" Target="../media/image65.jpeg"/><Relationship Id="rId31" Type="http://schemas.openxmlformats.org/officeDocument/2006/relationships/image" Target="../media/image75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49.jpeg"/><Relationship Id="rId22" Type="http://schemas.openxmlformats.org/officeDocument/2006/relationships/image" Target="../media/image45.jpeg"/><Relationship Id="rId27" Type="http://schemas.openxmlformats.org/officeDocument/2006/relationships/image" Target="../media/image71.jpeg"/><Relationship Id="rId30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nssdc.gsfc.nasa.gov/planetary/factsheet/saturnfact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ssdc.gsfc.nasa.gov/nmc/spacecraftDisplay.do?id=1973-019A" TargetMode="External"/><Relationship Id="rId5" Type="http://schemas.openxmlformats.org/officeDocument/2006/relationships/hyperlink" Target="http://saturn-archive.jpl.nasa.gov/education/saturnobservation/history/" TargetMode="External"/><Relationship Id="rId4" Type="http://schemas.openxmlformats.org/officeDocument/2006/relationships/hyperlink" Target="http://solarsystem.nasa.gov/planets/compare?Object1=saturn&amp;Object2=earth&amp;System=Metric&amp;refresh=Refresh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spaceplasma.tumblr.com/post/77896957824/saturn-is-the-sixth-planet-from-the-sun-and-is" TargetMode="External"/><Relationship Id="rId13" Type="http://schemas.openxmlformats.org/officeDocument/2006/relationships/hyperlink" Target="http://nssdc.gsfc.nasa.gov/image/spacecraft/pioneer10-11.jpg" TargetMode="External"/><Relationship Id="rId3" Type="http://schemas.openxmlformats.org/officeDocument/2006/relationships/hyperlink" Target="http://images.forwallpaper.com/files/images/6/6cf9/6cf98cba/604426/solar-system.jpg" TargetMode="External"/><Relationship Id="rId7" Type="http://schemas.openxmlformats.org/officeDocument/2006/relationships/hyperlink" Target="https://www.quora.com/Why-any-mass-become-lighter-in-water" TargetMode="External"/><Relationship Id="rId12" Type="http://schemas.openxmlformats.org/officeDocument/2006/relationships/hyperlink" Target="http://photojournal.jpl.nasa.gov/catalog/PIA08389" TargetMode="External"/><Relationship Id="rId2" Type="http://schemas.openxmlformats.org/officeDocument/2006/relationships/notesSlide" Target="../notesSlides/notesSlide55.xml"/><Relationship Id="rId16" Type="http://schemas.openxmlformats.org/officeDocument/2006/relationships/hyperlink" Target="https://wifflegif.com/gifs/335083-animation-cartoon-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adiastreet.com/cgvistas/saturn_0200.htm" TargetMode="External"/><Relationship Id="rId11" Type="http://schemas.openxmlformats.org/officeDocument/2006/relationships/hyperlink" Target="http://photojournal.jpl.nasa.gov/catalog/PIA11142" TargetMode="External"/><Relationship Id="rId5" Type="http://schemas.openxmlformats.org/officeDocument/2006/relationships/hyperlink" Target="http://www.enchantedlearning.com/subjects/astronomy/planets/saturn/" TargetMode="External"/><Relationship Id="rId15" Type="http://schemas.openxmlformats.org/officeDocument/2006/relationships/hyperlink" Target="http://www.jpl.nasa.gov/spaceimages/details.php?id=PIA14111" TargetMode="External"/><Relationship Id="rId10" Type="http://schemas.openxmlformats.org/officeDocument/2006/relationships/hyperlink" Target="http://www.bbc.co.uk/science/space/solarsystem/solar_system_highlights/aurora_(astronomy" TargetMode="External"/><Relationship Id="rId4" Type="http://schemas.openxmlformats.org/officeDocument/2006/relationships/hyperlink" Target="http://www.nasa.gov/image-feature/jpl/pia18335/clouded-worlds/" TargetMode="External"/><Relationship Id="rId9" Type="http://schemas.openxmlformats.org/officeDocument/2006/relationships/hyperlink" Target="https://pt.wikipedia.org/wiki/Saturno_(planeta)" TargetMode="External"/><Relationship Id="rId14" Type="http://schemas.openxmlformats.org/officeDocument/2006/relationships/hyperlink" Target="http://www.jpl.nasa.gov/spaceimages/details.php?id=PIA1411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107950" y="1987550"/>
            <a:ext cx="9720263" cy="2282825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t-BR">
                <a:solidFill>
                  <a:srgbClr val="FF9900"/>
                </a:solidFill>
                <a:latin typeface="Aniron" charset="0"/>
              </a:rPr>
              <a:t>Saturno,</a:t>
            </a:r>
            <a:br>
              <a:rPr lang="pt-BR">
                <a:solidFill>
                  <a:srgbClr val="FF9900"/>
                </a:solidFill>
                <a:latin typeface="Aniron" charset="0"/>
              </a:rPr>
            </a:br>
            <a:r>
              <a:rPr lang="pt-BR">
                <a:solidFill>
                  <a:srgbClr val="FF9900"/>
                </a:solidFill>
                <a:latin typeface="Aniron" charset="0"/>
              </a:rPr>
              <a:t> O Senhor dos Anéis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757738"/>
            <a:ext cx="9070975" cy="1255712"/>
          </a:xfrm>
          <a:ln/>
        </p:spPr>
        <p:txBody>
          <a:bodyPr tIns="0"/>
          <a:lstStyle/>
          <a:p>
            <a:pPr marL="0" indent="0"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latin typeface="Aniron" charset="0"/>
              </a:rPr>
              <a:t>Luciana Barros</a:t>
            </a:r>
          </a:p>
          <a:p>
            <a:pPr marL="0" indent="0" algn="r">
              <a:lnSpc>
                <a:spcPct val="101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2000" b="1">
                <a:latin typeface="Verdana" pitchFamily="32" charset="0"/>
              </a:rPr>
              <a:t>barroslgr@df.ufscar.br</a:t>
            </a:r>
          </a:p>
          <a:p>
            <a:pPr marL="0" indent="0">
              <a:lnSpc>
                <a:spcPct val="101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>
              <a:latin typeface="Verdana" pitchFamily="32" charset="0"/>
            </a:endParaRPr>
          </a:p>
          <a:p>
            <a:pPr marL="0" inden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/>
          </a:p>
          <a:p>
            <a:pPr marL="0" indent="0"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 sz="1400"/>
          </a:p>
          <a:p>
            <a:pPr marL="0" indent="0"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 sz="140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15900" y="7046913"/>
            <a:ext cx="9504363" cy="260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6002" rIns="0" bIns="0"/>
          <a:lstStyle/>
          <a:p>
            <a:pPr marL="431800" indent="-323850"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t-BR">
                <a:solidFill>
                  <a:srgbClr val="FFFFFF"/>
                </a:solidFill>
              </a:rPr>
              <a:t>Imagem de fundo: céu observável do Observatório Dietrich Schiel hoje, 04/06/2016 às 21h. Crédito: Stellarium.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/>
          </p:nvPr>
        </p:nvSpPr>
        <p:spPr>
          <a:xfrm>
            <a:off x="468313" y="617538"/>
            <a:ext cx="3240087" cy="966787"/>
          </a:xfrm>
          <a:ln/>
        </p:spPr>
        <p:txBody>
          <a:bodyPr anchor="t"/>
          <a:lstStyle/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3200">
                <a:latin typeface="Aniron" charset="0"/>
              </a:rPr>
              <a:t>Volume</a:t>
            </a:r>
          </a:p>
          <a:p>
            <a:pPr marL="431800" indent="-323850" algn="l"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endParaRPr lang="pt-BR" sz="320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338" y="1584325"/>
            <a:ext cx="7119937" cy="4746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223963" y="5657850"/>
            <a:ext cx="3743325" cy="822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2800">
                <a:solidFill>
                  <a:srgbClr val="FF6600"/>
                </a:solidFill>
                <a:latin typeface="Aniron" charset="0"/>
              </a:rPr>
              <a:t>82700x10¹⁰ km³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256213" y="5391150"/>
            <a:ext cx="3311525" cy="6207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431800" indent="-323850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2200" b="1">
                <a:solidFill>
                  <a:srgbClr val="FFCC00"/>
                </a:solidFill>
                <a:latin typeface="Aniron" charset="0"/>
              </a:rPr>
              <a:t>108x10¹⁰ km³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24013" y="2924175"/>
            <a:ext cx="3168650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3200">
                <a:solidFill>
                  <a:srgbClr val="FF0000"/>
                </a:solidFill>
                <a:latin typeface="Aniron" charset="0"/>
              </a:rPr>
              <a:t>766 Terras!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6083300" y="5940425"/>
            <a:ext cx="2303463" cy="360363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/>
          </p:nvPr>
        </p:nvSpPr>
        <p:spPr>
          <a:xfrm>
            <a:off x="431800" y="617538"/>
            <a:ext cx="3527425" cy="895350"/>
          </a:xfrm>
          <a:ln/>
        </p:spPr>
        <p:txBody>
          <a:bodyPr anchor="t"/>
          <a:lstStyle/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3200">
                <a:latin typeface="Aniron" charset="0"/>
              </a:rPr>
              <a:t>Densidade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575" y="1728788"/>
            <a:ext cx="3600450" cy="50434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31800" y="2160588"/>
            <a:ext cx="4679950" cy="720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Saturno: 0,687 g/cm³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8950" y="2900363"/>
            <a:ext cx="4248150" cy="712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Água: 1 g/cm³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31800" y="3635375"/>
            <a:ext cx="3959225" cy="7127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Terra: 5.513 g/cm³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31800" y="4392613"/>
            <a:ext cx="4967288" cy="712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Mercúrio: 5.427 g/cm³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/>
          </p:nvPr>
        </p:nvSpPr>
        <p:spPr>
          <a:xfrm>
            <a:off x="503238" y="520700"/>
            <a:ext cx="2808287" cy="895350"/>
          </a:xfrm>
          <a:ln/>
        </p:spPr>
        <p:txBody>
          <a:bodyPr anchor="t"/>
          <a:lstStyle/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pt-BR" sz="3200">
                <a:latin typeface="Aniron" charset="0"/>
              </a:rPr>
              <a:t>Órbitas</a:t>
            </a:r>
          </a:p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endParaRPr lang="pt-BR" sz="2200">
              <a:latin typeface="Aniron" charset="0"/>
            </a:endParaRPr>
          </a:p>
          <a:p>
            <a:pPr marL="431800" indent="-323850" algn="l"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endParaRPr lang="pt-BR" sz="3200"/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824413" y="2447925"/>
            <a:ext cx="4176712" cy="584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431800" indent="-323850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1 Dia dura 10h39m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7325" y="1949450"/>
            <a:ext cx="4714875" cy="6667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41463" y="2281238"/>
            <a:ext cx="1439862" cy="360362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-7938" y="6240463"/>
            <a:ext cx="4248151" cy="2087562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887788" y="3384550"/>
            <a:ext cx="6643687" cy="1584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431800" indent="-323850" algn="ctr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1 Ano dura 29 anos </a:t>
            </a:r>
          </a:p>
          <a:p>
            <a:pPr marL="431800" indent="-323850" algn="ctr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terrestres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/>
          </p:nvPr>
        </p:nvSpPr>
        <p:spPr>
          <a:xfrm>
            <a:off x="503238" y="760413"/>
            <a:ext cx="6696075" cy="822325"/>
          </a:xfrm>
          <a:ln/>
        </p:spPr>
        <p:txBody>
          <a:bodyPr anchor="t"/>
          <a:lstStyle/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pt-BR" sz="3200">
                <a:latin typeface="Aniron" charset="0"/>
              </a:rPr>
              <a:t>Ângulo de Inclinação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925" y="2678113"/>
            <a:ext cx="4714875" cy="2867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588" y="2592388"/>
            <a:ext cx="5210175" cy="3168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2592388" y="4032250"/>
            <a:ext cx="4319587" cy="1588"/>
          </a:xfrm>
          <a:prstGeom prst="line">
            <a:avLst/>
          </a:prstGeom>
          <a:noFill/>
          <a:ln w="38160" cap="flat">
            <a:solidFill>
              <a:srgbClr val="FF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4354513" y="2751138"/>
            <a:ext cx="938212" cy="2419350"/>
          </a:xfrm>
          <a:prstGeom prst="line">
            <a:avLst/>
          </a:prstGeom>
          <a:noFill/>
          <a:ln w="38160" cap="flat">
            <a:solidFill>
              <a:srgbClr val="FF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248150" y="3527425"/>
            <a:ext cx="1152525" cy="1116013"/>
          </a:xfrm>
          <a:prstGeom prst="ellipse">
            <a:avLst/>
          </a:prstGeom>
          <a:noFill/>
          <a:ln w="38160" cap="flat">
            <a:solidFill>
              <a:srgbClr val="FF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445125" y="3168650"/>
            <a:ext cx="1609725" cy="815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</a:tabLst>
            </a:pPr>
            <a:r>
              <a:rPr lang="pt-BR" sz="2800">
                <a:solidFill>
                  <a:srgbClr val="FF3333"/>
                </a:solidFill>
                <a:latin typeface="Aniron" charset="0"/>
              </a:rPr>
              <a:t>26,73º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333375"/>
            <a:ext cx="6629400" cy="7010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313" y="3106738"/>
            <a:ext cx="2303462" cy="1990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/>
          </p:nvPr>
        </p:nvSpPr>
        <p:spPr>
          <a:xfrm>
            <a:off x="215900" y="436563"/>
            <a:ext cx="9070975" cy="2911475"/>
          </a:xfrm>
          <a:ln/>
        </p:spPr>
        <p:txBody>
          <a:bodyPr anchor="t"/>
          <a:lstStyle/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3200">
                <a:latin typeface="Aniron" charset="0"/>
              </a:rPr>
              <a:t>Temperatura</a:t>
            </a:r>
          </a:p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2000">
                <a:latin typeface="Aniron" charset="0"/>
              </a:rPr>
              <a:t>Média global: -178°C</a:t>
            </a:r>
          </a:p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2000">
                <a:latin typeface="Aniron" charset="0"/>
              </a:rPr>
              <a:t>Na superfície: -139°C</a:t>
            </a:r>
          </a:p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2000">
                <a:latin typeface="Aniron" charset="0"/>
              </a:rPr>
              <a:t>No núcleo: 12727°C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125" y="3598863"/>
            <a:ext cx="6411913" cy="34559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/>
          </p:nvPr>
        </p:nvSpPr>
        <p:spPr>
          <a:xfrm>
            <a:off x="359792" y="395461"/>
            <a:ext cx="3671887" cy="858838"/>
          </a:xfrm>
          <a:ln/>
        </p:spPr>
        <p:txBody>
          <a:bodyPr anchor="t"/>
          <a:lstStyle/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5400" dirty="0">
                <a:latin typeface="Aniron" charset="0"/>
              </a:rPr>
              <a:t>Atmosfera</a:t>
            </a:r>
          </a:p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endParaRPr lang="pt-BR" sz="3200" dirty="0">
              <a:latin typeface="Aniron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503238" y="2193925"/>
            <a:ext cx="7704137" cy="2846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4000" dirty="0">
                <a:solidFill>
                  <a:srgbClr val="FFFFFF"/>
                </a:solidFill>
                <a:latin typeface="Aniron" charset="0"/>
              </a:rPr>
              <a:t>Hidrogênio (H</a:t>
            </a:r>
            <a:r>
              <a:rPr lang="pt-BR" sz="4000" baseline="-25000" dirty="0">
                <a:solidFill>
                  <a:srgbClr val="FFFFFF"/>
                </a:solidFill>
                <a:latin typeface="Aniron" charset="0"/>
              </a:rPr>
              <a:t>2</a:t>
            </a:r>
            <a:r>
              <a:rPr lang="pt-BR" sz="4000" dirty="0">
                <a:solidFill>
                  <a:srgbClr val="FFFFFF"/>
                </a:solidFill>
                <a:latin typeface="Aniron" charset="0"/>
              </a:rPr>
              <a:t>) - 96</a:t>
            </a:r>
            <a:r>
              <a:rPr lang="pt-BR" sz="4000" dirty="0" smtClean="0">
                <a:solidFill>
                  <a:srgbClr val="FFFFFF"/>
                </a:solidFill>
                <a:latin typeface="Aniron" charset="0"/>
              </a:rPr>
              <a:t>%</a:t>
            </a:r>
          </a:p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4000" dirty="0" smtClean="0">
                <a:solidFill>
                  <a:srgbClr val="FFFFFF"/>
                </a:solidFill>
                <a:latin typeface="Aniron" charset="0"/>
              </a:rPr>
              <a:t> </a:t>
            </a:r>
            <a:endParaRPr lang="pt-BR" sz="4000" dirty="0">
              <a:solidFill>
                <a:srgbClr val="FFFFFF"/>
              </a:solidFill>
              <a:latin typeface="Aniron" charset="0"/>
            </a:endParaRPr>
          </a:p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4000" dirty="0">
                <a:solidFill>
                  <a:srgbClr val="FFFFFF"/>
                </a:solidFill>
                <a:latin typeface="Aniron" charset="0"/>
              </a:rPr>
              <a:t>Hélio (He</a:t>
            </a:r>
            <a:r>
              <a:rPr lang="pt-BR" sz="4000" dirty="0" smtClean="0">
                <a:solidFill>
                  <a:srgbClr val="FFFFFF"/>
                </a:solidFill>
                <a:latin typeface="Aniron" charset="0"/>
              </a:rPr>
              <a:t>)</a:t>
            </a:r>
          </a:p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pt-BR" sz="4000" dirty="0">
              <a:solidFill>
                <a:srgbClr val="FFFFFF"/>
              </a:solidFill>
              <a:latin typeface="Aniron" charset="0"/>
            </a:endParaRPr>
          </a:p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4000" dirty="0">
                <a:solidFill>
                  <a:srgbClr val="FFFFFF"/>
                </a:solidFill>
                <a:latin typeface="Aniron" charset="0"/>
              </a:rPr>
              <a:t>Metano (CH</a:t>
            </a:r>
            <a:r>
              <a:rPr lang="pt-BR" sz="4000" baseline="-25000" dirty="0">
                <a:solidFill>
                  <a:srgbClr val="FFFFFF"/>
                </a:solidFill>
                <a:latin typeface="Aniron" charset="0"/>
              </a:rPr>
              <a:t>4</a:t>
            </a:r>
            <a:r>
              <a:rPr lang="pt-BR" sz="4000" dirty="0">
                <a:solidFill>
                  <a:srgbClr val="FFFFFF"/>
                </a:solidFill>
                <a:latin typeface="Aniron" charset="0"/>
              </a:rPr>
              <a:t>) </a:t>
            </a:r>
            <a:endParaRPr lang="pt-BR" sz="4000" dirty="0" smtClean="0">
              <a:solidFill>
                <a:srgbClr val="FFFFFF"/>
              </a:solidFill>
              <a:latin typeface="Aniron" charset="0"/>
            </a:endParaRPr>
          </a:p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pt-BR" sz="4000" dirty="0">
              <a:solidFill>
                <a:srgbClr val="FFFFFF"/>
              </a:solidFill>
              <a:latin typeface="Aniron" charset="0"/>
            </a:endParaRPr>
          </a:p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4000" dirty="0">
                <a:solidFill>
                  <a:srgbClr val="FFFFFF"/>
                </a:solidFill>
                <a:latin typeface="Aniron" charset="0"/>
              </a:rPr>
              <a:t>Amônia (NH</a:t>
            </a:r>
            <a:r>
              <a:rPr lang="pt-BR" sz="4000" baseline="-25000" dirty="0">
                <a:solidFill>
                  <a:srgbClr val="FFFFFF"/>
                </a:solidFill>
                <a:latin typeface="Aniron" charset="0"/>
              </a:rPr>
              <a:t>3</a:t>
            </a:r>
            <a:r>
              <a:rPr lang="pt-BR" sz="4000" dirty="0">
                <a:solidFill>
                  <a:srgbClr val="FFFFFF"/>
                </a:solidFill>
                <a:latin typeface="Aniron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2087563"/>
            <a:ext cx="4392612" cy="4392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575" y="503238"/>
            <a:ext cx="3527425" cy="3527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8375" y="4259263"/>
            <a:ext cx="2905125" cy="30114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47700" y="792163"/>
            <a:ext cx="3527425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Atmosfera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/>
          </p:nvPr>
        </p:nvSpPr>
        <p:spPr>
          <a:xfrm>
            <a:off x="215900" y="652463"/>
            <a:ext cx="4967288" cy="822325"/>
          </a:xfrm>
          <a:ln/>
        </p:spPr>
        <p:txBody>
          <a:bodyPr anchor="t"/>
          <a:lstStyle/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pt-BR" sz="3200">
                <a:latin typeface="Aniron" charset="0"/>
              </a:rPr>
              <a:t>Magnetosfera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600000">
            <a:off x="301625" y="2070100"/>
            <a:ext cx="4338638" cy="2678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850" y="4103688"/>
            <a:ext cx="4967288" cy="2794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5604" name="Text Box 4">
            <a:hlinkClick r:id="rId5"/>
          </p:cNvPr>
          <p:cNvSpPr txBox="1">
            <a:spLocks noChangeArrowheads="1"/>
          </p:cNvSpPr>
          <p:nvPr/>
        </p:nvSpPr>
        <p:spPr bwMode="auto">
          <a:xfrm>
            <a:off x="6408464" y="3429000"/>
            <a:ext cx="2376958" cy="611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2000" dirty="0">
                <a:solidFill>
                  <a:srgbClr val="FFFFFF"/>
                </a:solidFill>
                <a:latin typeface="Aniron" charset="0"/>
              </a:rPr>
              <a:t>Auroras polares!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/>
          </p:nvPr>
        </p:nvSpPr>
        <p:spPr>
          <a:xfrm>
            <a:off x="215776" y="251445"/>
            <a:ext cx="4967288" cy="822325"/>
          </a:xfrm>
          <a:ln/>
        </p:spPr>
        <p:txBody>
          <a:bodyPr anchor="t"/>
          <a:lstStyle/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pt-BR" sz="3200" dirty="0">
                <a:latin typeface="Aniron" charset="0"/>
              </a:rPr>
              <a:t>Magnetosfera</a:t>
            </a:r>
          </a:p>
        </p:txBody>
      </p:sp>
      <p:sp>
        <p:nvSpPr>
          <p:cNvPr id="25604" name="Text Box 4">
            <a:hlinkClick r:id="rId4"/>
          </p:cNvPr>
          <p:cNvSpPr txBox="1">
            <a:spLocks noChangeArrowheads="1"/>
          </p:cNvSpPr>
          <p:nvPr/>
        </p:nvSpPr>
        <p:spPr bwMode="auto">
          <a:xfrm>
            <a:off x="3780173" y="6948488"/>
            <a:ext cx="2520280" cy="611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2000" dirty="0">
                <a:solidFill>
                  <a:srgbClr val="FFFFFF"/>
                </a:solidFill>
                <a:latin typeface="Aniron" charset="0"/>
              </a:rPr>
              <a:t>Auroras polares!</a:t>
            </a:r>
          </a:p>
        </p:txBody>
      </p:sp>
      <p:pic>
        <p:nvPicPr>
          <p:cNvPr id="6" name="saturn_auroras-540-MASTER_high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68313" y="1208088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solidFill>
                  <a:srgbClr val="FFCC00"/>
                </a:solidFill>
                <a:latin typeface="Aniron" charset="0"/>
              </a:rPr>
              <a:t>Sumário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3846513"/>
          </a:xfrm>
          <a:ln/>
        </p:spPr>
        <p:txBody>
          <a:bodyPr tIns="0"/>
          <a:lstStyle/>
          <a:p>
            <a:pPr marL="431800" indent="-32385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4400" dirty="0">
                <a:latin typeface="Aniron" charset="0"/>
              </a:rPr>
              <a:t>Características</a:t>
            </a:r>
          </a:p>
          <a:p>
            <a:pPr marL="431800" indent="-32385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4400" dirty="0">
                <a:latin typeface="Aniron" charset="0"/>
              </a:rPr>
              <a:t>Anéis</a:t>
            </a:r>
          </a:p>
          <a:p>
            <a:pPr marL="431800" indent="-32385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4400" dirty="0">
                <a:latin typeface="Aniron" charset="0"/>
              </a:rPr>
              <a:t>História</a:t>
            </a:r>
          </a:p>
          <a:p>
            <a:pPr marL="431800" indent="-32385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4400" dirty="0">
                <a:latin typeface="Aniron" charset="0"/>
              </a:rPr>
              <a:t>Luas</a:t>
            </a:r>
          </a:p>
          <a:p>
            <a:pPr marL="431800" indent="-32385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4400" dirty="0">
                <a:latin typeface="Aniron" charset="0"/>
              </a:rPr>
              <a:t>Oposição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109913"/>
            <a:ext cx="9070975" cy="1262062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solidFill>
                  <a:srgbClr val="FFCC00"/>
                </a:solidFill>
                <a:latin typeface="Aniron" charset="0"/>
              </a:rPr>
              <a:t>Anéis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body"/>
          </p:nvPr>
        </p:nvSpPr>
        <p:spPr>
          <a:xfrm>
            <a:off x="0" y="544513"/>
            <a:ext cx="9864725" cy="822325"/>
          </a:xfrm>
          <a:ln/>
        </p:spPr>
        <p:txBody>
          <a:bodyPr anchor="t"/>
          <a:lstStyle/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t-BR" sz="2800">
                <a:latin typeface="Aniron" charset="0"/>
              </a:rPr>
              <a:t>gelo (90%) e rochas/poeira (10%)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988" y="1368425"/>
            <a:ext cx="7778750" cy="5834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936625" y="2735263"/>
            <a:ext cx="6910388" cy="3657600"/>
            <a:chOff x="590" y="1723"/>
            <a:chExt cx="4353" cy="2304"/>
          </a:xfrm>
        </p:grpSpPr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771" y="1905"/>
              <a:ext cx="1859" cy="21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61002" rIns="90000" bIns="45000"/>
            <a:lstStyle/>
            <a:p>
              <a: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r>
                <a:rPr lang="pt-BR">
                  <a:solidFill>
                    <a:srgbClr val="FF3333"/>
                  </a:solidFill>
                </a:rPr>
                <a:t>Anel C</a:t>
              </a:r>
            </a:p>
          </p:txBody>
        </p:sp>
        <p:sp>
          <p:nvSpPr>
            <p:cNvPr id="27653" name="Line 5"/>
            <p:cNvSpPr>
              <a:spLocks noChangeShapeType="1"/>
            </p:cNvSpPr>
            <p:nvPr/>
          </p:nvSpPr>
          <p:spPr bwMode="auto">
            <a:xfrm flipV="1">
              <a:off x="1315" y="1768"/>
              <a:ext cx="407" cy="228"/>
            </a:xfrm>
            <a:prstGeom prst="line">
              <a:avLst/>
            </a:prstGeom>
            <a:noFill/>
            <a:ln w="9525" cap="flat">
              <a:solidFill>
                <a:srgbClr val="FF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7654" name="Text Box 6"/>
            <p:cNvSpPr txBox="1">
              <a:spLocks noChangeArrowheads="1"/>
            </p:cNvSpPr>
            <p:nvPr/>
          </p:nvSpPr>
          <p:spPr bwMode="auto">
            <a:xfrm>
              <a:off x="771" y="2358"/>
              <a:ext cx="679" cy="21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61002" rIns="90000" bIns="45000"/>
            <a:lstStyle/>
            <a:p>
              <a:pPr>
                <a:tabLst>
                  <a:tab pos="449263" algn="l"/>
                  <a:tab pos="898525" algn="l"/>
                </a:tabLst>
              </a:pPr>
              <a:r>
                <a:rPr lang="pt-BR">
                  <a:solidFill>
                    <a:srgbClr val="FF3333"/>
                  </a:solidFill>
                </a:rPr>
                <a:t>Anel B</a:t>
              </a:r>
            </a:p>
          </p:txBody>
        </p:sp>
        <p:sp>
          <p:nvSpPr>
            <p:cNvPr id="27655" name="Line 7"/>
            <p:cNvSpPr>
              <a:spLocks noChangeShapeType="1"/>
            </p:cNvSpPr>
            <p:nvPr/>
          </p:nvSpPr>
          <p:spPr bwMode="auto">
            <a:xfrm flipV="1">
              <a:off x="1315" y="1722"/>
              <a:ext cx="1586" cy="772"/>
            </a:xfrm>
            <a:prstGeom prst="line">
              <a:avLst/>
            </a:prstGeom>
            <a:noFill/>
            <a:ln w="9525" cap="flat">
              <a:solidFill>
                <a:srgbClr val="FF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7656" name="Text Box 8"/>
            <p:cNvSpPr txBox="1">
              <a:spLocks noChangeArrowheads="1"/>
            </p:cNvSpPr>
            <p:nvPr/>
          </p:nvSpPr>
          <p:spPr bwMode="auto">
            <a:xfrm>
              <a:off x="680" y="2767"/>
              <a:ext cx="1178" cy="37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61002" rIns="90000" bIns="45000"/>
            <a:lstStyle/>
            <a:p>
              <a:pPr>
                <a:tabLst>
                  <a:tab pos="449263" algn="l"/>
                  <a:tab pos="898525" algn="l"/>
                  <a:tab pos="1347788" algn="l"/>
                  <a:tab pos="1797050" algn="l"/>
                </a:tabLst>
              </a:pPr>
              <a:r>
                <a:rPr lang="pt-BR">
                  <a:solidFill>
                    <a:srgbClr val="FF3333"/>
                  </a:solidFill>
                </a:rPr>
                <a:t>Divisão de Cassini</a:t>
              </a:r>
            </a:p>
          </p:txBody>
        </p:sp>
        <p:sp>
          <p:nvSpPr>
            <p:cNvPr id="27657" name="Line 9"/>
            <p:cNvSpPr>
              <a:spLocks noChangeShapeType="1"/>
            </p:cNvSpPr>
            <p:nvPr/>
          </p:nvSpPr>
          <p:spPr bwMode="auto">
            <a:xfrm flipV="1">
              <a:off x="1497" y="1813"/>
              <a:ext cx="2267" cy="1090"/>
            </a:xfrm>
            <a:prstGeom prst="line">
              <a:avLst/>
            </a:prstGeom>
            <a:noFill/>
            <a:ln w="9525" cap="flat">
              <a:solidFill>
                <a:srgbClr val="FF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7658" name="Text Box 10"/>
            <p:cNvSpPr txBox="1">
              <a:spLocks noChangeArrowheads="1"/>
            </p:cNvSpPr>
            <p:nvPr/>
          </p:nvSpPr>
          <p:spPr bwMode="auto">
            <a:xfrm>
              <a:off x="635" y="3402"/>
              <a:ext cx="1133" cy="21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61002" rIns="90000" bIns="45000"/>
            <a:lstStyle/>
            <a:p>
              <a:pPr>
                <a:tabLst>
                  <a:tab pos="449263" algn="l"/>
                  <a:tab pos="898525" algn="l"/>
                  <a:tab pos="1347788" algn="l"/>
                  <a:tab pos="1797050" algn="l"/>
                </a:tabLst>
              </a:pPr>
              <a:r>
                <a:rPr lang="pt-BR">
                  <a:solidFill>
                    <a:srgbClr val="FF3333"/>
                  </a:solidFill>
                </a:rPr>
                <a:t>Anel A</a:t>
              </a:r>
            </a:p>
          </p:txBody>
        </p:sp>
        <p:sp>
          <p:nvSpPr>
            <p:cNvPr id="27659" name="Line 11"/>
            <p:cNvSpPr>
              <a:spLocks noChangeShapeType="1"/>
            </p:cNvSpPr>
            <p:nvPr/>
          </p:nvSpPr>
          <p:spPr bwMode="auto">
            <a:xfrm flipV="1">
              <a:off x="1134" y="2221"/>
              <a:ext cx="3401" cy="1271"/>
            </a:xfrm>
            <a:prstGeom prst="line">
              <a:avLst/>
            </a:prstGeom>
            <a:noFill/>
            <a:ln w="9525" cap="flat">
              <a:solidFill>
                <a:srgbClr val="FF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7660" name="Text Box 12"/>
            <p:cNvSpPr txBox="1">
              <a:spLocks noChangeArrowheads="1"/>
            </p:cNvSpPr>
            <p:nvPr/>
          </p:nvSpPr>
          <p:spPr bwMode="auto">
            <a:xfrm>
              <a:off x="590" y="3810"/>
              <a:ext cx="1314" cy="21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61002" rIns="90000" bIns="45000"/>
            <a:lstStyle/>
            <a:p>
              <a:pPr>
                <a:tabLst>
                  <a:tab pos="449263" algn="l"/>
                  <a:tab pos="898525" algn="l"/>
                  <a:tab pos="1347788" algn="l"/>
                  <a:tab pos="1797050" algn="l"/>
                </a:tabLst>
              </a:pPr>
              <a:r>
                <a:rPr lang="pt-BR">
                  <a:solidFill>
                    <a:srgbClr val="FF3333"/>
                  </a:solidFill>
                </a:rPr>
                <a:t>Gap de Encke</a:t>
              </a:r>
            </a:p>
          </p:txBody>
        </p:sp>
        <p:sp>
          <p:nvSpPr>
            <p:cNvPr id="27661" name="Line 13"/>
            <p:cNvSpPr>
              <a:spLocks noChangeShapeType="1"/>
            </p:cNvSpPr>
            <p:nvPr/>
          </p:nvSpPr>
          <p:spPr bwMode="auto">
            <a:xfrm flipV="1">
              <a:off x="1633" y="2720"/>
              <a:ext cx="3310" cy="1180"/>
            </a:xfrm>
            <a:prstGeom prst="line">
              <a:avLst/>
            </a:prstGeom>
            <a:noFill/>
            <a:ln w="9525" cap="flat">
              <a:solidFill>
                <a:srgbClr val="FF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463"/>
            <a:ext cx="10079038" cy="1217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85750" y="936625"/>
            <a:ext cx="2447925" cy="4900613"/>
            <a:chOff x="180" y="590"/>
            <a:chExt cx="1542" cy="3087"/>
          </a:xfrm>
        </p:grpSpPr>
        <p:sp>
          <p:nvSpPr>
            <p:cNvPr id="29699" name="Line 3"/>
            <p:cNvSpPr>
              <a:spLocks noChangeShapeType="1"/>
            </p:cNvSpPr>
            <p:nvPr/>
          </p:nvSpPr>
          <p:spPr bwMode="auto">
            <a:xfrm>
              <a:off x="317" y="590"/>
              <a:ext cx="498" cy="86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0" y="1542"/>
              <a:ext cx="1542" cy="213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29701" name="Line 5"/>
            <p:cNvSpPr>
              <a:spLocks noChangeShapeType="1"/>
            </p:cNvSpPr>
            <p:nvPr/>
          </p:nvSpPr>
          <p:spPr bwMode="auto">
            <a:xfrm>
              <a:off x="363" y="2585"/>
              <a:ext cx="1224" cy="0"/>
            </a:xfrm>
            <a:prstGeom prst="line">
              <a:avLst/>
            </a:prstGeom>
            <a:noFill/>
            <a:ln w="38160" cap="flat">
              <a:solidFill>
                <a:srgbClr val="FF3333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9702" name="Text Box 6"/>
            <p:cNvSpPr txBox="1">
              <a:spLocks noChangeArrowheads="1"/>
            </p:cNvSpPr>
            <p:nvPr/>
          </p:nvSpPr>
          <p:spPr bwMode="auto">
            <a:xfrm>
              <a:off x="363" y="2132"/>
              <a:ext cx="1269" cy="45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</a:tabLst>
              </a:pPr>
              <a:r>
                <a:rPr lang="pt-BR" sz="2200">
                  <a:solidFill>
                    <a:srgbClr val="FF3333"/>
                  </a:solidFill>
                  <a:latin typeface="Aniron" charset="0"/>
                </a:rPr>
                <a:t>74500 km</a:t>
              </a:r>
            </a:p>
          </p:txBody>
        </p:sp>
      </p:grp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1871663" y="936625"/>
            <a:ext cx="7773987" cy="4770438"/>
            <a:chOff x="1179" y="590"/>
            <a:chExt cx="4897" cy="3005"/>
          </a:xfrm>
        </p:grpSpPr>
        <p:pic>
          <p:nvPicPr>
            <p:cNvPr id="29704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50" y="1542"/>
              <a:ext cx="4081" cy="205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29705" name="Line 9"/>
            <p:cNvSpPr>
              <a:spLocks noChangeShapeType="1"/>
            </p:cNvSpPr>
            <p:nvPr/>
          </p:nvSpPr>
          <p:spPr bwMode="auto">
            <a:xfrm>
              <a:off x="1179" y="590"/>
              <a:ext cx="2403" cy="86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9706" name="Line 10"/>
            <p:cNvSpPr>
              <a:spLocks noChangeShapeType="1"/>
            </p:cNvSpPr>
            <p:nvPr/>
          </p:nvSpPr>
          <p:spPr bwMode="auto">
            <a:xfrm>
              <a:off x="2041" y="2585"/>
              <a:ext cx="4036" cy="0"/>
            </a:xfrm>
            <a:prstGeom prst="line">
              <a:avLst/>
            </a:prstGeom>
            <a:noFill/>
            <a:ln w="38160" cap="flat">
              <a:solidFill>
                <a:srgbClr val="FF3333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9707" name="Text Box 11"/>
            <p:cNvSpPr txBox="1">
              <a:spLocks noChangeArrowheads="1"/>
            </p:cNvSpPr>
            <p:nvPr/>
          </p:nvSpPr>
          <p:spPr bwMode="auto">
            <a:xfrm>
              <a:off x="3402" y="2222"/>
              <a:ext cx="1224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</a:tabLst>
              </a:pPr>
              <a:r>
                <a:rPr lang="pt-BR" sz="2200">
                  <a:solidFill>
                    <a:srgbClr val="FF3333"/>
                  </a:solidFill>
                  <a:latin typeface="Aniron" charset="0"/>
                </a:rPr>
                <a:t>17500 km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463"/>
            <a:ext cx="10079038" cy="1217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360363" y="863600"/>
            <a:ext cx="9217025" cy="5110163"/>
            <a:chOff x="227" y="544"/>
            <a:chExt cx="5806" cy="3219"/>
          </a:xfrm>
        </p:grpSpPr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1756"/>
              <a:ext cx="5806" cy="200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30724" name="Line 4"/>
            <p:cNvSpPr>
              <a:spLocks noChangeShapeType="1"/>
            </p:cNvSpPr>
            <p:nvPr/>
          </p:nvSpPr>
          <p:spPr bwMode="auto">
            <a:xfrm>
              <a:off x="2631" y="544"/>
              <a:ext cx="0" cy="1133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0725" name="Text Box 5"/>
            <p:cNvSpPr txBox="1">
              <a:spLocks noChangeArrowheads="1"/>
            </p:cNvSpPr>
            <p:nvPr/>
          </p:nvSpPr>
          <p:spPr bwMode="auto">
            <a:xfrm>
              <a:off x="2358" y="2317"/>
              <a:ext cx="1405" cy="44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</a:tabLst>
              </a:pPr>
              <a:r>
                <a:rPr lang="pt-BR" sz="2400">
                  <a:solidFill>
                    <a:srgbClr val="FF3333"/>
                  </a:solidFill>
                  <a:latin typeface="Aniron" charset="0"/>
                </a:rPr>
                <a:t>25,500 km</a:t>
              </a:r>
            </a:p>
          </p:txBody>
        </p:sp>
        <p:sp>
          <p:nvSpPr>
            <p:cNvPr id="30726" name="Line 6"/>
            <p:cNvSpPr>
              <a:spLocks noChangeShapeType="1"/>
            </p:cNvSpPr>
            <p:nvPr/>
          </p:nvSpPr>
          <p:spPr bwMode="auto">
            <a:xfrm>
              <a:off x="317" y="2767"/>
              <a:ext cx="5714" cy="0"/>
            </a:xfrm>
            <a:prstGeom prst="line">
              <a:avLst/>
            </a:prstGeom>
            <a:noFill/>
            <a:ln w="38160" cap="flat">
              <a:solidFill>
                <a:srgbClr val="FF3333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463"/>
            <a:ext cx="10079038" cy="1217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587375" y="1079500"/>
            <a:ext cx="6178550" cy="6402388"/>
            <a:chOff x="370" y="680"/>
            <a:chExt cx="3892" cy="4033"/>
          </a:xfrm>
        </p:grpSpPr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0" y="1451"/>
              <a:ext cx="1851" cy="326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31748" name="Line 4"/>
            <p:cNvSpPr>
              <a:spLocks noChangeShapeType="1"/>
            </p:cNvSpPr>
            <p:nvPr/>
          </p:nvSpPr>
          <p:spPr bwMode="auto">
            <a:xfrm flipH="1">
              <a:off x="1405" y="680"/>
              <a:ext cx="2858" cy="725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1749" name="Rectangle 5"/>
            <p:cNvSpPr>
              <a:spLocks noChangeArrowheads="1"/>
            </p:cNvSpPr>
            <p:nvPr/>
          </p:nvSpPr>
          <p:spPr bwMode="auto">
            <a:xfrm>
              <a:off x="370" y="1587"/>
              <a:ext cx="763" cy="407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>
              <a:off x="499" y="2290"/>
              <a:ext cx="1269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</a:tabLst>
              </a:pPr>
              <a:r>
                <a:rPr lang="pt-BR" sz="2200">
                  <a:solidFill>
                    <a:srgbClr val="FF3333"/>
                  </a:solidFill>
                  <a:latin typeface="Aniron" charset="0"/>
                </a:rPr>
                <a:t>4,700 km</a:t>
              </a:r>
            </a:p>
          </p:txBody>
        </p:sp>
        <p:sp>
          <p:nvSpPr>
            <p:cNvPr id="31751" name="Line 7"/>
            <p:cNvSpPr>
              <a:spLocks noChangeShapeType="1"/>
            </p:cNvSpPr>
            <p:nvPr/>
          </p:nvSpPr>
          <p:spPr bwMode="auto">
            <a:xfrm>
              <a:off x="590" y="2767"/>
              <a:ext cx="906" cy="0"/>
            </a:xfrm>
            <a:prstGeom prst="line">
              <a:avLst/>
            </a:prstGeom>
            <a:noFill/>
            <a:ln w="38160" cap="flat">
              <a:solidFill>
                <a:srgbClr val="FF3333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1752" name="Group 8"/>
          <p:cNvGrpSpPr>
            <a:grpSpLocks/>
          </p:cNvGrpSpPr>
          <p:nvPr/>
        </p:nvGrpSpPr>
        <p:grpSpPr bwMode="auto">
          <a:xfrm>
            <a:off x="3671888" y="936625"/>
            <a:ext cx="6118225" cy="5468938"/>
            <a:chOff x="2313" y="590"/>
            <a:chExt cx="3854" cy="3445"/>
          </a:xfrm>
        </p:grpSpPr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13" y="1905"/>
              <a:ext cx="3854" cy="212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31754" name="Line 10"/>
            <p:cNvSpPr>
              <a:spLocks noChangeShapeType="1"/>
            </p:cNvSpPr>
            <p:nvPr/>
          </p:nvSpPr>
          <p:spPr bwMode="auto">
            <a:xfrm flipH="1">
              <a:off x="4443" y="590"/>
              <a:ext cx="591" cy="1178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1755" name="Line 11"/>
            <p:cNvSpPr>
              <a:spLocks noChangeShapeType="1"/>
            </p:cNvSpPr>
            <p:nvPr/>
          </p:nvSpPr>
          <p:spPr bwMode="auto">
            <a:xfrm>
              <a:off x="2358" y="2903"/>
              <a:ext cx="3582" cy="0"/>
            </a:xfrm>
            <a:prstGeom prst="line">
              <a:avLst/>
            </a:prstGeom>
            <a:noFill/>
            <a:ln w="38160" cap="flat">
              <a:solidFill>
                <a:srgbClr val="FF3333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1756" name="Text Box 12"/>
            <p:cNvSpPr txBox="1">
              <a:spLocks noChangeArrowheads="1"/>
            </p:cNvSpPr>
            <p:nvPr/>
          </p:nvSpPr>
          <p:spPr bwMode="auto">
            <a:xfrm>
              <a:off x="3424" y="2472"/>
              <a:ext cx="1360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</a:tabLst>
              </a:pPr>
              <a:r>
                <a:rPr lang="pt-BR" sz="2200">
                  <a:solidFill>
                    <a:srgbClr val="FF3333"/>
                  </a:solidFill>
                  <a:latin typeface="Aniron" charset="0"/>
                </a:rPr>
                <a:t>14,600 km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463"/>
            <a:ext cx="10079038" cy="1217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3384550" y="1079500"/>
            <a:ext cx="6334125" cy="6245225"/>
            <a:chOff x="2132" y="680"/>
            <a:chExt cx="3990" cy="3934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32" y="1315"/>
              <a:ext cx="2285" cy="329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32772" name="Line 4"/>
            <p:cNvSpPr>
              <a:spLocks noChangeShapeType="1"/>
            </p:cNvSpPr>
            <p:nvPr/>
          </p:nvSpPr>
          <p:spPr bwMode="auto">
            <a:xfrm flipH="1">
              <a:off x="4489" y="680"/>
              <a:ext cx="1634" cy="104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2773" name="Text Box 5"/>
            <p:cNvSpPr txBox="1">
              <a:spLocks noChangeArrowheads="1"/>
            </p:cNvSpPr>
            <p:nvPr/>
          </p:nvSpPr>
          <p:spPr bwMode="auto">
            <a:xfrm>
              <a:off x="2812" y="2260"/>
              <a:ext cx="1405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</a:tabLst>
              </a:pPr>
              <a:r>
                <a:rPr lang="pt-BR" sz="2200">
                  <a:solidFill>
                    <a:srgbClr val="FF3333"/>
                  </a:solidFill>
                  <a:latin typeface="Aniron" charset="0"/>
                </a:rPr>
                <a:t>30–500 km</a:t>
              </a:r>
            </a:p>
          </p:txBody>
        </p:sp>
        <p:sp>
          <p:nvSpPr>
            <p:cNvPr id="32774" name="Line 6"/>
            <p:cNvSpPr>
              <a:spLocks noChangeShapeType="1"/>
            </p:cNvSpPr>
            <p:nvPr/>
          </p:nvSpPr>
          <p:spPr bwMode="auto">
            <a:xfrm>
              <a:off x="2404" y="2857"/>
              <a:ext cx="906" cy="0"/>
            </a:xfrm>
            <a:prstGeom prst="line">
              <a:avLst/>
            </a:prstGeom>
            <a:noFill/>
            <a:ln w="38160" cap="flat">
              <a:solidFill>
                <a:srgbClr val="FF33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 flipH="1">
              <a:off x="3582" y="2857"/>
              <a:ext cx="908" cy="0"/>
            </a:xfrm>
            <a:prstGeom prst="line">
              <a:avLst/>
            </a:prstGeom>
            <a:noFill/>
            <a:ln w="38160" cap="flat">
              <a:solidFill>
                <a:srgbClr val="FF33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93863"/>
            <a:ext cx="10107613" cy="4211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704138" y="1936750"/>
            <a:ext cx="2447925" cy="1230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pt-BR" sz="2200">
                <a:solidFill>
                  <a:srgbClr val="FF3333"/>
                </a:solidFill>
                <a:latin typeface="Aniron" charset="0"/>
              </a:rPr>
              <a:t>Anel E:</a:t>
            </a:r>
            <a:br>
              <a:rPr lang="pt-BR" sz="2200">
                <a:solidFill>
                  <a:srgbClr val="FF3333"/>
                </a:solidFill>
                <a:latin typeface="Aniron" charset="0"/>
              </a:rPr>
            </a:br>
            <a:r>
              <a:rPr lang="pt-BR" sz="2200">
                <a:solidFill>
                  <a:srgbClr val="FF3333"/>
                </a:solidFill>
                <a:latin typeface="Aniron" charset="0"/>
              </a:rPr>
              <a:t>300 000 km</a:t>
            </a:r>
          </a:p>
        </p:txBody>
      </p:sp>
      <p:sp>
        <p:nvSpPr>
          <p:cNvPr id="33795" name="Freeform 3"/>
          <p:cNvSpPr>
            <a:spLocks/>
          </p:cNvSpPr>
          <p:nvPr/>
        </p:nvSpPr>
        <p:spPr bwMode="auto">
          <a:xfrm>
            <a:off x="5688013" y="4824413"/>
            <a:ext cx="647700" cy="576262"/>
          </a:xfrm>
          <a:custGeom>
            <a:avLst/>
            <a:gdLst/>
            <a:ahLst/>
            <a:cxnLst>
              <a:cxn ang="0">
                <a:pos x="0" y="1600"/>
              </a:cxn>
              <a:cxn ang="0">
                <a:pos x="1800" y="0"/>
              </a:cxn>
            </a:cxnLst>
            <a:rect l="0" t="0" r="r" b="b"/>
            <a:pathLst>
              <a:path w="1801" h="1601">
                <a:moveTo>
                  <a:pt x="0" y="1600"/>
                </a:moveTo>
                <a:lnTo>
                  <a:pt x="1800" y="0"/>
                </a:lnTo>
              </a:path>
            </a:pathLst>
          </a:cu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3600450" y="1858963"/>
            <a:ext cx="3670300" cy="1090612"/>
            <a:chOff x="2268" y="1171"/>
            <a:chExt cx="2312" cy="687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2268" y="1171"/>
              <a:ext cx="2312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</a:pPr>
              <a:r>
                <a:rPr lang="pt-BR" sz="2200">
                  <a:solidFill>
                    <a:srgbClr val="FF3333"/>
                  </a:solidFill>
                  <a:latin typeface="Aniron" charset="0"/>
                </a:rPr>
                <a:t>Anel G: 9000	km</a:t>
              </a:r>
            </a:p>
          </p:txBody>
        </p:sp>
        <p:sp>
          <p:nvSpPr>
            <p:cNvPr id="33798" name="Line 6"/>
            <p:cNvSpPr>
              <a:spLocks noChangeShapeType="1"/>
            </p:cNvSpPr>
            <p:nvPr/>
          </p:nvSpPr>
          <p:spPr bwMode="auto">
            <a:xfrm>
              <a:off x="3287" y="1496"/>
              <a:ext cx="0" cy="363"/>
            </a:xfrm>
            <a:prstGeom prst="line">
              <a:avLst/>
            </a:prstGeom>
            <a:noFill/>
            <a:ln w="9525" cap="flat">
              <a:solidFill>
                <a:srgbClr val="FF33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361950" y="677863"/>
            <a:ext cx="7632700" cy="1008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Comparativo com a Terra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2232025"/>
            <a:ext cx="9447212" cy="3113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181350"/>
            <a:ext cx="9070975" cy="12620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solidFill>
                  <a:srgbClr val="FFCC00"/>
                </a:solidFill>
                <a:latin typeface="Aniron" charset="0"/>
              </a:rPr>
              <a:t>História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288" y="2549525"/>
            <a:ext cx="3859212" cy="1841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25" y="1531938"/>
            <a:ext cx="3101975" cy="3940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936625" y="5567363"/>
            <a:ext cx="2879725" cy="660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Galileo (1610)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01963"/>
            <a:ext cx="9070975" cy="1262062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solidFill>
                  <a:srgbClr val="FF9900"/>
                </a:solidFill>
                <a:latin typeface="Aniron" charset="0"/>
              </a:rPr>
              <a:t>Características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88" y="681038"/>
            <a:ext cx="3644900" cy="5080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87338" y="5975350"/>
            <a:ext cx="6551612" cy="720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Christiaan Huygens (1655)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9788" y="2952750"/>
            <a:ext cx="4926012" cy="1871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675" y="1152525"/>
            <a:ext cx="3382963" cy="14684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4638" y="5111750"/>
            <a:ext cx="1549400" cy="1549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1146175"/>
            <a:ext cx="4052888" cy="4830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76263" y="6191250"/>
            <a:ext cx="4248150" cy="660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Robert Hooke (1666)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2713" y="2519363"/>
            <a:ext cx="4095750" cy="2746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511300"/>
            <a:ext cx="2808288" cy="3905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60363" y="5832475"/>
            <a:ext cx="4535487" cy="720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Giovanni Cassini (1675)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116013"/>
            <a:ext cx="3384550" cy="1728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5400675" y="3246438"/>
            <a:ext cx="1727200" cy="1660525"/>
            <a:chOff x="3402" y="2045"/>
            <a:chExt cx="1088" cy="1046"/>
          </a:xfrm>
        </p:grpSpPr>
        <p:pic>
          <p:nvPicPr>
            <p:cNvPr id="3994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38" y="2045"/>
              <a:ext cx="721" cy="67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39942" name="Text Box 6"/>
            <p:cNvSpPr txBox="1">
              <a:spLocks noChangeArrowheads="1"/>
            </p:cNvSpPr>
            <p:nvPr/>
          </p:nvSpPr>
          <p:spPr bwMode="auto">
            <a:xfrm>
              <a:off x="3402" y="2676"/>
              <a:ext cx="1088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</a:tabLst>
              </a:pPr>
              <a:r>
                <a:rPr lang="pt-BR" sz="2200">
                  <a:solidFill>
                    <a:srgbClr val="FFFFFF"/>
                  </a:solidFill>
                  <a:latin typeface="Aniron" charset="0"/>
                </a:rPr>
                <a:t>Iapetus</a:t>
              </a:r>
            </a:p>
          </p:txBody>
        </p:sp>
      </p:grpSp>
      <p:grpSp>
        <p:nvGrpSpPr>
          <p:cNvPr id="39943" name="Group 7"/>
          <p:cNvGrpSpPr>
            <a:grpSpLocks/>
          </p:cNvGrpSpPr>
          <p:nvPr/>
        </p:nvGrpSpPr>
        <p:grpSpPr bwMode="auto">
          <a:xfrm>
            <a:off x="5543550" y="5219700"/>
            <a:ext cx="1401763" cy="1846263"/>
            <a:chOff x="3492" y="3288"/>
            <a:chExt cx="883" cy="1163"/>
          </a:xfrm>
        </p:grpSpPr>
        <p:pic>
          <p:nvPicPr>
            <p:cNvPr id="39944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92" y="3288"/>
              <a:ext cx="815" cy="8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39945" name="Text Box 9"/>
            <p:cNvSpPr txBox="1">
              <a:spLocks noChangeArrowheads="1"/>
            </p:cNvSpPr>
            <p:nvPr/>
          </p:nvSpPr>
          <p:spPr bwMode="auto">
            <a:xfrm>
              <a:off x="3560" y="4037"/>
              <a:ext cx="815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</a:tabLst>
              </a:pPr>
              <a:r>
                <a:rPr lang="pt-BR" sz="2200">
                  <a:solidFill>
                    <a:srgbClr val="FFFFFF"/>
                  </a:solidFill>
                  <a:latin typeface="Aniron" charset="0"/>
                </a:rPr>
                <a:t>Rhea</a:t>
              </a:r>
            </a:p>
          </p:txBody>
        </p:sp>
      </p:grpSp>
      <p:grpSp>
        <p:nvGrpSpPr>
          <p:cNvPr id="39946" name="Group 10"/>
          <p:cNvGrpSpPr>
            <a:grpSpLocks/>
          </p:cNvGrpSpPr>
          <p:nvPr/>
        </p:nvGrpSpPr>
        <p:grpSpPr bwMode="auto">
          <a:xfrm>
            <a:off x="7956550" y="3197225"/>
            <a:ext cx="1582738" cy="1744663"/>
            <a:chOff x="5012" y="2014"/>
            <a:chExt cx="997" cy="1099"/>
          </a:xfrm>
        </p:grpSpPr>
        <p:pic>
          <p:nvPicPr>
            <p:cNvPr id="39947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25" y="2014"/>
              <a:ext cx="729" cy="72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39948" name="Text Box 12"/>
            <p:cNvSpPr txBox="1">
              <a:spLocks noChangeArrowheads="1"/>
            </p:cNvSpPr>
            <p:nvPr/>
          </p:nvSpPr>
          <p:spPr bwMode="auto">
            <a:xfrm>
              <a:off x="5012" y="2699"/>
              <a:ext cx="997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</a:tabLst>
              </a:pPr>
              <a:r>
                <a:rPr lang="pt-BR" sz="2200">
                  <a:solidFill>
                    <a:srgbClr val="FFFFFF"/>
                  </a:solidFill>
                  <a:latin typeface="Aniron" charset="0"/>
                </a:rPr>
                <a:t>Tethys</a:t>
              </a:r>
            </a:p>
          </p:txBody>
        </p:sp>
      </p:grpSp>
      <p:grpSp>
        <p:nvGrpSpPr>
          <p:cNvPr id="39949" name="Group 13"/>
          <p:cNvGrpSpPr>
            <a:grpSpLocks/>
          </p:cNvGrpSpPr>
          <p:nvPr/>
        </p:nvGrpSpPr>
        <p:grpSpPr bwMode="auto">
          <a:xfrm>
            <a:off x="8058150" y="5213350"/>
            <a:ext cx="1516063" cy="1889125"/>
            <a:chOff x="5076" y="3284"/>
            <a:chExt cx="955" cy="1190"/>
          </a:xfrm>
        </p:grpSpPr>
        <p:pic>
          <p:nvPicPr>
            <p:cNvPr id="39950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76" y="3284"/>
              <a:ext cx="774" cy="77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39951" name="Text Box 15"/>
            <p:cNvSpPr txBox="1">
              <a:spLocks noChangeArrowheads="1"/>
            </p:cNvSpPr>
            <p:nvPr/>
          </p:nvSpPr>
          <p:spPr bwMode="auto">
            <a:xfrm>
              <a:off x="5080" y="4059"/>
              <a:ext cx="951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</a:tabLst>
              </a:pPr>
              <a:r>
                <a:rPr lang="pt-BR" sz="2200">
                  <a:solidFill>
                    <a:srgbClr val="FFFFFF"/>
                  </a:solidFill>
                  <a:latin typeface="Aniron" charset="0"/>
                </a:rPr>
                <a:t>Dione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20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547813"/>
            <a:ext cx="3502025" cy="4283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23850" y="5940425"/>
            <a:ext cx="4967288" cy="660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William Herschel (1789)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7127875" y="1152525"/>
            <a:ext cx="1870075" cy="2603500"/>
            <a:chOff x="4490" y="726"/>
            <a:chExt cx="1178" cy="1640"/>
          </a:xfrm>
        </p:grpSpPr>
        <p:pic>
          <p:nvPicPr>
            <p:cNvPr id="4096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0" y="726"/>
              <a:ext cx="1178" cy="117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4581" y="1950"/>
              <a:ext cx="1042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</a:tabLst>
              </a:pPr>
              <a:r>
                <a:rPr lang="pt-BR" sz="2200">
                  <a:solidFill>
                    <a:srgbClr val="FFFFFF"/>
                  </a:solidFill>
                  <a:latin typeface="Aniron" charset="0"/>
                </a:rPr>
                <a:t>Mimas</a:t>
              </a:r>
            </a:p>
          </p:txBody>
        </p:sp>
      </p:grpSp>
      <p:grpSp>
        <p:nvGrpSpPr>
          <p:cNvPr id="40966" name="Group 6"/>
          <p:cNvGrpSpPr>
            <a:grpSpLocks/>
          </p:cNvGrpSpPr>
          <p:nvPr/>
        </p:nvGrpSpPr>
        <p:grpSpPr bwMode="auto">
          <a:xfrm>
            <a:off x="7127875" y="4473575"/>
            <a:ext cx="2590800" cy="2725738"/>
            <a:chOff x="4490" y="2818"/>
            <a:chExt cx="1632" cy="1717"/>
          </a:xfrm>
        </p:grpSpPr>
        <p:pic>
          <p:nvPicPr>
            <p:cNvPr id="4096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32" y="2818"/>
              <a:ext cx="1127" cy="112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40968" name="Text Box 8"/>
            <p:cNvSpPr txBox="1">
              <a:spLocks noChangeArrowheads="1"/>
            </p:cNvSpPr>
            <p:nvPr/>
          </p:nvSpPr>
          <p:spPr bwMode="auto">
            <a:xfrm>
              <a:off x="4490" y="4037"/>
              <a:ext cx="1632" cy="49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</a:pPr>
              <a:r>
                <a:rPr lang="pt-BR" sz="2200">
                  <a:solidFill>
                    <a:srgbClr val="FFFFFF"/>
                  </a:solidFill>
                  <a:latin typeface="Aniron" charset="0"/>
                </a:rPr>
                <a:t>Enceladus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73400"/>
            <a:ext cx="9070975" cy="12620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solidFill>
                  <a:srgbClr val="FFCC00"/>
                </a:solidFill>
                <a:latin typeface="Aniron" charset="0"/>
              </a:rPr>
              <a:t>Luas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576263" y="612775"/>
            <a:ext cx="2447925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62 luas</a:t>
            </a:r>
          </a:p>
        </p:txBody>
      </p:sp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-7938" y="1439863"/>
            <a:ext cx="10086976" cy="5973762"/>
            <a:chOff x="-5" y="907"/>
            <a:chExt cx="6354" cy="3763"/>
          </a:xfrm>
        </p:grpSpPr>
        <p:pic>
          <p:nvPicPr>
            <p:cNvPr id="430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" y="907"/>
              <a:ext cx="815" cy="61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6" y="908"/>
              <a:ext cx="780" cy="63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1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92" y="910"/>
              <a:ext cx="479" cy="47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1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19" y="907"/>
              <a:ext cx="838" cy="83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1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58" y="907"/>
              <a:ext cx="815" cy="8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1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74" y="907"/>
              <a:ext cx="786" cy="8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17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1542"/>
              <a:ext cx="1521" cy="114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18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22" y="1751"/>
              <a:ext cx="880" cy="97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19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11" y="1711"/>
              <a:ext cx="836" cy="78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grpSp>
          <p:nvGrpSpPr>
            <p:cNvPr id="43020" name="Group 12"/>
            <p:cNvGrpSpPr>
              <a:grpSpLocks/>
            </p:cNvGrpSpPr>
            <p:nvPr/>
          </p:nvGrpSpPr>
          <p:grpSpPr bwMode="auto">
            <a:xfrm>
              <a:off x="3970" y="910"/>
              <a:ext cx="1721" cy="1289"/>
              <a:chOff x="3970" y="910"/>
              <a:chExt cx="1721" cy="1289"/>
            </a:xfrm>
          </p:grpSpPr>
          <p:pic>
            <p:nvPicPr>
              <p:cNvPr id="43021" name="Picture 1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970" y="910"/>
                <a:ext cx="1721" cy="1289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  <p:sp>
            <p:nvSpPr>
              <p:cNvPr id="43022" name="Line 14"/>
              <p:cNvSpPr>
                <a:spLocks noChangeShapeType="1"/>
              </p:cNvSpPr>
              <p:nvPr/>
            </p:nvSpPr>
            <p:spPr bwMode="auto">
              <a:xfrm flipV="1">
                <a:off x="4558" y="1609"/>
                <a:ext cx="316" cy="228"/>
              </a:xfrm>
              <a:prstGeom prst="line">
                <a:avLst/>
              </a:prstGeom>
              <a:noFill/>
              <a:ln w="12600" cap="flat">
                <a:solidFill>
                  <a:srgbClr val="00CC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43023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98" y="2203"/>
              <a:ext cx="782" cy="69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24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243" y="1723"/>
              <a:ext cx="725" cy="72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25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037" y="2200"/>
              <a:ext cx="870" cy="62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26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683" y="1374"/>
              <a:ext cx="575" cy="57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27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679" y="1950"/>
              <a:ext cx="511" cy="51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28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8" y="2684"/>
              <a:ext cx="1261" cy="87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29" name="Picture 2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-5" y="3565"/>
              <a:ext cx="1342" cy="90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30" name="Picture 2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124" y="2676"/>
              <a:ext cx="1279" cy="102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31" name="Picture 2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630" y="2462"/>
              <a:ext cx="718" cy="104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32" name="Picture 2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589" y="2820"/>
              <a:ext cx="852" cy="85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33" name="Picture 25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869" y="2812"/>
              <a:ext cx="719" cy="43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34" name="Picture 2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449" y="2449"/>
              <a:ext cx="1109" cy="134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35" name="Picture 2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338" y="3700"/>
              <a:ext cx="861" cy="71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36" name="Picture 2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268" y="3818"/>
              <a:ext cx="852" cy="85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37" name="Picture 29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453" y="3510"/>
              <a:ext cx="714" cy="71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38" name="Picture 30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107" y="3880"/>
              <a:ext cx="679" cy="61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39" name="Picture 31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4513" y="3674"/>
              <a:ext cx="951" cy="95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40" name="Picture 32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628" y="3271"/>
              <a:ext cx="861" cy="63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43041" name="Picture 33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3787" y="3900"/>
              <a:ext cx="725" cy="72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43042" name="Text Box 34"/>
          <p:cNvSpPr txBox="1">
            <a:spLocks noChangeArrowheads="1"/>
          </p:cNvSpPr>
          <p:nvPr/>
        </p:nvSpPr>
        <p:spPr bwMode="auto">
          <a:xfrm>
            <a:off x="5867400" y="900113"/>
            <a:ext cx="3816350" cy="558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>
                <a:solidFill>
                  <a:srgbClr val="FFFFFF"/>
                </a:solidFill>
                <a:latin typeface="Aniron" charset="0"/>
              </a:rPr>
              <a:t>Sistema fora de escala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792163" y="720725"/>
            <a:ext cx="2087562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Titan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2160588"/>
            <a:ext cx="3743325" cy="3743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913" y="2119313"/>
            <a:ext cx="3856037" cy="3856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50" y="1511300"/>
            <a:ext cx="8210550" cy="5545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5058" name="Line 2"/>
          <p:cNvSpPr>
            <a:spLocks noChangeShapeType="1"/>
          </p:cNvSpPr>
          <p:nvPr/>
        </p:nvSpPr>
        <p:spPr bwMode="auto">
          <a:xfrm>
            <a:off x="1368425" y="5111750"/>
            <a:ext cx="2087563" cy="1588"/>
          </a:xfrm>
          <a:prstGeom prst="line">
            <a:avLst/>
          </a:prstGeom>
          <a:noFill/>
          <a:ln w="38160" cap="flat">
            <a:solidFill>
              <a:srgbClr val="FF3333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46225" y="5111750"/>
            <a:ext cx="1730375" cy="660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</a:tabLst>
            </a:pPr>
            <a:r>
              <a:rPr lang="pt-BR" sz="2200">
                <a:solidFill>
                  <a:srgbClr val="FF3333"/>
                </a:solidFill>
                <a:latin typeface="Aniron" charset="0"/>
              </a:rPr>
              <a:t>5000 km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792163" y="720725"/>
            <a:ext cx="2087562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Titan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874838"/>
            <a:ext cx="2490787" cy="4965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1944688"/>
            <a:ext cx="4464050" cy="4248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616575" y="6335713"/>
            <a:ext cx="3024188" cy="660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Ligeia Mare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92163" y="720725"/>
            <a:ext cx="2087562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Titan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431800" y="720725"/>
            <a:ext cx="4103688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Enceladus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1809750"/>
            <a:ext cx="4525963" cy="4525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813" y="441325"/>
            <a:ext cx="3159125" cy="3159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3038" y="4103688"/>
            <a:ext cx="4538662" cy="2806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936625" y="4176713"/>
            <a:ext cx="3816350" cy="1587"/>
          </a:xfrm>
          <a:prstGeom prst="line">
            <a:avLst/>
          </a:prstGeom>
          <a:noFill/>
          <a:ln w="38160" cap="flat">
            <a:solidFill>
              <a:srgbClr val="FF3333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944688" y="3455988"/>
            <a:ext cx="1728787" cy="712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</a:tabLst>
            </a:pPr>
            <a:r>
              <a:rPr lang="pt-BR" sz="2400">
                <a:solidFill>
                  <a:srgbClr val="FF3333"/>
                </a:solidFill>
                <a:latin typeface="Aniron" charset="0"/>
              </a:rPr>
              <a:t>500 km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">
            <a:off x="2030413" y="3384550"/>
            <a:ext cx="768350" cy="863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0000">
            <a:off x="3040063" y="3376613"/>
            <a:ext cx="1008062" cy="1033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9863" y="3600450"/>
            <a:ext cx="431800" cy="441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19363" y="2087563"/>
            <a:ext cx="3887788" cy="4554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40000">
            <a:off x="4332288" y="3354388"/>
            <a:ext cx="946150" cy="1098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540000">
            <a:off x="5557838" y="2428875"/>
            <a:ext cx="1890712" cy="2238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600000">
            <a:off x="7853363" y="2063750"/>
            <a:ext cx="2087562" cy="3260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016125" y="2735263"/>
            <a:ext cx="431800" cy="611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6011863" y="5918200"/>
            <a:ext cx="3887787" cy="561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b="1">
                <a:solidFill>
                  <a:srgbClr val="FFFFFF"/>
                </a:solidFill>
                <a:latin typeface="Aniron" charset="0"/>
              </a:rPr>
              <a:t>Sistema fora de escala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07950" y="647700"/>
            <a:ext cx="9791700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Sexto planeta do Sistema Solar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1439863"/>
            <a:ext cx="8135938" cy="5842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84213" y="612775"/>
            <a:ext cx="6480175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Enceladus no anel 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612775" y="576263"/>
            <a:ext cx="3959225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Phoebe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0" y="1704975"/>
            <a:ext cx="3933825" cy="5565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075238" y="2820988"/>
            <a:ext cx="4967287" cy="706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Diâmetro médio: 213 km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111750" y="1966913"/>
            <a:ext cx="3887788" cy="660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Descoberta em 1899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003800" y="4356100"/>
            <a:ext cx="4895850" cy="660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Movimento retrógrado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720725" y="863600"/>
            <a:ext cx="3959225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Hyperion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8" y="2087563"/>
            <a:ext cx="4138612" cy="45989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040313" y="2016125"/>
            <a:ext cx="4895850" cy="720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Diâmetro médio: 270 km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256213" y="2808288"/>
            <a:ext cx="3311525" cy="12303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Descoberta: 1848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327650" y="3686175"/>
            <a:ext cx="3311525" cy="7778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Rotação caótica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647700" y="647700"/>
            <a:ext cx="5903913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Luas Pastoras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" y="1819275"/>
            <a:ext cx="4876800" cy="487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335713" y="2952750"/>
            <a:ext cx="2952750" cy="1230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Prometheus no anel F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238" y="3854450"/>
            <a:ext cx="5564187" cy="3130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4213" y="684213"/>
            <a:ext cx="3959225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Mimas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325" y="1809750"/>
            <a:ext cx="4238625" cy="4238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52228" name="Group 4"/>
          <p:cNvGrpSpPr>
            <a:grpSpLocks/>
          </p:cNvGrpSpPr>
          <p:nvPr/>
        </p:nvGrpSpPr>
        <p:grpSpPr bwMode="auto">
          <a:xfrm>
            <a:off x="647700" y="3240088"/>
            <a:ext cx="3814763" cy="719137"/>
            <a:chOff x="408" y="2041"/>
            <a:chExt cx="2403" cy="453"/>
          </a:xfrm>
        </p:grpSpPr>
        <p:sp>
          <p:nvSpPr>
            <p:cNvPr id="52229" name="Text Box 5"/>
            <p:cNvSpPr txBox="1">
              <a:spLocks noChangeArrowheads="1"/>
            </p:cNvSpPr>
            <p:nvPr/>
          </p:nvSpPr>
          <p:spPr bwMode="auto">
            <a:xfrm>
              <a:off x="1134" y="2041"/>
              <a:ext cx="1088" cy="44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</a:tabLst>
              </a:pPr>
              <a:r>
                <a:rPr lang="pt-BR" sz="2400" b="1">
                  <a:solidFill>
                    <a:srgbClr val="FF3333"/>
                  </a:solidFill>
                  <a:latin typeface="Aniron" charset="0"/>
                </a:rPr>
                <a:t>396 km</a:t>
              </a:r>
            </a:p>
          </p:txBody>
        </p:sp>
        <p:sp>
          <p:nvSpPr>
            <p:cNvPr id="52230" name="Line 6"/>
            <p:cNvSpPr>
              <a:spLocks noChangeShapeType="1"/>
            </p:cNvSpPr>
            <p:nvPr/>
          </p:nvSpPr>
          <p:spPr bwMode="auto">
            <a:xfrm>
              <a:off x="408" y="2494"/>
              <a:ext cx="2403" cy="0"/>
            </a:xfrm>
            <a:prstGeom prst="line">
              <a:avLst/>
            </a:prstGeom>
            <a:noFill/>
            <a:ln w="38160" cap="flat">
              <a:solidFill>
                <a:srgbClr val="FF3333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647700" y="647700"/>
            <a:ext cx="5903913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Luas Pastoras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" y="1819275"/>
            <a:ext cx="4876800" cy="487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335713" y="2952750"/>
            <a:ext cx="2952750" cy="1230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Prometheus no anel F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144838"/>
            <a:ext cx="9070975" cy="1262062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solidFill>
                  <a:srgbClr val="FFCC00"/>
                </a:solidFill>
                <a:latin typeface="Aniron" charset="0"/>
              </a:rPr>
              <a:t>Expedições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792163"/>
            <a:ext cx="3505200" cy="4533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936625" y="5616575"/>
            <a:ext cx="2987675" cy="1439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Pioneer 11</a:t>
            </a:r>
            <a:br>
              <a:rPr lang="pt-BR" sz="2400">
                <a:solidFill>
                  <a:srgbClr val="FFFFFF"/>
                </a:solidFill>
                <a:latin typeface="Aniron" charset="0"/>
              </a:rPr>
            </a:br>
            <a:r>
              <a:rPr lang="pt-BR" sz="2400">
                <a:solidFill>
                  <a:srgbClr val="FFFFFF"/>
                </a:solidFill>
                <a:latin typeface="Aniron" charset="0"/>
              </a:rPr>
              <a:t>setembro 1979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3975" y="2376488"/>
            <a:ext cx="3937000" cy="2273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25" y="2335213"/>
            <a:ext cx="4686300" cy="2705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538163"/>
            <a:ext cx="4464050" cy="3349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8588" y="3978275"/>
            <a:ext cx="5853112" cy="3294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95288" y="4068763"/>
            <a:ext cx="3240087" cy="1439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Voyager 1</a:t>
            </a:r>
          </a:p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Novembro 1980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903913" y="2700338"/>
            <a:ext cx="4103687" cy="12303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Voyager 2</a:t>
            </a:r>
          </a:p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Agosto 1981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071563"/>
            <a:ext cx="3319463" cy="4976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392613" y="5537200"/>
            <a:ext cx="5472112" cy="1230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Cassini-Huygens</a:t>
            </a:r>
          </a:p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pt-BR" sz="2200">
                <a:solidFill>
                  <a:srgbClr val="FFFFFF"/>
                </a:solidFill>
                <a:latin typeface="Aniron" charset="0"/>
              </a:rPr>
              <a:t>Julho 2004 e Dezembro 2004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613" y="1295400"/>
            <a:ext cx="5222875" cy="3917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71438" y="720725"/>
            <a:ext cx="10080625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Último planeta visível a olho nu</a:t>
            </a:r>
          </a:p>
        </p:txBody>
      </p:sp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3455988" y="4103688"/>
            <a:ext cx="4606925" cy="1582737"/>
            <a:chOff x="2177" y="2585"/>
            <a:chExt cx="2902" cy="997"/>
          </a:xfrm>
        </p:grpSpPr>
        <p:sp>
          <p:nvSpPr>
            <p:cNvPr id="10243" name="AutoShape 3"/>
            <p:cNvSpPr>
              <a:spLocks noChangeArrowheads="1"/>
            </p:cNvSpPr>
            <p:nvPr/>
          </p:nvSpPr>
          <p:spPr bwMode="auto">
            <a:xfrm>
              <a:off x="2177" y="2585"/>
              <a:ext cx="2902" cy="997"/>
            </a:xfrm>
            <a:prstGeom prst="wedgeEllipseCallout">
              <a:avLst>
                <a:gd name="adj1" fmla="val -57380"/>
                <a:gd name="adj2" fmla="val 58815"/>
              </a:avLst>
            </a:prstGeom>
            <a:solidFill>
              <a:srgbClr val="111111">
                <a:alpha val="29999"/>
              </a:srgbClr>
            </a:solidFill>
            <a:ln w="1260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44" name="Text Box 4"/>
            <p:cNvSpPr txBox="1">
              <a:spLocks noChangeArrowheads="1"/>
            </p:cNvSpPr>
            <p:nvPr/>
          </p:nvSpPr>
          <p:spPr bwMode="auto">
            <a:xfrm>
              <a:off x="2358" y="2608"/>
              <a:ext cx="2524" cy="86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</a:tabLst>
              </a:pPr>
              <a:r>
                <a:rPr lang="pt-BR" sz="2400">
                  <a:solidFill>
                    <a:srgbClr val="FFCC00"/>
                  </a:solidFill>
                  <a:latin typeface="Aniron" charset="0"/>
                </a:rPr>
                <a:t>Saudações, amigos da Terra!!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181350"/>
            <a:ext cx="9070975" cy="12620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solidFill>
                  <a:srgbClr val="FFCC00"/>
                </a:solidFill>
                <a:latin typeface="Aniron" charset="0"/>
              </a:rPr>
              <a:t>Oposição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40000">
            <a:off x="4859338" y="3321050"/>
            <a:ext cx="1079500" cy="1108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480000">
            <a:off x="7649368" y="878682"/>
            <a:ext cx="1439863" cy="2247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740000">
            <a:off x="611188" y="5043488"/>
            <a:ext cx="2087562" cy="24463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9396" name="Line 4"/>
          <p:cNvSpPr>
            <a:spLocks noChangeShapeType="1"/>
          </p:cNvSpPr>
          <p:nvPr/>
        </p:nvSpPr>
        <p:spPr bwMode="auto">
          <a:xfrm flipH="1">
            <a:off x="142875" y="1119188"/>
            <a:ext cx="9559925" cy="6008687"/>
          </a:xfrm>
          <a:prstGeom prst="line">
            <a:avLst/>
          </a:prstGeom>
          <a:noFill/>
          <a:ln w="57240" cap="flat">
            <a:solidFill>
              <a:srgbClr val="FFFF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551613" y="6926263"/>
            <a:ext cx="3240087" cy="346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>
                <a:solidFill>
                  <a:srgbClr val="FFFFFF"/>
                </a:solidFill>
              </a:rPr>
              <a:t>Sistema fora de Escala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47700" y="755650"/>
            <a:ext cx="4176713" cy="936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2016: 03 junho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684213" y="1692275"/>
            <a:ext cx="3600450" cy="7921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2017: 15 junho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965450"/>
            <a:ext cx="9070975" cy="12620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solidFill>
                  <a:srgbClr val="FFCC00"/>
                </a:solidFill>
                <a:latin typeface="Aniron" charset="0"/>
              </a:rPr>
              <a:t>Dúvidas?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8788" y="1978025"/>
            <a:ext cx="7085012" cy="2917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solidFill>
                  <a:srgbClr val="FFCC00"/>
                </a:solidFill>
                <a:latin typeface="Aniron" charset="0"/>
              </a:rPr>
              <a:t>Obrigada!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168650" y="5776913"/>
            <a:ext cx="4024313" cy="49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9892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2800" b="1">
                <a:solidFill>
                  <a:srgbClr val="FFFFFF"/>
                </a:solidFill>
              </a:rPr>
              <a:t>barroslgr@df.ufscar.br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/>
              <a:t>Bibliografia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384675"/>
          </a:xfrm>
          <a:ln/>
        </p:spPr>
        <p:txBody>
          <a:bodyPr/>
          <a:lstStyle/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3"/>
              </a:rPr>
              <a:t>http://nssdc.gsfc.nasa.gov/planetary/factsheet/saturnfact.html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4"/>
              </a:rPr>
              <a:t>http://solarsystem.nasa.gov/planets/compare?Object1=saturn&amp;Object2=earth&amp;System=Metric&amp;refresh=Refresh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5"/>
              </a:rPr>
              <a:t>http://saturn-archive.jpl.nasa.gov/education/saturnobservation/history/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6"/>
              </a:rPr>
              <a:t>http://nssdc.gsfc.nasa.gov/nmc/spacecraftDisplay.do?id=1973-019A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/>
              <a:t>Créditos das Imagens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384675"/>
          </a:xfrm>
          <a:ln/>
        </p:spPr>
        <p:txBody>
          <a:bodyPr/>
          <a:lstStyle/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3"/>
              </a:rPr>
              <a:t>http://images.forwallpaper.com/files/images/6/6cf9/6cf98cba/604426/solar-system.jpg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4"/>
              </a:rPr>
              <a:t>http://www.nasa.gov/image-feature/jpl/pia18335/clouded-worlds/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5"/>
              </a:rPr>
              <a:t>http://www.enchantedlearning.com/subjects/astronomy/planets/saturn/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/>
              <a:t>Cambridge Guide to the Solar System, p328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6"/>
              </a:rPr>
              <a:t>http://www.arcadiastreet.com/cgvistas/saturn_0200.htm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7"/>
              </a:rPr>
              <a:t>https://www.quora.com/Why-any-mass-become-lighter-in-water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8"/>
              </a:rPr>
              <a:t>http://spaceplasma.tumblr.com/post/77896957824/saturn-is-the-sixth-planet-from-the-sun-and-is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9"/>
              </a:rPr>
              <a:t>https://pt.wikipedia.org/wiki/Saturno_(planeta)#/media/File:Saturnoppositions_(2).jpg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/>
              <a:t>https://en.wikipedia.org/wiki/Saturn#/media/File:Saturnoppositions-animated.gif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10"/>
              </a:rPr>
              <a:t>http://www.bbc.co.uk/science/space/solarsystem/solar_system_highlights/aurora_(astronomy</a:t>
            </a:r>
            <a:r>
              <a:rPr lang="pt-BR"/>
              <a:t>)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11"/>
              </a:rPr>
              <a:t>http://photojournal.jpl.nasa.gov/catalog/PIA11142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12"/>
              </a:rPr>
              <a:t>http://photojournal.jpl.nasa.gov/catalog/PIA08389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13"/>
              </a:rPr>
              <a:t>http://nssdc.gsfc.nasa.gov/image/spacecraft/pioneer10-11.jpg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14"/>
              </a:rPr>
              <a:t>http://www.jpl.nasa.gov/spaceimages/details.php?id=PIA14113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15"/>
              </a:rPr>
              <a:t>http://www.jpl.nasa.gov/spaceimages/details.php?id=PIA14111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/>
              <a:t>http://www.esa.int/spaceinimages/Images/2004/12/Cassini-Huygens_Wallpaper_2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/>
              <a:t>http://img.lum.dolimg.com/v1/images/Death-Star-I-copy_36ad2500.jpeg?region=0%2C0%2C1600%2C900&amp;width=768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>
                <a:hlinkClick r:id="rId16"/>
              </a:rPr>
              <a:t>https://wifflegif.com/gifs/335083-animation-cartoon-gif</a:t>
            </a:r>
          </a:p>
          <a:p>
            <a:pPr marL="431800" indent="-323850"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body"/>
          </p:nvPr>
        </p:nvSpPr>
        <p:spPr>
          <a:xfrm rot="19620000">
            <a:off x="4348163" y="4229100"/>
            <a:ext cx="3514725" cy="620713"/>
          </a:xfrm>
          <a:ln/>
        </p:spPr>
        <p:txBody>
          <a:bodyPr anchor="t"/>
          <a:lstStyle/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2200">
                <a:latin typeface="Aniron" charset="0"/>
              </a:rPr>
              <a:t>1.28 bilhões km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1871663"/>
            <a:ext cx="2303463" cy="2698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5475" y="1800225"/>
            <a:ext cx="1617663" cy="2527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5700" y="5903913"/>
            <a:ext cx="912813" cy="936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127875" y="6551613"/>
            <a:ext cx="2663825" cy="6016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pt-BR" b="1">
                <a:solidFill>
                  <a:srgbClr val="FFFFFF"/>
                </a:solidFill>
              </a:rPr>
              <a:t>Sistema fora de escala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39750" y="720725"/>
            <a:ext cx="8640763" cy="815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pt-BR" sz="2800">
                <a:solidFill>
                  <a:srgbClr val="FFFFFF"/>
                </a:solidFill>
                <a:latin typeface="Aniron" charset="0"/>
              </a:rPr>
              <a:t>Distâncias médias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319213" y="4783138"/>
            <a:ext cx="396875" cy="433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1272" name="Group 8"/>
          <p:cNvGrpSpPr>
            <a:grpSpLocks/>
          </p:cNvGrpSpPr>
          <p:nvPr/>
        </p:nvGrpSpPr>
        <p:grpSpPr bwMode="auto">
          <a:xfrm>
            <a:off x="2519363" y="2519363"/>
            <a:ext cx="5614987" cy="719137"/>
            <a:chOff x="1587" y="1587"/>
            <a:chExt cx="3537" cy="453"/>
          </a:xfrm>
        </p:grpSpPr>
        <p:sp>
          <p:nvSpPr>
            <p:cNvPr id="11273" name="Text Box 9"/>
            <p:cNvSpPr txBox="1">
              <a:spLocks noChangeArrowheads="1"/>
            </p:cNvSpPr>
            <p:nvPr/>
          </p:nvSpPr>
          <p:spPr bwMode="auto">
            <a:xfrm>
              <a:off x="2148" y="1587"/>
              <a:ext cx="2160" cy="45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 marL="215900" indent="-215900">
                <a:lnSpc>
                  <a:spcPct val="100000"/>
                </a:lnSpc>
                <a:buClr>
                  <a:srgbClr val="FFFFFF"/>
                </a:buClr>
                <a:buSzPct val="45000"/>
                <a:buFont typeface="Wingdings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r>
                <a:rPr lang="pt-BR" sz="2200">
                  <a:solidFill>
                    <a:srgbClr val="FFFFFF"/>
                  </a:solidFill>
                  <a:latin typeface="Aniron" charset="0"/>
                </a:rPr>
                <a:t>1.43 bilhões km</a:t>
              </a:r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>
              <a:off x="1587" y="1633"/>
              <a:ext cx="3537" cy="0"/>
            </a:xfrm>
            <a:prstGeom prst="line">
              <a:avLst/>
            </a:prstGeom>
            <a:noFill/>
            <a:ln w="76320" cap="flat">
              <a:solidFill>
                <a:srgbClr val="FF6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275" name="Freeform 11"/>
          <p:cNvSpPr>
            <a:spLocks/>
          </p:cNvSpPr>
          <p:nvPr/>
        </p:nvSpPr>
        <p:spPr bwMode="auto">
          <a:xfrm>
            <a:off x="4535488" y="3671888"/>
            <a:ext cx="3709987" cy="2376487"/>
          </a:xfrm>
          <a:custGeom>
            <a:avLst/>
            <a:gdLst/>
            <a:ahLst/>
            <a:cxnLst>
              <a:cxn ang="0">
                <a:pos x="0" y="6600"/>
              </a:cxn>
              <a:cxn ang="0">
                <a:pos x="10305" y="0"/>
              </a:cxn>
            </a:cxnLst>
            <a:rect l="0" t="0" r="r" b="b"/>
            <a:pathLst>
              <a:path w="10306" h="6601">
                <a:moveTo>
                  <a:pt x="0" y="6600"/>
                </a:moveTo>
                <a:lnTo>
                  <a:pt x="10305" y="0"/>
                </a:lnTo>
              </a:path>
            </a:pathLst>
          </a:custGeom>
          <a:noFill/>
          <a:ln w="76320" cap="flat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grpSp>
        <p:nvGrpSpPr>
          <p:cNvPr id="11276" name="Group 12"/>
          <p:cNvGrpSpPr>
            <a:grpSpLocks/>
          </p:cNvGrpSpPr>
          <p:nvPr/>
        </p:nvGrpSpPr>
        <p:grpSpPr bwMode="auto">
          <a:xfrm>
            <a:off x="1944688" y="3668713"/>
            <a:ext cx="2838450" cy="2809875"/>
            <a:chOff x="1225" y="2311"/>
            <a:chExt cx="1788" cy="1770"/>
          </a:xfrm>
        </p:grpSpPr>
        <p:sp>
          <p:nvSpPr>
            <p:cNvPr id="11277" name="Text Box 13"/>
            <p:cNvSpPr txBox="1">
              <a:spLocks noChangeArrowheads="1"/>
            </p:cNvSpPr>
            <p:nvPr/>
          </p:nvSpPr>
          <p:spPr bwMode="auto">
            <a:xfrm rot="2700000">
              <a:off x="1070" y="2987"/>
              <a:ext cx="2100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r>
                <a:rPr lang="pt-BR" sz="2000">
                  <a:solidFill>
                    <a:srgbClr val="FFFFFF"/>
                  </a:solidFill>
                  <a:latin typeface="Aniron" charset="0"/>
                </a:rPr>
                <a:t>150 milhões km</a:t>
              </a:r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>
              <a:off x="1315" y="2676"/>
              <a:ext cx="1011" cy="1088"/>
            </a:xfrm>
            <a:prstGeom prst="line">
              <a:avLst/>
            </a:prstGeom>
            <a:noFill/>
            <a:ln w="76320" cap="flat">
              <a:solidFill>
                <a:srgbClr val="FF6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/>
          </p:nvPr>
        </p:nvSpPr>
        <p:spPr>
          <a:xfrm>
            <a:off x="468313" y="617538"/>
            <a:ext cx="3240087" cy="966787"/>
          </a:xfrm>
          <a:ln/>
        </p:spPr>
        <p:txBody>
          <a:bodyPr anchor="t"/>
          <a:lstStyle/>
          <a:p>
            <a:pPr marL="431800" indent="-323850" algn="l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3200">
                <a:latin typeface="Aniron" charset="0"/>
              </a:rPr>
              <a:t>Volume</a:t>
            </a:r>
          </a:p>
          <a:p>
            <a:pPr marL="431800" indent="-323850" algn="l"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endParaRPr lang="pt-BR" sz="320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338" y="1584325"/>
            <a:ext cx="7119937" cy="4746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223963" y="5657850"/>
            <a:ext cx="3743325" cy="822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2800">
                <a:solidFill>
                  <a:srgbClr val="FF6600"/>
                </a:solidFill>
                <a:latin typeface="Aniron" charset="0"/>
              </a:rPr>
              <a:t>82700x10¹⁰ km³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256213" y="5391150"/>
            <a:ext cx="3311525" cy="6207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431800" indent="-323850">
              <a:lnSpc>
                <a:spcPct val="100000"/>
              </a:lnSpc>
              <a:spcBef>
                <a:spcPts val="142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2200" b="1">
                <a:solidFill>
                  <a:srgbClr val="FFCC00"/>
                </a:solidFill>
                <a:latin typeface="Aniron" charset="0"/>
              </a:rPr>
              <a:t>108x10¹⁰ km³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624013" y="2924175"/>
            <a:ext cx="3168650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3200">
                <a:solidFill>
                  <a:srgbClr val="FF0000"/>
                </a:solidFill>
                <a:latin typeface="Aniron" charset="0"/>
              </a:rPr>
              <a:t>766 Terras!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6083300" y="5940425"/>
            <a:ext cx="2303463" cy="360363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576263" y="755650"/>
            <a:ext cx="6840537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pt-BR" sz="3200" dirty="0">
                <a:solidFill>
                  <a:srgbClr val="FFFFFF"/>
                </a:solidFill>
                <a:latin typeface="Aniron" charset="0"/>
              </a:rPr>
              <a:t>Diâmetros de </a:t>
            </a:r>
            <a:r>
              <a:rPr lang="pt-BR" sz="3200" dirty="0" smtClean="0">
                <a:solidFill>
                  <a:srgbClr val="FFFFFF"/>
                </a:solidFill>
                <a:latin typeface="Aniron" charset="0"/>
              </a:rPr>
              <a:t>Saturno</a:t>
            </a:r>
            <a:endParaRPr lang="pt-BR" sz="3200" dirty="0">
              <a:solidFill>
                <a:srgbClr val="FFFFFF"/>
              </a:solidFill>
              <a:latin typeface="Aniron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7700" y="2263775"/>
            <a:ext cx="11198225" cy="3640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2268538" y="2182813"/>
            <a:ext cx="2482850" cy="3606800"/>
            <a:chOff x="1429" y="1375"/>
            <a:chExt cx="1564" cy="2272"/>
          </a:xfrm>
        </p:grpSpPr>
        <p:sp>
          <p:nvSpPr>
            <p:cNvPr id="13316" name="Line 4"/>
            <p:cNvSpPr>
              <a:spLocks noChangeShapeType="1"/>
            </p:cNvSpPr>
            <p:nvPr/>
          </p:nvSpPr>
          <p:spPr bwMode="auto">
            <a:xfrm flipV="1">
              <a:off x="2993" y="1473"/>
              <a:ext cx="0" cy="2175"/>
            </a:xfrm>
            <a:prstGeom prst="line">
              <a:avLst/>
            </a:prstGeom>
            <a:noFill/>
            <a:ln w="57240" cap="flat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>
              <a:off x="1429" y="1375"/>
              <a:ext cx="1496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</a:pPr>
              <a:r>
                <a:rPr lang="pt-BR" sz="2200" b="1">
                  <a:solidFill>
                    <a:srgbClr val="FFFF00"/>
                  </a:solidFill>
                  <a:latin typeface="Aniron" charset="0"/>
                </a:rPr>
                <a:t>109 mil km</a:t>
              </a:r>
            </a:p>
          </p:txBody>
        </p:sp>
      </p:grpSp>
      <p:grpSp>
        <p:nvGrpSpPr>
          <p:cNvPr id="13318" name="Group 6"/>
          <p:cNvGrpSpPr>
            <a:grpSpLocks/>
          </p:cNvGrpSpPr>
          <p:nvPr/>
        </p:nvGrpSpPr>
        <p:grpSpPr bwMode="auto">
          <a:xfrm>
            <a:off x="2876550" y="3948113"/>
            <a:ext cx="5761038" cy="658812"/>
            <a:chOff x="1812" y="2487"/>
            <a:chExt cx="3629" cy="415"/>
          </a:xfrm>
        </p:grpSpPr>
        <p:sp>
          <p:nvSpPr>
            <p:cNvPr id="13319" name="Line 7"/>
            <p:cNvSpPr>
              <a:spLocks noChangeShapeType="1"/>
            </p:cNvSpPr>
            <p:nvPr/>
          </p:nvSpPr>
          <p:spPr bwMode="auto">
            <a:xfrm>
              <a:off x="1812" y="2563"/>
              <a:ext cx="2397" cy="0"/>
            </a:xfrm>
            <a:prstGeom prst="line">
              <a:avLst/>
            </a:prstGeom>
            <a:noFill/>
            <a:ln w="57240" cap="flat">
              <a:solidFill>
                <a:srgbClr val="FF3333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>
              <a:off x="3946" y="2487"/>
              <a:ext cx="1496" cy="4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</a:tabLst>
              </a:pPr>
              <a:r>
                <a:rPr lang="pt-BR" sz="2200" b="1">
                  <a:solidFill>
                    <a:srgbClr val="FF3333"/>
                  </a:solidFill>
                  <a:latin typeface="Aniron" charset="0"/>
                </a:rPr>
                <a:t>120 mil km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647700" y="1590675"/>
            <a:ext cx="2663825" cy="7127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5,7x10²⁶ kg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47700" y="2406650"/>
            <a:ext cx="2447925" cy="1336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pt-BR" sz="2400">
                <a:solidFill>
                  <a:srgbClr val="FFFFFF"/>
                </a:solidFill>
                <a:latin typeface="Aniron" charset="0"/>
              </a:rPr>
              <a:t>95 massas da Terra!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03238" y="720725"/>
            <a:ext cx="5975350" cy="920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pt-BR" sz="3200">
                <a:solidFill>
                  <a:srgbClr val="FFFFFF"/>
                </a:solidFill>
                <a:latin typeface="Aniron" charset="0"/>
              </a:rPr>
              <a:t>Massa de Saturno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1213" y="2447925"/>
            <a:ext cx="5143500" cy="4103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"/>
        <a:cs typeface="DejaVu Sans"/>
      </a:majorFont>
      <a:minorFont>
        <a:latin typeface="Arial"/>
        <a:ea typeface=""/>
        <a:cs typeface="DejaVu San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DejaVu Sans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</TotalTime>
  <Words>500</Words>
  <Application>Microsoft Office PowerPoint</Application>
  <PresentationFormat>Personalizar</PresentationFormat>
  <Paragraphs>211</Paragraphs>
  <Slides>55</Slides>
  <Notes>55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56" baseType="lpstr">
      <vt:lpstr>Tema do Office</vt:lpstr>
      <vt:lpstr>Saturno,  O Senhor dos Anéis</vt:lpstr>
      <vt:lpstr>Sumário</vt:lpstr>
      <vt:lpstr>Características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Anéis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História</vt:lpstr>
      <vt:lpstr>Slide 29</vt:lpstr>
      <vt:lpstr>Slide 30</vt:lpstr>
      <vt:lpstr>Slide 31</vt:lpstr>
      <vt:lpstr>Slide 32</vt:lpstr>
      <vt:lpstr>Slide 33</vt:lpstr>
      <vt:lpstr>Luas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Expedições</vt:lpstr>
      <vt:lpstr>Slide 47</vt:lpstr>
      <vt:lpstr>Slide 48</vt:lpstr>
      <vt:lpstr>Slide 49</vt:lpstr>
      <vt:lpstr>Oposição</vt:lpstr>
      <vt:lpstr>Slide 51</vt:lpstr>
      <vt:lpstr>Dúvidas?</vt:lpstr>
      <vt:lpstr>Obrigada!</vt:lpstr>
      <vt:lpstr>Bibliografia</vt:lpstr>
      <vt:lpstr>Créditos das Imagens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Saturno,  O Senhor dos Anéis</dc:title>
  <dc:creator>cda</dc:creator>
  <cp:lastModifiedBy>Jorge</cp:lastModifiedBy>
  <cp:revision>85</cp:revision>
  <cp:lastPrinted>1601-01-01T00:00:00Z</cp:lastPrinted>
  <dcterms:created xsi:type="dcterms:W3CDTF">2016-05-29T21:26:28Z</dcterms:created>
  <dcterms:modified xsi:type="dcterms:W3CDTF">2016-06-07T20:01:01Z</dcterms:modified>
</cp:coreProperties>
</file>