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Imagem 33"/>
          <p:cNvPicPr/>
          <p:nvPr/>
        </p:nvPicPr>
        <p:blipFill>
          <a:blip r:embed="rId2"/>
          <a:stretch/>
        </p:blipFill>
        <p:spPr>
          <a:xfrm>
            <a:off x="360324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35" name="Imagem 34"/>
          <p:cNvPicPr/>
          <p:nvPr/>
        </p:nvPicPr>
        <p:blipFill>
          <a:blip r:embed="rId2"/>
          <a:stretch/>
        </p:blipFill>
        <p:spPr>
          <a:xfrm>
            <a:off x="360324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Imagem 69"/>
          <p:cNvPicPr/>
          <p:nvPr/>
        </p:nvPicPr>
        <p:blipFill>
          <a:blip r:embed="rId2"/>
          <a:stretch/>
        </p:blipFill>
        <p:spPr>
          <a:xfrm>
            <a:off x="360324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71" name="Imagem 70"/>
          <p:cNvPicPr/>
          <p:nvPr/>
        </p:nvPicPr>
        <p:blipFill>
          <a:blip r:embed="rId2"/>
          <a:stretch/>
        </p:blipFill>
        <p:spPr>
          <a:xfrm>
            <a:off x="360324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5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53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1600200" y="2386800"/>
            <a:ext cx="8988840" cy="1643040"/>
          </a:xfrm>
          <a:prstGeom prst="rect">
            <a:avLst/>
          </a:prstGeom>
          <a:solidFill>
            <a:srgbClr val="8E9A9E"/>
          </a:solidFill>
          <a:ln w="38160">
            <a:solidFill>
              <a:srgbClr val="40404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74320" tIns="182880" rIns="274320" bIns="182880" anchor="ctr" anchorCtr="1"/>
          <a:lstStyle/>
          <a:p>
            <a:pPr algn="ctr">
              <a:lnSpc>
                <a:spcPct val="100000"/>
              </a:lnSpc>
            </a:pPr>
            <a:r>
              <a:rPr lang="pt-BR" sz="3800" b="0" strike="noStrike" cap="all" spc="18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As luas de saturno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53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2231280" y="964800"/>
            <a:ext cx="7726680" cy="1185840"/>
          </a:xfrm>
          <a:prstGeom prst="rect">
            <a:avLst/>
          </a:prstGeom>
          <a:solidFill>
            <a:srgbClr val="8E9A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182880" rIns="182880" bIns="182880" anchor="ctr"/>
          <a:lstStyle/>
          <a:p>
            <a:pPr algn="ctr">
              <a:lnSpc>
                <a:spcPct val="90000"/>
              </a:lnSpc>
            </a:pPr>
            <a:r>
              <a:rPr lang="pt-BR" sz="2800" b="0" strike="noStrike" cap="all" spc="18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Titã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8" name="Imagem 117"/>
          <p:cNvPicPr/>
          <p:nvPr/>
        </p:nvPicPr>
        <p:blipFill>
          <a:blip r:embed="rId2"/>
          <a:stretch/>
        </p:blipFill>
        <p:spPr>
          <a:xfrm>
            <a:off x="2063520" y="2207520"/>
            <a:ext cx="4344480" cy="4344480"/>
          </a:xfrm>
          <a:prstGeom prst="rect">
            <a:avLst/>
          </a:prstGeom>
          <a:ln>
            <a:noFill/>
          </a:ln>
        </p:spPr>
      </p:pic>
      <p:sp>
        <p:nvSpPr>
          <p:cNvPr id="119" name="CustomShape 2"/>
          <p:cNvSpPr/>
          <p:nvPr/>
        </p:nvSpPr>
        <p:spPr>
          <a:xfrm>
            <a:off x="6480000" y="2304000"/>
            <a:ext cx="4617000" cy="115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3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Período orbital de 15 dias e 22 horas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CustomShape 3"/>
          <p:cNvSpPr/>
          <p:nvPr/>
        </p:nvSpPr>
        <p:spPr>
          <a:xfrm>
            <a:off x="6480000" y="3808800"/>
            <a:ext cx="4617000" cy="151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3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Distância de Saturno de 1,2 milhões de km 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53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2160000" y="576000"/>
            <a:ext cx="7726680" cy="1185840"/>
          </a:xfrm>
          <a:prstGeom prst="rect">
            <a:avLst/>
          </a:prstGeom>
          <a:solidFill>
            <a:srgbClr val="8E9A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182880" rIns="182880" bIns="182880" anchor="ctr"/>
          <a:lstStyle/>
          <a:p>
            <a:pPr algn="ctr">
              <a:lnSpc>
                <a:spcPct val="90000"/>
              </a:lnSpc>
            </a:pPr>
            <a:r>
              <a:rPr lang="pt-BR" sz="2800" b="0" strike="noStrike" cap="all" spc="18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Titã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2" name="Imagem 121"/>
          <p:cNvPicPr/>
          <p:nvPr/>
        </p:nvPicPr>
        <p:blipFill>
          <a:blip r:embed="rId2"/>
          <a:stretch/>
        </p:blipFill>
        <p:spPr>
          <a:xfrm>
            <a:off x="2975400" y="2088000"/>
            <a:ext cx="3576600" cy="4487400"/>
          </a:xfrm>
          <a:prstGeom prst="rect">
            <a:avLst/>
          </a:prstGeom>
          <a:ln>
            <a:noFill/>
          </a:ln>
        </p:spPr>
      </p:pic>
      <p:pic>
        <p:nvPicPr>
          <p:cNvPr id="123" name="Imagem 122"/>
          <p:cNvPicPr/>
          <p:nvPr/>
        </p:nvPicPr>
        <p:blipFill>
          <a:blip r:embed="rId3"/>
          <a:stretch/>
        </p:blipFill>
        <p:spPr>
          <a:xfrm>
            <a:off x="7429320" y="2088000"/>
            <a:ext cx="2218680" cy="4395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53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2231280" y="964800"/>
            <a:ext cx="7726680" cy="1185840"/>
          </a:xfrm>
          <a:prstGeom prst="rect">
            <a:avLst/>
          </a:prstGeom>
          <a:solidFill>
            <a:srgbClr val="8E9A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182880" rIns="182880" bIns="182880" anchor="ctr"/>
          <a:lstStyle/>
          <a:p>
            <a:pPr algn="ctr">
              <a:lnSpc>
                <a:spcPct val="90000"/>
              </a:lnSpc>
            </a:pPr>
            <a:r>
              <a:rPr lang="pt-BR" sz="2800" b="0" strike="noStrike" cap="all" spc="18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ORGANISMOS EXTREMÓFILOS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8123760" y="3088800"/>
            <a:ext cx="3669480" cy="164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3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Condições extremas: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lvl="1" indent="-456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Temperatura e pressão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6" name="Imagem 1"/>
          <p:cNvPicPr/>
          <p:nvPr/>
        </p:nvPicPr>
        <p:blipFill>
          <a:blip r:embed="rId2"/>
          <a:stretch/>
        </p:blipFill>
        <p:spPr>
          <a:xfrm>
            <a:off x="236160" y="2835000"/>
            <a:ext cx="4503600" cy="2981160"/>
          </a:xfrm>
          <a:prstGeom prst="rect">
            <a:avLst/>
          </a:prstGeom>
          <a:ln>
            <a:noFill/>
          </a:ln>
        </p:spPr>
      </p:pic>
      <p:pic>
        <p:nvPicPr>
          <p:cNvPr id="127" name="Imagem 2"/>
          <p:cNvPicPr/>
          <p:nvPr/>
        </p:nvPicPr>
        <p:blipFill>
          <a:blip r:embed="rId3"/>
          <a:stretch/>
        </p:blipFill>
        <p:spPr>
          <a:xfrm>
            <a:off x="4147920" y="2835000"/>
            <a:ext cx="3975120" cy="2981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53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2231280" y="964800"/>
            <a:ext cx="7726680" cy="1185840"/>
          </a:xfrm>
          <a:prstGeom prst="rect">
            <a:avLst/>
          </a:prstGeom>
          <a:solidFill>
            <a:srgbClr val="8E9A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182880" rIns="182880" bIns="182880" anchor="ctr"/>
          <a:lstStyle/>
          <a:p>
            <a:pPr algn="ctr">
              <a:lnSpc>
                <a:spcPct val="90000"/>
              </a:lnSpc>
            </a:pPr>
            <a:r>
              <a:rPr lang="pt-BR" sz="2800" b="0" strike="noStrike" cap="all" spc="18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ligeia MARE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3096000" y="2444400"/>
            <a:ext cx="2878560" cy="3170160"/>
          </a:xfrm>
          <a:prstGeom prst="rect">
            <a:avLst/>
          </a:prstGeom>
          <a:blipFill>
            <a:blip r:embed="rId2"/>
            <a:tile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CustomShape 3"/>
          <p:cNvSpPr/>
          <p:nvPr/>
        </p:nvSpPr>
        <p:spPr>
          <a:xfrm>
            <a:off x="6481080" y="2376000"/>
            <a:ext cx="4166256" cy="115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3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Segundo maior corpo líquido de Titã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CustomShape 4"/>
          <p:cNvSpPr/>
          <p:nvPr/>
        </p:nvSpPr>
        <p:spPr>
          <a:xfrm>
            <a:off x="6481080" y="3934800"/>
            <a:ext cx="3669480" cy="62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3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530 km X 490 km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CustomShape 5"/>
          <p:cNvSpPr/>
          <p:nvPr/>
        </p:nvSpPr>
        <p:spPr>
          <a:xfrm>
            <a:off x="6481080" y="4896360"/>
            <a:ext cx="4462920" cy="50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3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130000 km</a:t>
            </a:r>
            <a:r>
              <a:rPr lang="pt-BR" sz="2600" b="0" strike="noStrike" spc="-1" baseline="44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 </a:t>
            </a: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(Amapá)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53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2231280" y="964800"/>
            <a:ext cx="7726680" cy="1185840"/>
          </a:xfrm>
          <a:prstGeom prst="rect">
            <a:avLst/>
          </a:prstGeom>
          <a:solidFill>
            <a:srgbClr val="8E9A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182880" rIns="182880" bIns="182880" anchor="ctr"/>
          <a:lstStyle/>
          <a:p>
            <a:pPr algn="ctr">
              <a:lnSpc>
                <a:spcPct val="90000"/>
              </a:lnSpc>
            </a:pPr>
            <a:r>
              <a:rPr lang="pt-BR" sz="2800" b="0" strike="noStrike" cap="all" spc="18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KRAKEN MARE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6481080" y="2644560"/>
            <a:ext cx="5281560" cy="52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3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6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Maior </a:t>
            </a:r>
            <a:r>
              <a:rPr lang="pt-BR" sz="2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corpo líquido de Titã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5" name="Imagem 107"/>
          <p:cNvPicPr/>
          <p:nvPr/>
        </p:nvPicPr>
        <p:blipFill>
          <a:blip r:embed="rId2"/>
          <a:stretch/>
        </p:blipFill>
        <p:spPr>
          <a:xfrm>
            <a:off x="1944000" y="2304000"/>
            <a:ext cx="4246560" cy="3549960"/>
          </a:xfrm>
          <a:prstGeom prst="rect">
            <a:avLst/>
          </a:prstGeom>
          <a:ln>
            <a:noFill/>
          </a:ln>
        </p:spPr>
      </p:pic>
      <p:sp>
        <p:nvSpPr>
          <p:cNvPr id="136" name="CustomShape 3"/>
          <p:cNvSpPr/>
          <p:nvPr/>
        </p:nvSpPr>
        <p:spPr>
          <a:xfrm>
            <a:off x="6481080" y="3629160"/>
            <a:ext cx="4750200" cy="58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3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6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1170 </a:t>
            </a:r>
            <a:r>
              <a:rPr lang="pt-BR" sz="2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km de largura	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CustomShape 4"/>
          <p:cNvSpPr/>
          <p:nvPr/>
        </p:nvSpPr>
        <p:spPr>
          <a:xfrm>
            <a:off x="6481080" y="4670280"/>
            <a:ext cx="4583880" cy="97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3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6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Máxima </a:t>
            </a:r>
            <a:r>
              <a:rPr lang="pt-BR" sz="2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profundidade de 160 m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53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2231280" y="964800"/>
            <a:ext cx="7726680" cy="1185840"/>
          </a:xfrm>
          <a:prstGeom prst="rect">
            <a:avLst/>
          </a:prstGeom>
          <a:solidFill>
            <a:srgbClr val="8E9A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182880" rIns="182880" bIns="182880" anchor="ctr"/>
          <a:lstStyle/>
          <a:p>
            <a:pPr algn="ctr">
              <a:lnSpc>
                <a:spcPct val="90000"/>
              </a:lnSpc>
            </a:pPr>
            <a:r>
              <a:rPr lang="pt-BR" sz="2800" b="0" strike="noStrike" cap="all" spc="18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Encélado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9" name="Imagem 109"/>
          <p:cNvPicPr/>
          <p:nvPr/>
        </p:nvPicPr>
        <p:blipFill>
          <a:blip r:embed="rId2"/>
          <a:stretch/>
        </p:blipFill>
        <p:spPr>
          <a:xfrm>
            <a:off x="2232000" y="2232000"/>
            <a:ext cx="4102560" cy="4102560"/>
          </a:xfrm>
          <a:prstGeom prst="rect">
            <a:avLst/>
          </a:prstGeom>
          <a:ln>
            <a:noFill/>
          </a:ln>
        </p:spPr>
      </p:pic>
      <p:sp>
        <p:nvSpPr>
          <p:cNvPr id="140" name="CustomShape 2"/>
          <p:cNvSpPr/>
          <p:nvPr/>
        </p:nvSpPr>
        <p:spPr>
          <a:xfrm>
            <a:off x="6552000" y="2219296"/>
            <a:ext cx="4824000" cy="96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3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6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Sexta </a:t>
            </a:r>
            <a:r>
              <a:rPr lang="pt-BR" sz="2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maior lua de Saturno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CustomShape 3"/>
          <p:cNvSpPr/>
          <p:nvPr/>
        </p:nvSpPr>
        <p:spPr>
          <a:xfrm>
            <a:off x="6552000" y="3237480"/>
            <a:ext cx="5153040" cy="50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3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6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500 </a:t>
            </a:r>
            <a:r>
              <a:rPr lang="pt-BR" sz="2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km de diâmetro (RS)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CustomShape 4"/>
          <p:cNvSpPr/>
          <p:nvPr/>
        </p:nvSpPr>
        <p:spPr>
          <a:xfrm>
            <a:off x="6552000" y="5854680"/>
            <a:ext cx="3669480" cy="47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3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6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Listras </a:t>
            </a:r>
            <a:r>
              <a:rPr lang="pt-BR" sz="2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tigre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CustomShape 5"/>
          <p:cNvSpPr/>
          <p:nvPr/>
        </p:nvSpPr>
        <p:spPr>
          <a:xfrm>
            <a:off x="6552000" y="4065120"/>
            <a:ext cx="5153040" cy="43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3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6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Oceano </a:t>
            </a:r>
            <a:r>
              <a:rPr lang="pt-BR" sz="2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sob a superfície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CustomShape 6"/>
          <p:cNvSpPr/>
          <p:nvPr/>
        </p:nvSpPr>
        <p:spPr>
          <a:xfrm>
            <a:off x="6552000" y="4728379"/>
            <a:ext cx="4824000" cy="108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3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6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Período </a:t>
            </a:r>
            <a:r>
              <a:rPr lang="pt-BR" sz="2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orbital de aprox. 33 horas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43" grpId="0"/>
      <p:bldP spid="1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53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2231280" y="964800"/>
            <a:ext cx="7726680" cy="1185840"/>
          </a:xfrm>
          <a:prstGeom prst="rect">
            <a:avLst/>
          </a:prstGeom>
          <a:solidFill>
            <a:srgbClr val="8E9A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182880" rIns="182880" bIns="182880" anchor="ctr"/>
          <a:lstStyle/>
          <a:p>
            <a:pPr algn="ctr">
              <a:lnSpc>
                <a:spcPct val="90000"/>
              </a:lnSpc>
            </a:pPr>
            <a:r>
              <a:rPr lang="pt-BR" sz="2800" b="0" strike="noStrike" cap="all" spc="18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LISTRAS DE TIGRE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6" name="Imagem 1"/>
          <p:cNvPicPr/>
          <p:nvPr/>
        </p:nvPicPr>
        <p:blipFill>
          <a:blip r:embed="rId2"/>
          <a:stretch/>
        </p:blipFill>
        <p:spPr>
          <a:xfrm>
            <a:off x="3007800" y="2316240"/>
            <a:ext cx="5767560" cy="4095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53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1057320" y="792000"/>
            <a:ext cx="5278680" cy="1185840"/>
          </a:xfrm>
          <a:prstGeom prst="rect">
            <a:avLst/>
          </a:prstGeom>
          <a:solidFill>
            <a:srgbClr val="8E9A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182880" rIns="182880" bIns="182880" anchor="ctr"/>
          <a:lstStyle/>
          <a:p>
            <a:pPr algn="ctr">
              <a:lnSpc>
                <a:spcPct val="90000"/>
              </a:lnSpc>
            </a:pPr>
            <a:r>
              <a:rPr lang="pt-BR" sz="2800" b="0" strike="noStrike" cap="all" spc="18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Encélado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CustomShape 2"/>
          <p:cNvSpPr/>
          <p:nvPr/>
        </p:nvSpPr>
        <p:spPr>
          <a:xfrm>
            <a:off x="504000" y="2304000"/>
            <a:ext cx="5938920" cy="3094920"/>
          </a:xfrm>
          <a:prstGeom prst="rect">
            <a:avLst/>
          </a:prstGeom>
          <a:blipFill>
            <a:blip r:embed="rId2"/>
            <a:tile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CustomShape 3"/>
          <p:cNvSpPr/>
          <p:nvPr/>
        </p:nvSpPr>
        <p:spPr>
          <a:xfrm>
            <a:off x="1082520" y="5760360"/>
            <a:ext cx="3669480" cy="50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6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Criovulcões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0" name="Imagem 149"/>
          <p:cNvPicPr/>
          <p:nvPr/>
        </p:nvPicPr>
        <p:blipFill>
          <a:blip r:embed="rId3"/>
          <a:stretch/>
        </p:blipFill>
        <p:spPr>
          <a:xfrm>
            <a:off x="7345440" y="798480"/>
            <a:ext cx="3893400" cy="5039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53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ncélad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03200"/>
            <a:ext cx="12192000" cy="6450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53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2231280" y="964800"/>
            <a:ext cx="7726680" cy="1185840"/>
          </a:xfrm>
          <a:prstGeom prst="rect">
            <a:avLst/>
          </a:prstGeom>
          <a:solidFill>
            <a:srgbClr val="8E9A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182880" rIns="182880" bIns="182880" anchor="ctr"/>
          <a:lstStyle/>
          <a:p>
            <a:pPr algn="ctr">
              <a:lnSpc>
                <a:spcPct val="90000"/>
              </a:lnSpc>
            </a:pPr>
            <a:r>
              <a:rPr lang="pt-BR" sz="2800" b="0" strike="noStrike" cap="all" spc="18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Dione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2" name="Imagem 118"/>
          <p:cNvPicPr/>
          <p:nvPr/>
        </p:nvPicPr>
        <p:blipFill>
          <a:blip r:embed="rId2"/>
          <a:stretch/>
        </p:blipFill>
        <p:spPr>
          <a:xfrm>
            <a:off x="1829160" y="2264040"/>
            <a:ext cx="4574880" cy="4285800"/>
          </a:xfrm>
          <a:prstGeom prst="rect">
            <a:avLst/>
          </a:prstGeom>
          <a:ln>
            <a:noFill/>
          </a:ln>
        </p:spPr>
      </p:pic>
      <p:sp>
        <p:nvSpPr>
          <p:cNvPr id="153" name="CustomShape 2"/>
          <p:cNvSpPr/>
          <p:nvPr/>
        </p:nvSpPr>
        <p:spPr>
          <a:xfrm>
            <a:off x="7029360" y="2341440"/>
            <a:ext cx="3669480" cy="92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3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Quarta maior lua de Saturno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CustomShape 3"/>
          <p:cNvSpPr/>
          <p:nvPr/>
        </p:nvSpPr>
        <p:spPr>
          <a:xfrm>
            <a:off x="7029360" y="3460320"/>
            <a:ext cx="3669480" cy="127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3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Diâmetro de 1123 km (1/3 do diâmetro da Lua)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CustomShape 4"/>
          <p:cNvSpPr/>
          <p:nvPr/>
        </p:nvSpPr>
        <p:spPr>
          <a:xfrm>
            <a:off x="7029360" y="4928400"/>
            <a:ext cx="3669480" cy="85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3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Período orbital de 66 horas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53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/>
          <p:cNvSpPr/>
          <p:nvPr/>
        </p:nvSpPr>
        <p:spPr>
          <a:xfrm>
            <a:off x="2231280" y="964800"/>
            <a:ext cx="7726680" cy="1185840"/>
          </a:xfrm>
          <a:prstGeom prst="rect">
            <a:avLst/>
          </a:prstGeom>
          <a:solidFill>
            <a:srgbClr val="8E9A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182880" rIns="182880" bIns="182880" anchor="ctr"/>
          <a:lstStyle/>
          <a:p>
            <a:pPr algn="ctr">
              <a:lnSpc>
                <a:spcPct val="90000"/>
              </a:lnSpc>
            </a:pPr>
            <a:r>
              <a:rPr lang="pt-BR" sz="2800" b="0" strike="noStrike" cap="all" spc="18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SISTEMA SOLAR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4" name="Imagem 73"/>
          <p:cNvPicPr/>
          <p:nvPr/>
        </p:nvPicPr>
        <p:blipFill>
          <a:blip r:embed="rId2"/>
          <a:stretch/>
        </p:blipFill>
        <p:spPr>
          <a:xfrm>
            <a:off x="360720" y="2304000"/>
            <a:ext cx="5133240" cy="3431520"/>
          </a:xfrm>
          <a:prstGeom prst="rect">
            <a:avLst/>
          </a:prstGeom>
          <a:ln>
            <a:noFill/>
          </a:ln>
        </p:spPr>
      </p:pic>
      <p:pic>
        <p:nvPicPr>
          <p:cNvPr id="75" name="Imagem 74"/>
          <p:cNvPicPr/>
          <p:nvPr/>
        </p:nvPicPr>
        <p:blipFill>
          <a:blip r:embed="rId3"/>
          <a:stretch/>
        </p:blipFill>
        <p:spPr>
          <a:xfrm>
            <a:off x="5496480" y="2331360"/>
            <a:ext cx="6093000" cy="3426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53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2231280" y="964800"/>
            <a:ext cx="7726680" cy="1185840"/>
          </a:xfrm>
          <a:prstGeom prst="rect">
            <a:avLst/>
          </a:prstGeom>
          <a:solidFill>
            <a:srgbClr val="8E9A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182880" rIns="182880" bIns="182880" anchor="ctr"/>
          <a:lstStyle/>
          <a:p>
            <a:pPr algn="ctr">
              <a:lnSpc>
                <a:spcPct val="90000"/>
              </a:lnSpc>
            </a:pPr>
            <a:r>
              <a:rPr lang="pt-BR" sz="2800" b="0" strike="noStrike" cap="all" spc="18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Dione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7346520" y="2462760"/>
            <a:ext cx="4084920" cy="51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3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Região escura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8" name="Imagem 122"/>
          <p:cNvPicPr/>
          <p:nvPr/>
        </p:nvPicPr>
        <p:blipFill>
          <a:blip r:embed="rId2"/>
          <a:stretch/>
        </p:blipFill>
        <p:spPr>
          <a:xfrm>
            <a:off x="1312920" y="2360520"/>
            <a:ext cx="5445000" cy="4083480"/>
          </a:xfrm>
          <a:prstGeom prst="rect">
            <a:avLst/>
          </a:prstGeom>
          <a:ln>
            <a:noFill/>
          </a:ln>
        </p:spPr>
      </p:pic>
      <p:sp>
        <p:nvSpPr>
          <p:cNvPr id="159" name="CustomShape 3"/>
          <p:cNvSpPr/>
          <p:nvPr/>
        </p:nvSpPr>
        <p:spPr>
          <a:xfrm>
            <a:off x="7346520" y="4175280"/>
            <a:ext cx="4084920" cy="56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3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Listras claras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CustomShape 4"/>
          <p:cNvSpPr/>
          <p:nvPr/>
        </p:nvSpPr>
        <p:spPr>
          <a:xfrm>
            <a:off x="7346520" y="4734360"/>
            <a:ext cx="4084920" cy="52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7128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Movimento de </a:t>
            </a:r>
            <a:r>
              <a:rPr lang="pt-BR" sz="26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placas de gelo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CustomShape 5"/>
          <p:cNvSpPr/>
          <p:nvPr/>
        </p:nvSpPr>
        <p:spPr>
          <a:xfrm>
            <a:off x="7346520" y="2975760"/>
            <a:ext cx="4617360" cy="93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7128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Interação com os raios do Sol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53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2231280" y="964800"/>
            <a:ext cx="7726680" cy="1185840"/>
          </a:xfrm>
          <a:prstGeom prst="rect">
            <a:avLst/>
          </a:prstGeom>
          <a:solidFill>
            <a:srgbClr val="8E9A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182880" rIns="182880" bIns="182880" anchor="ctr"/>
          <a:lstStyle/>
          <a:p>
            <a:pPr algn="ctr">
              <a:lnSpc>
                <a:spcPct val="90000"/>
              </a:lnSpc>
            </a:pPr>
            <a:r>
              <a:rPr lang="pt-BR" sz="2800" b="0" strike="noStrike" cap="all" spc="18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MOVIMENTO TECTÔNICO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2231280" y="2638080"/>
            <a:ext cx="7726680" cy="309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4" name="Imagem 125"/>
          <p:cNvPicPr/>
          <p:nvPr/>
        </p:nvPicPr>
        <p:blipFill>
          <a:blip r:embed="rId2"/>
          <a:stretch/>
        </p:blipFill>
        <p:spPr>
          <a:xfrm>
            <a:off x="3386520" y="2304000"/>
            <a:ext cx="4892760" cy="3630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53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2231280" y="964800"/>
            <a:ext cx="7726680" cy="1185840"/>
          </a:xfrm>
          <a:prstGeom prst="rect">
            <a:avLst/>
          </a:prstGeom>
          <a:solidFill>
            <a:srgbClr val="8E9A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182880" rIns="182880" bIns="182880" anchor="ctr"/>
          <a:lstStyle/>
          <a:p>
            <a:pPr algn="ctr">
              <a:lnSpc>
                <a:spcPct val="90000"/>
              </a:lnSpc>
            </a:pPr>
            <a:r>
              <a:rPr lang="pt-BR" sz="2800" b="0" strike="noStrike" cap="all" spc="18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tétis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6" name="Imagem 1"/>
          <p:cNvPicPr/>
          <p:nvPr/>
        </p:nvPicPr>
        <p:blipFill>
          <a:blip r:embed="rId2"/>
          <a:stretch/>
        </p:blipFill>
        <p:spPr>
          <a:xfrm>
            <a:off x="599760" y="2151360"/>
            <a:ext cx="6753960" cy="4155480"/>
          </a:xfrm>
          <a:prstGeom prst="rect">
            <a:avLst/>
          </a:prstGeom>
          <a:ln>
            <a:noFill/>
          </a:ln>
        </p:spPr>
      </p:pic>
      <p:sp>
        <p:nvSpPr>
          <p:cNvPr id="167" name="CustomShape 2"/>
          <p:cNvSpPr/>
          <p:nvPr/>
        </p:nvSpPr>
        <p:spPr>
          <a:xfrm>
            <a:off x="7353720" y="2178196"/>
            <a:ext cx="4311360" cy="88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3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Quinta maior lua de Saturno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CustomShape 3"/>
          <p:cNvSpPr/>
          <p:nvPr/>
        </p:nvSpPr>
        <p:spPr>
          <a:xfrm>
            <a:off x="7378560" y="3561398"/>
            <a:ext cx="4286520" cy="88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3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Segundo maior albedo – Gelo e Anel E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CustomShape 4"/>
          <p:cNvSpPr/>
          <p:nvPr/>
        </p:nvSpPr>
        <p:spPr>
          <a:xfrm>
            <a:off x="7944651" y="2993760"/>
            <a:ext cx="442728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1062 km de diâmetro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CustomShape 5"/>
          <p:cNvSpPr/>
          <p:nvPr/>
        </p:nvSpPr>
        <p:spPr>
          <a:xfrm>
            <a:off x="7353720" y="4482540"/>
            <a:ext cx="4427280" cy="88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3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Densidade menor que a da água (0,97 g/cm</a:t>
            </a:r>
            <a:r>
              <a:rPr lang="pt-BR" sz="2600" b="0" strike="noStrike" spc="-1" baseline="300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</a:t>
            </a:r>
            <a:r>
              <a:rPr lang="pt-BR" sz="2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CustomShape 6"/>
          <p:cNvSpPr/>
          <p:nvPr/>
        </p:nvSpPr>
        <p:spPr>
          <a:xfrm>
            <a:off x="7378560" y="5403682"/>
            <a:ext cx="4427280" cy="88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3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Período orbital de 45,3 horas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/>
      <p:bldP spid="169" grpId="0"/>
      <p:bldP spid="170" grpId="0"/>
      <p:bldP spid="17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53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1890360" y="792720"/>
            <a:ext cx="7726680" cy="1185840"/>
          </a:xfrm>
          <a:prstGeom prst="rect">
            <a:avLst/>
          </a:prstGeom>
          <a:solidFill>
            <a:srgbClr val="8E9A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182880" rIns="182880" bIns="182880" anchor="ctr"/>
          <a:lstStyle/>
          <a:p>
            <a:pPr marL="457200" algn="ctr">
              <a:lnSpc>
                <a:spcPct val="90000"/>
              </a:lnSpc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CRATERA ODISSEU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CustomShape 2"/>
          <p:cNvSpPr/>
          <p:nvPr/>
        </p:nvSpPr>
        <p:spPr>
          <a:xfrm>
            <a:off x="6540120" y="2208240"/>
            <a:ext cx="431136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49263" indent="123825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6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Maior </a:t>
            </a:r>
            <a:r>
              <a:rPr lang="pt-BR" sz="2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cratera de </a:t>
            </a:r>
            <a:r>
              <a:rPr lang="pt-BR" sz="26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Tétis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CustomShape 3"/>
          <p:cNvSpPr/>
          <p:nvPr/>
        </p:nvSpPr>
        <p:spPr>
          <a:xfrm>
            <a:off x="6540120" y="3035004"/>
            <a:ext cx="428652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49263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6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400 </a:t>
            </a:r>
            <a:r>
              <a:rPr lang="pt-BR" sz="2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km de diâmetro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CustomShape 4"/>
          <p:cNvSpPr/>
          <p:nvPr/>
        </p:nvSpPr>
        <p:spPr>
          <a:xfrm>
            <a:off x="6983640" y="3861769"/>
            <a:ext cx="442728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6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2/5 </a:t>
            </a:r>
            <a:r>
              <a:rPr lang="pt-BR" sz="2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 diâmetro de </a:t>
            </a:r>
            <a:r>
              <a:rPr lang="pt-BR" sz="26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Tétis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5"/>
          <p:cNvSpPr/>
          <p:nvPr/>
        </p:nvSpPr>
        <p:spPr>
          <a:xfrm>
            <a:off x="6983640" y="4688533"/>
            <a:ext cx="442728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6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Bordas </a:t>
            </a:r>
            <a:r>
              <a:rPr lang="pt-BR" sz="2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 pico mais baixos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7" name="Imagem 3"/>
          <p:cNvPicPr/>
          <p:nvPr/>
        </p:nvPicPr>
        <p:blipFill>
          <a:blip r:embed="rId2"/>
          <a:stretch/>
        </p:blipFill>
        <p:spPr>
          <a:xfrm>
            <a:off x="1643400" y="2151360"/>
            <a:ext cx="4450680" cy="4450680"/>
          </a:xfrm>
          <a:prstGeom prst="rect">
            <a:avLst/>
          </a:prstGeom>
          <a:ln>
            <a:noFill/>
          </a:ln>
        </p:spPr>
      </p:pic>
      <p:sp>
        <p:nvSpPr>
          <p:cNvPr id="178" name="CustomShape 6"/>
          <p:cNvSpPr/>
          <p:nvPr/>
        </p:nvSpPr>
        <p:spPr>
          <a:xfrm>
            <a:off x="7262610" y="5213733"/>
            <a:ext cx="4427280" cy="88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85738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6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Parte </a:t>
            </a:r>
            <a:r>
              <a:rPr lang="pt-BR" sz="2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interna parcialmente líquida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53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2231280" y="964800"/>
            <a:ext cx="7726680" cy="1185840"/>
          </a:xfrm>
          <a:prstGeom prst="rect">
            <a:avLst/>
          </a:prstGeom>
          <a:solidFill>
            <a:srgbClr val="8E9A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182880" rIns="182880" bIns="182880" anchor="ctr"/>
          <a:lstStyle/>
          <a:p>
            <a:pPr algn="ctr">
              <a:lnSpc>
                <a:spcPct val="90000"/>
              </a:lnSpc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ITHACA CHASMA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6540120" y="2208240"/>
            <a:ext cx="431136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indent="357188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Maior vale de </a:t>
            </a:r>
            <a:r>
              <a:rPr lang="pt-BR" sz="26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Tétis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CustomShape 3"/>
          <p:cNvSpPr/>
          <p:nvPr/>
        </p:nvSpPr>
        <p:spPr>
          <a:xfrm>
            <a:off x="6552720" y="2760840"/>
            <a:ext cx="428652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indent="357188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449263" algn="l"/>
              </a:tabLst>
            </a:pPr>
            <a:r>
              <a:rPr lang="pt-BR" sz="2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100 km de largura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CustomShape 4"/>
          <p:cNvSpPr/>
          <p:nvPr/>
        </p:nvSpPr>
        <p:spPr>
          <a:xfrm>
            <a:off x="6540120" y="3369600"/>
            <a:ext cx="442728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57120" indent="-3564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2000 km de extensão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CustomShape 5"/>
          <p:cNvSpPr/>
          <p:nvPr/>
        </p:nvSpPr>
        <p:spPr>
          <a:xfrm>
            <a:off x="6540120" y="3896640"/>
            <a:ext cx="442728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57120" indent="-3564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 a 5 km de profundidade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CustomShape 6"/>
          <p:cNvSpPr/>
          <p:nvPr/>
        </p:nvSpPr>
        <p:spPr>
          <a:xfrm>
            <a:off x="6540120" y="4423320"/>
            <a:ext cx="442728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57120" indent="-3564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Teorias: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CustomShape 7"/>
          <p:cNvSpPr/>
          <p:nvPr/>
        </p:nvSpPr>
        <p:spPr>
          <a:xfrm>
            <a:off x="6832080" y="4915800"/>
            <a:ext cx="4427280" cy="88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795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Solidificação do núcleo com casca sólida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CustomShape 8"/>
          <p:cNvSpPr/>
          <p:nvPr/>
        </p:nvSpPr>
        <p:spPr>
          <a:xfrm>
            <a:off x="6832080" y="5808240"/>
            <a:ext cx="4427280" cy="88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795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Impacto do meteorito da cratera Odisseu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7" name="Imagem 1"/>
          <p:cNvPicPr/>
          <p:nvPr/>
        </p:nvPicPr>
        <p:blipFill>
          <a:blip r:embed="rId2"/>
          <a:stretch/>
        </p:blipFill>
        <p:spPr>
          <a:xfrm>
            <a:off x="2127240" y="2405160"/>
            <a:ext cx="3967200" cy="3967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53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2231280" y="964800"/>
            <a:ext cx="7726680" cy="1185840"/>
          </a:xfrm>
          <a:prstGeom prst="rect">
            <a:avLst/>
          </a:prstGeom>
          <a:solidFill>
            <a:srgbClr val="8E9A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182880" rIns="182880" bIns="182880" anchor="ctr"/>
          <a:lstStyle/>
          <a:p>
            <a:pPr algn="ctr">
              <a:lnSpc>
                <a:spcPct val="90000"/>
              </a:lnSpc>
            </a:pPr>
            <a:r>
              <a:rPr lang="pt-BR" sz="2800" b="0" strike="noStrike" cap="all" spc="18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Curiosidade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9" name="Imagem 1"/>
          <p:cNvPicPr/>
          <p:nvPr/>
        </p:nvPicPr>
        <p:blipFill>
          <a:blip r:embed="rId2"/>
          <a:stretch/>
        </p:blipFill>
        <p:spPr>
          <a:xfrm>
            <a:off x="1913040" y="2355120"/>
            <a:ext cx="3664800" cy="3664800"/>
          </a:xfrm>
          <a:prstGeom prst="rect">
            <a:avLst/>
          </a:prstGeom>
          <a:ln>
            <a:noFill/>
          </a:ln>
        </p:spPr>
      </p:pic>
      <p:sp>
        <p:nvSpPr>
          <p:cNvPr id="190" name="CustomShape 2"/>
          <p:cNvSpPr/>
          <p:nvPr/>
        </p:nvSpPr>
        <p:spPr>
          <a:xfrm>
            <a:off x="6094620" y="3305520"/>
            <a:ext cx="5575604" cy="88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3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6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20</a:t>
            </a:r>
            <a:r>
              <a:rPr lang="pt-BR" sz="2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% mais brilhante que o redor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CustomShape 3"/>
          <p:cNvSpPr/>
          <p:nvPr/>
        </p:nvSpPr>
        <p:spPr>
          <a:xfrm>
            <a:off x="6094620" y="4334522"/>
            <a:ext cx="431136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3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6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10 </a:t>
            </a:r>
            <a:r>
              <a:rPr lang="pt-BR" sz="2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km de largura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CustomShape 4"/>
          <p:cNvSpPr/>
          <p:nvPr/>
        </p:nvSpPr>
        <p:spPr>
          <a:xfrm>
            <a:off x="6094620" y="5248550"/>
            <a:ext cx="4835636" cy="5633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3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6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1200 </a:t>
            </a:r>
            <a:r>
              <a:rPr lang="pt-BR" sz="2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km de comprimento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CustomShape 5"/>
          <p:cNvSpPr/>
          <p:nvPr/>
        </p:nvSpPr>
        <p:spPr>
          <a:xfrm>
            <a:off x="6094620" y="2532005"/>
            <a:ext cx="431136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3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6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“Peggy”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/>
      <p:bldP spid="191" grpId="0"/>
      <p:bldP spid="192" grpId="0"/>
      <p:bldP spid="19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53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2231280" y="964800"/>
            <a:ext cx="7726680" cy="1185840"/>
          </a:xfrm>
          <a:prstGeom prst="rect">
            <a:avLst/>
          </a:prstGeom>
          <a:solidFill>
            <a:srgbClr val="8E9A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182880" rIns="182880" bIns="182880" anchor="ctr"/>
          <a:lstStyle/>
          <a:p>
            <a:pPr algn="ctr">
              <a:lnSpc>
                <a:spcPct val="90000"/>
              </a:lnSpc>
            </a:pPr>
            <a:r>
              <a:rPr lang="pt-BR" sz="2800" b="0" strike="noStrike" cap="all" spc="18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Referências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2231280" y="2638080"/>
            <a:ext cx="7726680" cy="309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https://www.sciencedaily.com/releases/2010/10/101007114511.htm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http://ciclodiferente.blogspot.com.br/2014/03/vulcao.html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https://solarsystem.nasa.gov/planets/enceladus/indepth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http://www.astronoo.com/pt/tetis.html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http://gizmodo.uol.com.br/cientistas-descobriram-a-formacao-de-uma-nova-lua-na-borda-dos-aneis-de-saturno/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https://</a:t>
            </a:r>
            <a:r>
              <a:rPr lang="pt-BR" sz="18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solarsystem.nasa.gov/planets/saturn/moons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http://</a:t>
            </a:r>
            <a:r>
              <a:rPr lang="pt-BR" sz="18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www.todooceu.com.br/satelites/saturno</a:t>
            </a:r>
          </a:p>
          <a:p>
            <a:pPr>
              <a:lnSpc>
                <a:spcPct val="100000"/>
              </a:lnSpc>
            </a:pPr>
            <a:r>
              <a:rPr lang="pt-BR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Neil F. </a:t>
            </a:r>
            <a:r>
              <a:rPr lang="pt-BR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Comins</a:t>
            </a:r>
            <a:r>
              <a:rPr lang="pt-BR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; William J </a:t>
            </a:r>
            <a:r>
              <a:rPr lang="pt-BR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Kaufmann</a:t>
            </a:r>
            <a:r>
              <a:rPr lang="pt-BR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III. Descobrindo o Universo. 8ª edição. Porto Alegre: </a:t>
            </a:r>
            <a:r>
              <a:rPr lang="pt-BR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Bookman</a:t>
            </a:r>
            <a:r>
              <a:rPr lang="pt-BR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2010.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53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2231280" y="964800"/>
            <a:ext cx="7726680" cy="1185840"/>
          </a:xfrm>
          <a:prstGeom prst="rect">
            <a:avLst/>
          </a:prstGeom>
          <a:solidFill>
            <a:srgbClr val="8E9A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182880" rIns="182880" bIns="182880" anchor="ctr"/>
          <a:lstStyle/>
          <a:p>
            <a:pPr algn="ctr">
              <a:lnSpc>
                <a:spcPct val="90000"/>
              </a:lnSpc>
            </a:pPr>
            <a:r>
              <a:rPr lang="pt-BR" sz="2800" b="0" strike="noStrike" cap="all" spc="18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SISTEMA SOLAR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7" name="Imagem 76"/>
          <p:cNvPicPr/>
          <p:nvPr/>
        </p:nvPicPr>
        <p:blipFill>
          <a:blip r:embed="rId2"/>
          <a:stretch/>
        </p:blipFill>
        <p:spPr>
          <a:xfrm>
            <a:off x="720000" y="2417400"/>
            <a:ext cx="6451560" cy="3628080"/>
          </a:xfrm>
          <a:prstGeom prst="rect">
            <a:avLst/>
          </a:prstGeom>
          <a:ln>
            <a:noFill/>
          </a:ln>
        </p:spPr>
      </p:pic>
      <p:sp>
        <p:nvSpPr>
          <p:cNvPr id="78" name="CustomShape 2"/>
          <p:cNvSpPr/>
          <p:nvPr/>
        </p:nvSpPr>
        <p:spPr>
          <a:xfrm>
            <a:off x="7344000" y="3909960"/>
            <a:ext cx="4461480" cy="64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3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6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Mass</a:t>
            </a:r>
            <a:r>
              <a:rPr lang="pt-BR" sz="26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 </a:t>
            </a:r>
            <a:r>
              <a:rPr lang="pt-BR" sz="2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X Número de luas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CustomShape 3"/>
          <p:cNvSpPr/>
          <p:nvPr/>
        </p:nvSpPr>
        <p:spPr>
          <a:xfrm>
            <a:off x="7344000" y="3064500"/>
            <a:ext cx="4461480" cy="50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3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Luas de gelo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53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2231280" y="964800"/>
            <a:ext cx="7726680" cy="1185840"/>
          </a:xfrm>
          <a:prstGeom prst="rect">
            <a:avLst/>
          </a:prstGeom>
          <a:solidFill>
            <a:srgbClr val="8E9A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182880" rIns="182880" bIns="182880" anchor="ctr"/>
          <a:lstStyle/>
          <a:p>
            <a:pPr algn="ctr">
              <a:lnSpc>
                <a:spcPct val="90000"/>
              </a:lnSpc>
            </a:pPr>
            <a:r>
              <a:rPr lang="pt-BR" sz="2800" b="0" strike="noStrike" cap="all" spc="18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Saturno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CustomShape 2"/>
          <p:cNvSpPr/>
          <p:nvPr/>
        </p:nvSpPr>
        <p:spPr>
          <a:xfrm>
            <a:off x="2231280" y="2638080"/>
            <a:ext cx="7726680" cy="309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2" name="Imagem 80"/>
          <p:cNvPicPr/>
          <p:nvPr/>
        </p:nvPicPr>
        <p:blipFill>
          <a:blip r:embed="rId2"/>
          <a:stretch/>
        </p:blipFill>
        <p:spPr>
          <a:xfrm>
            <a:off x="569520" y="2520000"/>
            <a:ext cx="7144200" cy="3697920"/>
          </a:xfrm>
          <a:prstGeom prst="rect">
            <a:avLst/>
          </a:prstGeom>
          <a:ln>
            <a:noFill/>
          </a:ln>
        </p:spPr>
      </p:pic>
      <p:sp>
        <p:nvSpPr>
          <p:cNvPr id="83" name="CustomShape 3"/>
          <p:cNvSpPr/>
          <p:nvPr/>
        </p:nvSpPr>
        <p:spPr>
          <a:xfrm>
            <a:off x="7950240" y="2520000"/>
            <a:ext cx="3669480" cy="54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730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95X massa da Terra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CustomShape 4"/>
          <p:cNvSpPr/>
          <p:nvPr/>
        </p:nvSpPr>
        <p:spPr>
          <a:xfrm>
            <a:off x="7922520" y="4658760"/>
            <a:ext cx="3669480" cy="59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3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Baixa densidade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CustomShape 5"/>
          <p:cNvSpPr/>
          <p:nvPr/>
        </p:nvSpPr>
        <p:spPr>
          <a:xfrm>
            <a:off x="7922520" y="3404641"/>
            <a:ext cx="3933360" cy="103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3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9,4X diâmetro da Terra (aprox. 120000 km)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CustomShape 6"/>
          <p:cNvSpPr/>
          <p:nvPr/>
        </p:nvSpPr>
        <p:spPr>
          <a:xfrm>
            <a:off x="7922520" y="5258520"/>
            <a:ext cx="3669480" cy="93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3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Ventos a 1600 km/h no equador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53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2231280" y="964800"/>
            <a:ext cx="7726680" cy="1185840"/>
          </a:xfrm>
          <a:prstGeom prst="rect">
            <a:avLst/>
          </a:prstGeom>
          <a:solidFill>
            <a:srgbClr val="8E9A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182880" rIns="182880" bIns="182880" anchor="ctr"/>
          <a:lstStyle/>
          <a:p>
            <a:pPr algn="ctr">
              <a:lnSpc>
                <a:spcPct val="90000"/>
              </a:lnSpc>
            </a:pPr>
            <a:r>
              <a:rPr lang="pt-BR" sz="2800" b="0" strike="noStrike" cap="all" spc="18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Saturno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8136000" y="2520000"/>
            <a:ext cx="3669480" cy="331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CustomShape 3"/>
          <p:cNvSpPr/>
          <p:nvPr/>
        </p:nvSpPr>
        <p:spPr>
          <a:xfrm>
            <a:off x="2231280" y="2392560"/>
            <a:ext cx="6168240" cy="56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0" name="Imagem 5"/>
          <p:cNvPicPr/>
          <p:nvPr/>
        </p:nvPicPr>
        <p:blipFill>
          <a:blip r:embed="rId2"/>
          <a:srcRect l="41489" t="47123" r="31765" b="27258"/>
          <a:stretch/>
        </p:blipFill>
        <p:spPr>
          <a:xfrm>
            <a:off x="3552120" y="2380680"/>
            <a:ext cx="5085000" cy="3757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53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6552000" y="756360"/>
            <a:ext cx="4966200" cy="1185840"/>
          </a:xfrm>
          <a:prstGeom prst="rect">
            <a:avLst/>
          </a:prstGeom>
          <a:solidFill>
            <a:srgbClr val="8E9A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182880" rIns="182880" bIns="182880" anchor="ctr"/>
          <a:lstStyle/>
          <a:p>
            <a:pPr algn="ctr">
              <a:lnSpc>
                <a:spcPct val="90000"/>
              </a:lnSpc>
            </a:pPr>
            <a:r>
              <a:rPr lang="pt-BR" sz="2800" b="0" strike="noStrike" cap="all" spc="18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Os anéis de Saturno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6800040" y="2160000"/>
            <a:ext cx="3669480" cy="56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3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6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Conjunto </a:t>
            </a:r>
            <a:r>
              <a:rPr lang="pt-BR" sz="2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anéis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3" name="Imagem 88"/>
          <p:cNvPicPr/>
          <p:nvPr/>
        </p:nvPicPr>
        <p:blipFill>
          <a:blip r:embed="rId2"/>
          <a:stretch/>
        </p:blipFill>
        <p:spPr>
          <a:xfrm>
            <a:off x="936000" y="1055520"/>
            <a:ext cx="5134680" cy="5134680"/>
          </a:xfrm>
          <a:prstGeom prst="rect">
            <a:avLst/>
          </a:prstGeom>
          <a:ln>
            <a:noFill/>
          </a:ln>
        </p:spPr>
      </p:pic>
      <p:sp>
        <p:nvSpPr>
          <p:cNvPr id="94" name="CustomShape 3"/>
          <p:cNvSpPr/>
          <p:nvPr/>
        </p:nvSpPr>
        <p:spPr>
          <a:xfrm>
            <a:off x="6800040" y="2922120"/>
            <a:ext cx="3669480" cy="57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3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6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Não </a:t>
            </a:r>
            <a:r>
              <a:rPr lang="pt-BR" sz="2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contínuo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CustomShape 4"/>
          <p:cNvSpPr/>
          <p:nvPr/>
        </p:nvSpPr>
        <p:spPr>
          <a:xfrm>
            <a:off x="6800040" y="3645360"/>
            <a:ext cx="4503960" cy="48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3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6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Divisão </a:t>
            </a:r>
            <a:r>
              <a:rPr lang="pt-BR" sz="2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Cassini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CustomShape 5"/>
          <p:cNvSpPr/>
          <p:nvPr/>
        </p:nvSpPr>
        <p:spPr>
          <a:xfrm>
            <a:off x="6800040" y="4460760"/>
            <a:ext cx="4503960" cy="52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3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6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10 </a:t>
            </a:r>
            <a:r>
              <a:rPr lang="pt-BR" sz="2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 de  espessura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CustomShape 6"/>
          <p:cNvSpPr/>
          <p:nvPr/>
        </p:nvSpPr>
        <p:spPr>
          <a:xfrm>
            <a:off x="6800040" y="5184360"/>
            <a:ext cx="426528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3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6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282</a:t>
            </a:r>
            <a:r>
              <a:rPr lang="pt-BR" sz="26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000 </a:t>
            </a:r>
            <a:r>
              <a:rPr lang="pt-BR" sz="2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km de largura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53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6552000" y="756360"/>
            <a:ext cx="4966200" cy="1185840"/>
          </a:xfrm>
          <a:prstGeom prst="rect">
            <a:avLst/>
          </a:prstGeom>
          <a:solidFill>
            <a:srgbClr val="8E9A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182880" rIns="182880" bIns="182880" anchor="ctr"/>
          <a:lstStyle/>
          <a:p>
            <a:pPr algn="ctr">
              <a:lnSpc>
                <a:spcPct val="90000"/>
              </a:lnSpc>
            </a:pPr>
            <a:r>
              <a:rPr lang="pt-BR" sz="2800" b="0" strike="noStrike" cap="all" spc="18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Os anéis de Saturno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7200000" y="2160000"/>
            <a:ext cx="3669480" cy="331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0" name="Imagem 1"/>
          <p:cNvPicPr/>
          <p:nvPr/>
        </p:nvPicPr>
        <p:blipFill>
          <a:blip r:embed="rId2"/>
          <a:srcRect l="7681" t="42106" r="66582" b="25266"/>
          <a:stretch/>
        </p:blipFill>
        <p:spPr>
          <a:xfrm>
            <a:off x="1518840" y="1363680"/>
            <a:ext cx="4319640" cy="4106520"/>
          </a:xfrm>
          <a:prstGeom prst="rect">
            <a:avLst/>
          </a:prstGeom>
          <a:ln>
            <a:noFill/>
          </a:ln>
        </p:spPr>
      </p:pic>
      <p:sp>
        <p:nvSpPr>
          <p:cNvPr id="101" name="CustomShape 3"/>
          <p:cNvSpPr/>
          <p:nvPr/>
        </p:nvSpPr>
        <p:spPr>
          <a:xfrm>
            <a:off x="6800040" y="2530280"/>
            <a:ext cx="4069440" cy="56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3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6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Interação </a:t>
            </a:r>
            <a:r>
              <a:rPr lang="pt-BR" sz="2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 o campo magnético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CustomShape 4"/>
          <p:cNvSpPr/>
          <p:nvPr/>
        </p:nvSpPr>
        <p:spPr>
          <a:xfrm>
            <a:off x="6800040" y="4000240"/>
            <a:ext cx="4451729" cy="56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3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6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Partículas </a:t>
            </a:r>
            <a:r>
              <a:rPr lang="pt-BR" sz="2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carregadas eletricamente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53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3710880" y="126720"/>
            <a:ext cx="4966200" cy="1185840"/>
          </a:xfrm>
          <a:prstGeom prst="rect">
            <a:avLst/>
          </a:prstGeom>
          <a:solidFill>
            <a:srgbClr val="8E9A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182880" rIns="182880" bIns="182880" anchor="ctr"/>
          <a:lstStyle/>
          <a:p>
            <a:pPr algn="ctr">
              <a:lnSpc>
                <a:spcPct val="90000"/>
              </a:lnSpc>
            </a:pPr>
            <a:r>
              <a:rPr lang="pt-BR" sz="2800" b="0" strike="noStrike" cap="all" spc="18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AS LUAS DE Saturno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6443640" y="2160000"/>
            <a:ext cx="4426200" cy="331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240480" y="1410120"/>
            <a:ext cx="2020680" cy="532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Aegaeon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Aegir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Albiorix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Anthe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Atlas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Bebhionn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Bergelmir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Bestla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Calypso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Daphnis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Dione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Enceladus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Epimetheus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CustomShape 4"/>
          <p:cNvSpPr/>
          <p:nvPr/>
        </p:nvSpPr>
        <p:spPr>
          <a:xfrm>
            <a:off x="2568960" y="1384200"/>
            <a:ext cx="2283120" cy="525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Erriapus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Farbauti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Fenrir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Fornjot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Greip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Hati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Helene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Hyperion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Hyrrokkin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Iapetus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Ijiraq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Janus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Jarnsaxa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CustomShape 5"/>
          <p:cNvSpPr/>
          <p:nvPr/>
        </p:nvSpPr>
        <p:spPr>
          <a:xfrm>
            <a:off x="4906800" y="1379880"/>
            <a:ext cx="2283120" cy="525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Kari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Kiviuq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Loge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Methone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Mimas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Mundilfari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Narvi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Paaliaq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Pallene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Pan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Pandora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Phoebe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Polydeuces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CustomShape 6"/>
          <p:cNvSpPr/>
          <p:nvPr/>
        </p:nvSpPr>
        <p:spPr>
          <a:xfrm>
            <a:off x="7190640" y="1412280"/>
            <a:ext cx="2283120" cy="522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Prometheus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Rhea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Siarnaq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Skathi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Skoll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Surtur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Suttungr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Tarqeq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Tarvos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Telesto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Tethys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Thrymr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Titan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CustomShape 7"/>
          <p:cNvSpPr/>
          <p:nvPr/>
        </p:nvSpPr>
        <p:spPr>
          <a:xfrm>
            <a:off x="9728280" y="1412280"/>
            <a:ext cx="2283120" cy="366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Ymir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S/2004 S7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S/2004 S12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S/2004 S13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S/2004 S17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S/2006 S1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S/2006 S3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S/2007 S2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S/2007 S3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53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2231280" y="964800"/>
            <a:ext cx="7726680" cy="1185840"/>
          </a:xfrm>
          <a:prstGeom prst="rect">
            <a:avLst/>
          </a:prstGeom>
          <a:solidFill>
            <a:srgbClr val="8E9A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182880" rIns="182880" bIns="182880" anchor="ctr"/>
          <a:lstStyle/>
          <a:p>
            <a:pPr algn="ctr">
              <a:lnSpc>
                <a:spcPct val="90000"/>
              </a:lnSpc>
            </a:pPr>
            <a:r>
              <a:rPr lang="pt-BR" sz="2800" b="0" strike="noStrike" cap="all" spc="18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Titã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6687000" y="1997280"/>
            <a:ext cx="3669480" cy="151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3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Segundo maior satélite natural do Sistema Solar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2" name="Imagem 98"/>
          <p:cNvPicPr/>
          <p:nvPr/>
        </p:nvPicPr>
        <p:blipFill>
          <a:blip r:embed="rId2"/>
          <a:stretch/>
        </p:blipFill>
        <p:spPr>
          <a:xfrm>
            <a:off x="2232000" y="2304000"/>
            <a:ext cx="3986280" cy="3986280"/>
          </a:xfrm>
          <a:prstGeom prst="rect">
            <a:avLst/>
          </a:prstGeom>
          <a:ln>
            <a:noFill/>
          </a:ln>
        </p:spPr>
      </p:pic>
      <p:sp>
        <p:nvSpPr>
          <p:cNvPr id="113" name="CustomShape 3"/>
          <p:cNvSpPr/>
          <p:nvPr/>
        </p:nvSpPr>
        <p:spPr>
          <a:xfrm>
            <a:off x="6687000" y="3583440"/>
            <a:ext cx="437076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3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Maior lua de Saturno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4"/>
          <p:cNvSpPr/>
          <p:nvPr/>
        </p:nvSpPr>
        <p:spPr>
          <a:xfrm>
            <a:off x="6687000" y="5428800"/>
            <a:ext cx="3669480" cy="54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3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Atmosfera densa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CustomShape 5"/>
          <p:cNvSpPr/>
          <p:nvPr/>
        </p:nvSpPr>
        <p:spPr>
          <a:xfrm>
            <a:off x="6687000" y="5973480"/>
            <a:ext cx="3669480" cy="63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3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Hidrocarbonetos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CustomShape 6"/>
          <p:cNvSpPr/>
          <p:nvPr/>
        </p:nvSpPr>
        <p:spPr>
          <a:xfrm>
            <a:off x="6687000" y="4188240"/>
            <a:ext cx="437076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3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Diâmetro de 5150 km (maior que o da Lua – 3474 km)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645</TotalTime>
  <Words>487</Words>
  <Application>Microsoft Office PowerPoint</Application>
  <PresentationFormat>Widescreen</PresentationFormat>
  <Paragraphs>170</Paragraphs>
  <Slides>26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26</vt:i4>
      </vt:variant>
    </vt:vector>
  </HeadingPairs>
  <TitlesOfParts>
    <vt:vector size="33" baseType="lpstr">
      <vt:lpstr>Arial</vt:lpstr>
      <vt:lpstr>DejaVu Sans</vt:lpstr>
      <vt:lpstr>Gill Sans MT</vt:lpstr>
      <vt:lpstr>Symbol</vt:lpstr>
      <vt:lpstr>Wingdings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luas de saturno</dc:title>
  <dc:subject/>
  <dc:creator>Observatório</dc:creator>
  <dc:description/>
  <cp:lastModifiedBy>Observatório</cp:lastModifiedBy>
  <cp:revision>52</cp:revision>
  <dcterms:created xsi:type="dcterms:W3CDTF">2017-10-25T23:37:59Z</dcterms:created>
  <dcterms:modified xsi:type="dcterms:W3CDTF">2017-11-25T23:35:44Z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1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24</vt:i4>
  </property>
</Properties>
</file>