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7" r:id="rId1"/>
  </p:sldMasterIdLst>
  <p:notesMasterIdLst>
    <p:notesMasterId r:id="rId4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04" r:id="rId24"/>
    <p:sldId id="279" r:id="rId25"/>
    <p:sldId id="280" r:id="rId26"/>
    <p:sldId id="281" r:id="rId27"/>
    <p:sldId id="297" r:id="rId28"/>
    <p:sldId id="298" r:id="rId29"/>
    <p:sldId id="282" r:id="rId30"/>
    <p:sldId id="296" r:id="rId31"/>
    <p:sldId id="299" r:id="rId32"/>
    <p:sldId id="300" r:id="rId33"/>
    <p:sldId id="283" r:id="rId34"/>
    <p:sldId id="301" r:id="rId35"/>
    <p:sldId id="302" r:id="rId36"/>
    <p:sldId id="303" r:id="rId37"/>
    <p:sldId id="284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tur Negrin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38398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835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716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105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70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141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828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9327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02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06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061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34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385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533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066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081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4831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887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209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380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772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825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05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821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322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79203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7682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67920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0576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114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2126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2614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201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9142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955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98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6431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31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134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791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968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706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417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036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416398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5880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8963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5720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5995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9478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00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0217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466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621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977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7458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6686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1626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449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dk2"/>
                </a:solidFill>
              </a:rPr>
              <a:t>‹nº›</a:t>
            </a:fld>
            <a:endParaRPr lang="pt-BR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72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8000" b="-8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311700" y="5465631"/>
            <a:ext cx="8520600" cy="809643"/>
          </a:xfrm>
        </p:spPr>
        <p:txBody>
          <a:bodyPr>
            <a:noAutofit/>
          </a:bodyPr>
          <a:lstStyle/>
          <a:p>
            <a:pPr algn="l"/>
            <a:r>
              <a:rPr lang="pt-BR" sz="1800" dirty="0" smtClean="0"/>
              <a:t>Artur Negrini Vicente</a:t>
            </a:r>
          </a:p>
          <a:p>
            <a:pPr algn="l"/>
            <a:r>
              <a:rPr lang="pt-BR" sz="1800" dirty="0" smtClean="0"/>
              <a:t>arturnegrini@gmail.com</a:t>
            </a:r>
          </a:p>
          <a:p>
            <a:pPr algn="l"/>
            <a:r>
              <a:rPr lang="en-US" sz="1800" dirty="0"/>
              <a:t>www.cdcc.usp.br/cda</a:t>
            </a:r>
            <a:endParaRPr lang="pt-BR" sz="1800" dirty="0"/>
          </a:p>
          <a:p>
            <a:pPr algn="l"/>
            <a:endParaRPr lang="pt-BR" sz="1800" dirty="0" smtClean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CEDE4A14-2B15-417F-9988-7E4AB213C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0"/>
          <a:stretch/>
        </p:blipFill>
        <p:spPr>
          <a:xfrm>
            <a:off x="6122094" y="0"/>
            <a:ext cx="3021906" cy="17625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5C0BF25D-14D5-470A-AF18-7DFE4B9C2A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71"/>
          <a:stretch/>
        </p:blipFill>
        <p:spPr>
          <a:xfrm>
            <a:off x="105810" y="119269"/>
            <a:ext cx="2758209" cy="147099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286250"/>
            <a:ext cx="5715000" cy="25717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00752" y="2461163"/>
            <a:ext cx="7342495" cy="563231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algn="ctr" defTabSz="914400" eaLnBrk="1" latinLnBrk="0" hangingPunct="1">
              <a:lnSpc>
                <a:spcPct val="90000"/>
              </a:lnSpc>
              <a:defRPr sz="3400" b="1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latin typeface="BankGothic Lt BT" panose="020B0607020203060204" pitchFamily="34" charset="0"/>
              </a:rPr>
              <a:t>Astrobiologia</a:t>
            </a:r>
            <a:endParaRPr lang="en-US" sz="4800" dirty="0">
              <a:latin typeface="BankGothic Lt BT" panose="020B060702020306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 t="9079" b="10786"/>
          <a:stretch/>
        </p:blipFill>
        <p:spPr>
          <a:xfrm>
            <a:off x="1215200" y="-83263"/>
            <a:ext cx="6525075" cy="70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pt-BR"/>
              <a:t>Onde buscar?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dirty="0"/>
              <a:t>(Uma vez definido o que se buscar, agora é preciso saber onde)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0" y="2815230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pt-BR" dirty="0"/>
              <a:t>O conceito de Habitabilidade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O conceito de Habitabilidade 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400" dirty="0"/>
              <a:t>Requisitos</a:t>
            </a:r>
          </a:p>
          <a:p>
            <a:pPr marL="457200" lvl="0" indent="-342900" rtl="0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FFFF00"/>
                </a:solidFill>
              </a:rPr>
              <a:t>Estrela de vida longa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t="7340" b="9250"/>
          <a:stretch/>
        </p:blipFill>
        <p:spPr>
          <a:xfrm>
            <a:off x="460832" y="0"/>
            <a:ext cx="822234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O conceito de Habitabilidade 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400" dirty="0"/>
              <a:t>Requisitos</a:t>
            </a:r>
          </a:p>
          <a:p>
            <a:pPr marL="457200" lvl="0" indent="-342900" rtl="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Estrela de longa vida</a:t>
            </a:r>
          </a:p>
          <a:p>
            <a:pPr lvl="0" rtl="0">
              <a:spcBef>
                <a:spcPts val="0"/>
              </a:spcBef>
              <a:buFont typeface="Wingdings" panose="05000000000000000000" pitchFamily="2" charset="2"/>
              <a:buChar char="ü"/>
            </a:pPr>
            <a:endParaRPr sz="2400" dirty="0"/>
          </a:p>
          <a:p>
            <a:pPr marL="457200" lvl="0" indent="-342900" rtl="0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FFFF00"/>
                </a:solidFill>
              </a:rPr>
              <a:t>Zona Habitável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2087"/>
            <a:ext cx="9143999" cy="5453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11700" y="387892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O conceito de Habitabilidade </a:t>
            </a:r>
          </a:p>
        </p:txBody>
      </p:sp>
      <p:sp>
        <p:nvSpPr>
          <p:cNvPr id="4" name="Shape 152"/>
          <p:cNvSpPr txBox="1">
            <a:spLocks/>
          </p:cNvSpPr>
          <p:nvPr/>
        </p:nvSpPr>
        <p:spPr>
          <a:xfrm>
            <a:off x="311700" y="1536633"/>
            <a:ext cx="8520600" cy="2857946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sz="2400" dirty="0" smtClean="0"/>
              <a:t>Requisitos</a:t>
            </a:r>
          </a:p>
          <a:p>
            <a:pPr marL="457200" indent="-342900">
              <a:buFont typeface="Wingdings" panose="05000000000000000000" pitchFamily="2" charset="2"/>
              <a:buChar char="ü"/>
            </a:pPr>
            <a:r>
              <a:rPr lang="pt-BR" sz="2400" dirty="0" smtClean="0"/>
              <a:t>Estrela de longa vida</a:t>
            </a:r>
          </a:p>
          <a:p>
            <a:pPr marL="457200" indent="-342900">
              <a:buFont typeface="Wingdings" panose="05000000000000000000" pitchFamily="2" charset="2"/>
              <a:buChar char="ü"/>
            </a:pPr>
            <a:endParaRPr lang="pt-BR" sz="2400" dirty="0" smtClean="0"/>
          </a:p>
          <a:p>
            <a:pPr marL="457200" indent="-342900">
              <a:buFont typeface="Wingdings" panose="05000000000000000000" pitchFamily="2" charset="2"/>
              <a:buChar char="ü"/>
            </a:pPr>
            <a:r>
              <a:rPr lang="pt-BR" sz="2400" dirty="0" smtClean="0"/>
              <a:t>Zona habitável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400" dirty="0" smtClean="0"/>
          </a:p>
          <a:p>
            <a:pPr marL="4572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rgbClr val="FFFF00"/>
                </a:solidFill>
              </a:rPr>
              <a:t>Planeta rochoso</a:t>
            </a:r>
          </a:p>
          <a:p>
            <a:pPr>
              <a:buFont typeface="Arial" panose="020B0604020202020204" pitchFamily="34" charset="0"/>
              <a:buNone/>
            </a:pP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311700" y="6030131"/>
            <a:ext cx="8520600" cy="46895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 err="1" smtClean="0"/>
              <a:t>Proxima</a:t>
            </a:r>
            <a:r>
              <a:rPr lang="pt-BR" dirty="0" smtClean="0"/>
              <a:t> b</a:t>
            </a:r>
            <a:endParaRPr dirty="0"/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0575"/>
            <a:ext cx="9144000" cy="497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11700" y="160592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O conceito de Habitabilidade </a:t>
            </a:r>
          </a:p>
        </p:txBody>
      </p:sp>
      <p:sp>
        <p:nvSpPr>
          <p:cNvPr id="5" name="Shape 15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sz="2400" dirty="0" smtClean="0"/>
              <a:t>Requisitos</a:t>
            </a:r>
          </a:p>
          <a:p>
            <a:pPr marL="457200" indent="-342900">
              <a:buFont typeface="Wingdings" panose="05000000000000000000" pitchFamily="2" charset="2"/>
              <a:buChar char="ü"/>
            </a:pPr>
            <a:r>
              <a:rPr lang="pt-BR" sz="2400" dirty="0" smtClean="0"/>
              <a:t>Estrela de longa vida</a:t>
            </a:r>
          </a:p>
          <a:p>
            <a:pPr marL="457200" indent="-342900">
              <a:buFont typeface="Wingdings" panose="05000000000000000000" pitchFamily="2" charset="2"/>
              <a:buChar char="ü"/>
            </a:pPr>
            <a:endParaRPr lang="pt-BR" sz="2400" dirty="0" smtClean="0"/>
          </a:p>
          <a:p>
            <a:pPr marL="457200" indent="-342900">
              <a:buFont typeface="Wingdings" panose="05000000000000000000" pitchFamily="2" charset="2"/>
              <a:buChar char="ü"/>
            </a:pPr>
            <a:r>
              <a:rPr lang="pt-BR" sz="2400" dirty="0" smtClean="0"/>
              <a:t>Zona habitável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400" dirty="0" smtClean="0"/>
          </a:p>
          <a:p>
            <a:pPr marL="4572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/>
              <a:t>Planeta rochoso</a:t>
            </a:r>
          </a:p>
          <a:p>
            <a:pPr marL="4572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FFFF00"/>
              </a:solidFill>
            </a:endParaRPr>
          </a:p>
          <a:p>
            <a:pPr marL="4572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rgbClr val="FFFF00"/>
                </a:solidFill>
              </a:rPr>
              <a:t>Campo magnético</a:t>
            </a:r>
          </a:p>
          <a:p>
            <a:pPr>
              <a:buFont typeface="Arial" panose="020B0604020202020204" pitchFamily="34" charset="0"/>
              <a:buNone/>
            </a:pP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O que é </a:t>
            </a:r>
            <a:r>
              <a:rPr lang="pt-BR" dirty="0" smtClean="0"/>
              <a:t>Astrobiologia?</a:t>
            </a:r>
            <a:endParaRPr lang="pt-BR" dirty="0"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200" dirty="0"/>
              <a:t>Astrobiologia é </a:t>
            </a:r>
            <a:r>
              <a:rPr lang="pt-BR" sz="2200" dirty="0" smtClean="0"/>
              <a:t>uma ciência multidisciplinar que estuda a 	       </a:t>
            </a:r>
            <a:r>
              <a:rPr lang="pt-BR" sz="2200" b="1" dirty="0" smtClean="0"/>
              <a:t>Vida</a:t>
            </a:r>
            <a:r>
              <a:rPr lang="pt-BR" sz="2200" dirty="0" smtClean="0"/>
              <a:t> </a:t>
            </a:r>
            <a:r>
              <a:rPr lang="pt-BR" sz="2200" b="1" dirty="0"/>
              <a:t>no </a:t>
            </a:r>
            <a:r>
              <a:rPr lang="pt-BR" sz="2200" b="1" dirty="0" smtClean="0"/>
              <a:t>Universo</a:t>
            </a:r>
            <a:endParaRPr lang="pt-BR" sz="2200" dirty="0"/>
          </a:p>
          <a:p>
            <a:pPr lvl="0">
              <a:spcBef>
                <a:spcPts val="0"/>
              </a:spcBef>
              <a:buNone/>
            </a:pPr>
            <a:endParaRPr sz="2200" dirty="0"/>
          </a:p>
          <a:p>
            <a:pPr lvl="0">
              <a:spcBef>
                <a:spcPts val="0"/>
              </a:spcBef>
              <a:buNone/>
            </a:pPr>
            <a:r>
              <a:rPr lang="pt-BR" sz="2200" dirty="0"/>
              <a:t>Como a vida começou</a:t>
            </a:r>
            <a:r>
              <a:rPr lang="pt-BR" sz="2200" dirty="0" smtClean="0"/>
              <a:t>?</a:t>
            </a:r>
          </a:p>
          <a:p>
            <a:pPr lvl="0">
              <a:spcBef>
                <a:spcPts val="0"/>
              </a:spcBef>
              <a:buNone/>
            </a:pPr>
            <a:endParaRPr lang="pt-BR" sz="2200" dirty="0"/>
          </a:p>
          <a:p>
            <a:pPr lvl="0">
              <a:spcBef>
                <a:spcPts val="0"/>
              </a:spcBef>
              <a:buNone/>
            </a:pPr>
            <a:r>
              <a:rPr lang="pt-BR" sz="2200" dirty="0"/>
              <a:t>Quão frequente é a vida no Universo?</a:t>
            </a:r>
          </a:p>
          <a:p>
            <a:pPr lvl="0">
              <a:spcBef>
                <a:spcPts val="0"/>
              </a:spcBef>
              <a:buNone/>
            </a:pPr>
            <a:endParaRPr lang="pt-BR" sz="2200" dirty="0" smtClean="0"/>
          </a:p>
          <a:p>
            <a:pPr lvl="0">
              <a:spcBef>
                <a:spcPts val="0"/>
              </a:spcBef>
              <a:buNone/>
            </a:pPr>
            <a:r>
              <a:rPr lang="pt-BR" sz="2200" dirty="0" smtClean="0"/>
              <a:t>Como </a:t>
            </a:r>
            <a:r>
              <a:rPr lang="pt-BR" sz="2200" dirty="0"/>
              <a:t>podemos detectar vida fora da Terra?</a:t>
            </a:r>
          </a:p>
          <a:p>
            <a:pPr lvl="0">
              <a:spcBef>
                <a:spcPts val="0"/>
              </a:spcBef>
              <a:buNone/>
            </a:pPr>
            <a:endParaRPr lang="pt-BR" sz="2200" dirty="0" smtClean="0"/>
          </a:p>
          <a:p>
            <a:pPr lvl="0">
              <a:spcBef>
                <a:spcPts val="0"/>
              </a:spcBef>
              <a:buNone/>
            </a:pPr>
            <a:r>
              <a:rPr lang="pt-BR" sz="2200" dirty="0" smtClean="0"/>
              <a:t>Qual </a:t>
            </a:r>
            <a:r>
              <a:rPr lang="pt-BR" sz="2200" dirty="0"/>
              <a:t>é o futuro da vida na Terra e fora dela?</a:t>
            </a:r>
          </a:p>
          <a:p>
            <a:pPr lvl="0">
              <a:spcBef>
                <a:spcPts val="0"/>
              </a:spcBef>
              <a:buNone/>
            </a:pPr>
            <a:endParaRPr sz="22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87" y="2119364"/>
            <a:ext cx="2661313" cy="460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81575"/>
            <a:ext cx="9144000" cy="506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311700" y="127292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O conceito de Habitabilidade 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11700" y="890808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" name="Shape 152"/>
          <p:cNvSpPr txBox="1">
            <a:spLocks/>
          </p:cNvSpPr>
          <p:nvPr/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sz="2400" dirty="0" smtClean="0"/>
              <a:t>Requisitos</a:t>
            </a:r>
          </a:p>
          <a:p>
            <a:pPr marL="457200" indent="-342900">
              <a:buFont typeface="Wingdings" panose="05000000000000000000" pitchFamily="2" charset="2"/>
              <a:buChar char="ü"/>
            </a:pPr>
            <a:r>
              <a:rPr lang="pt-BR" sz="2400" dirty="0" smtClean="0"/>
              <a:t>Estrela de longa vida</a:t>
            </a:r>
          </a:p>
          <a:p>
            <a:pPr marL="457200" indent="-342900">
              <a:buFont typeface="Wingdings" panose="05000000000000000000" pitchFamily="2" charset="2"/>
              <a:buChar char="ü"/>
            </a:pPr>
            <a:endParaRPr lang="pt-BR" sz="2400" dirty="0" smtClean="0"/>
          </a:p>
          <a:p>
            <a:pPr marL="457200" indent="-342900">
              <a:buFont typeface="Wingdings" panose="05000000000000000000" pitchFamily="2" charset="2"/>
              <a:buChar char="ü"/>
            </a:pPr>
            <a:r>
              <a:rPr lang="pt-BR" sz="2400" dirty="0" smtClean="0"/>
              <a:t>Zona habitável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400" dirty="0" smtClean="0"/>
          </a:p>
          <a:p>
            <a:pPr marL="4572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/>
              <a:t>Planeta rochoso</a:t>
            </a:r>
          </a:p>
          <a:p>
            <a:pPr marL="4572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4572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/>
              <a:t>Campo Magnético</a:t>
            </a:r>
          </a:p>
          <a:p>
            <a:pPr marL="4572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pt-BR" sz="2400" dirty="0" smtClean="0">
              <a:solidFill>
                <a:srgbClr val="FFFF00"/>
              </a:solidFill>
            </a:endParaRPr>
          </a:p>
          <a:p>
            <a:pPr marL="4572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rgbClr val="FFFF00"/>
                </a:solidFill>
              </a:rPr>
              <a:t>Efeito estufa</a:t>
            </a:r>
          </a:p>
          <a:p>
            <a:pPr>
              <a:buFont typeface="Arial" panose="020B0604020202020204" pitchFamily="34" charset="0"/>
              <a:buNone/>
            </a:pP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70565"/>
            <a:ext cx="9143999" cy="4887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311700" y="127292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O conceito de Habitabilidade 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11700" y="890808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" name="Shape 152"/>
          <p:cNvSpPr txBox="1">
            <a:spLocks/>
          </p:cNvSpPr>
          <p:nvPr/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sz="2400" dirty="0" smtClean="0"/>
              <a:t>Requisitos</a:t>
            </a:r>
          </a:p>
          <a:p>
            <a:pPr marL="457200" indent="-342900">
              <a:buFont typeface="Wingdings" panose="05000000000000000000" pitchFamily="2" charset="2"/>
              <a:buChar char="ü"/>
            </a:pPr>
            <a:r>
              <a:rPr lang="pt-BR" sz="2400" dirty="0" smtClean="0"/>
              <a:t>Estrela de longa vida</a:t>
            </a:r>
          </a:p>
          <a:p>
            <a:pPr marL="457200" indent="-342900">
              <a:buFont typeface="Wingdings" panose="05000000000000000000" pitchFamily="2" charset="2"/>
              <a:buChar char="ü"/>
            </a:pPr>
            <a:endParaRPr lang="pt-BR" sz="2400" dirty="0" smtClean="0"/>
          </a:p>
          <a:p>
            <a:pPr marL="457200" indent="-342900">
              <a:buFont typeface="Wingdings" panose="05000000000000000000" pitchFamily="2" charset="2"/>
              <a:buChar char="ü"/>
            </a:pPr>
            <a:r>
              <a:rPr lang="pt-BR" sz="2400" dirty="0" smtClean="0"/>
              <a:t>Zona habitável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400" dirty="0" smtClean="0"/>
          </a:p>
          <a:p>
            <a:pPr marL="4572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/>
              <a:t>Planeta rochoso</a:t>
            </a:r>
          </a:p>
          <a:p>
            <a:pPr marL="4572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4572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/>
              <a:t>Campo </a:t>
            </a:r>
            <a:r>
              <a:rPr lang="pt-BR" sz="2400" dirty="0" smtClean="0"/>
              <a:t>Magnético</a:t>
            </a:r>
          </a:p>
          <a:p>
            <a:pPr marL="4572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457200" indent="-34290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/>
              <a:t>Efeito estufa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738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400" dirty="0" smtClean="0"/>
              <a:t>Pode haver formas de vida </a:t>
            </a:r>
          </a:p>
          <a:p>
            <a:pPr lvl="0">
              <a:spcBef>
                <a:spcPts val="0"/>
              </a:spcBef>
              <a:buNone/>
            </a:pPr>
            <a:endParaRPr lang="pt-BR" sz="2400" dirty="0"/>
          </a:p>
          <a:p>
            <a:pPr lvl="0">
              <a:spcBef>
                <a:spcPts val="0"/>
              </a:spcBef>
              <a:buNone/>
            </a:pPr>
            <a:r>
              <a:rPr lang="pt-BR" sz="2400" dirty="0" smtClean="0"/>
              <a:t>	que sobrevivem à </a:t>
            </a:r>
            <a:r>
              <a:rPr lang="pt-BR" sz="2400" b="1" dirty="0" smtClean="0"/>
              <a:t>radiação extrema</a:t>
            </a:r>
            <a:r>
              <a:rPr lang="pt-BR" sz="2400" dirty="0" smtClean="0"/>
              <a:t>?</a:t>
            </a:r>
            <a:endParaRPr lang="pt-BR" sz="2400" dirty="0" smtClean="0"/>
          </a:p>
          <a:p>
            <a:pPr lvl="0">
              <a:spcBef>
                <a:spcPts val="0"/>
              </a:spcBef>
              <a:buNone/>
            </a:pPr>
            <a:endParaRPr lang="pt-BR" sz="2400" dirty="0"/>
          </a:p>
          <a:p>
            <a:pPr lvl="0">
              <a:spcBef>
                <a:spcPts val="0"/>
              </a:spcBef>
              <a:buNone/>
            </a:pPr>
            <a:r>
              <a:rPr lang="pt-BR" sz="2400" dirty="0" smtClean="0"/>
              <a:t>	que não precisam de uma </a:t>
            </a:r>
            <a:r>
              <a:rPr lang="pt-BR" sz="2400" b="1" dirty="0" smtClean="0"/>
              <a:t>superfície rochosa</a:t>
            </a:r>
            <a:r>
              <a:rPr lang="pt-BR" sz="2400" dirty="0" smtClean="0"/>
              <a:t>?</a:t>
            </a:r>
          </a:p>
          <a:p>
            <a:pPr lvl="0">
              <a:buNone/>
            </a:pPr>
            <a:endParaRPr lang="pt-BR" sz="2400" dirty="0" smtClean="0"/>
          </a:p>
          <a:p>
            <a:pPr lvl="0">
              <a:buNone/>
            </a:pPr>
            <a:r>
              <a:rPr lang="pt-BR" sz="2400" dirty="0"/>
              <a:t>	</a:t>
            </a:r>
            <a:r>
              <a:rPr lang="pt-BR" sz="2400" dirty="0" smtClean="0"/>
              <a:t>que </a:t>
            </a:r>
            <a:r>
              <a:rPr lang="pt-BR" sz="2400" dirty="0"/>
              <a:t>não necessitam de </a:t>
            </a:r>
            <a:r>
              <a:rPr lang="pt-BR" sz="2400" b="1" dirty="0"/>
              <a:t>água liquida </a:t>
            </a:r>
            <a:r>
              <a:rPr lang="pt-BR" sz="2400" dirty="0"/>
              <a:t>para sobreviver?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311700" y="2840533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A BUSCA DE VIDA NO SISTEMA SOLAR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311700" y="268075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Marte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311700" y="1031575"/>
            <a:ext cx="8520600" cy="244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400" dirty="0"/>
              <a:t>Água sólida no subsolo e nos polos</a:t>
            </a:r>
          </a:p>
          <a:p>
            <a:pPr lvl="0">
              <a:spcBef>
                <a:spcPts val="0"/>
              </a:spcBef>
              <a:buNone/>
            </a:pPr>
            <a:endParaRPr sz="2400" dirty="0"/>
          </a:p>
          <a:p>
            <a:pPr lvl="0">
              <a:spcBef>
                <a:spcPts val="0"/>
              </a:spcBef>
              <a:buNone/>
            </a:pPr>
            <a:r>
              <a:rPr lang="pt-BR" sz="2400" dirty="0"/>
              <a:t>Água líquida no passado</a:t>
            </a: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300" y="2763175"/>
            <a:ext cx="7279700" cy="409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20"/>
            <a:ext cx="9144000" cy="60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139"/>
            <a:ext cx="9144000" cy="468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25347" y="402299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Europa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184075" y="1356867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</a:pPr>
            <a:r>
              <a:rPr lang="pt-BR" sz="2400" dirty="0"/>
              <a:t>Oceano de água líquida abaixo </a:t>
            </a:r>
            <a:r>
              <a:rPr lang="pt-BR" sz="2400" dirty="0" smtClean="0"/>
              <a:t>de uma </a:t>
            </a:r>
            <a:r>
              <a:rPr lang="pt-BR" sz="2400" dirty="0"/>
              <a:t>camada de </a:t>
            </a:r>
            <a:r>
              <a:rPr lang="pt-BR" sz="2400" dirty="0" smtClean="0"/>
              <a:t>gelo</a:t>
            </a:r>
            <a:endParaRPr lang="pt-BR" sz="2400" dirty="0"/>
          </a:p>
          <a:p>
            <a:pPr lvl="0" rtl="0">
              <a:spcBef>
                <a:spcPts val="0"/>
              </a:spcBef>
              <a:buNone/>
            </a:pP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228475" y="21051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 smtClean="0"/>
              <a:t>motivação</a:t>
            </a:r>
            <a:endParaRPr lang="pt-BR" dirty="0"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228475" y="1264471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</a:pPr>
            <a:r>
              <a:rPr lang="pt-BR" sz="2200" dirty="0"/>
              <a:t>Vida é um </a:t>
            </a:r>
            <a:r>
              <a:rPr lang="pt-BR" sz="2200" b="1" dirty="0"/>
              <a:t>fenômeno natural provável </a:t>
            </a:r>
            <a:r>
              <a:rPr lang="pt-BR" sz="2200" dirty="0"/>
              <a:t>de se desenvolver em planetas com condições ambientais adequadas</a:t>
            </a:r>
          </a:p>
          <a:p>
            <a:pPr lvl="0" rtl="0">
              <a:spcBef>
                <a:spcPts val="0"/>
              </a:spcBef>
              <a:buNone/>
            </a:pPr>
            <a:endParaRPr sz="2200" dirty="0"/>
          </a:p>
          <a:p>
            <a:pPr lvl="0" rtl="0">
              <a:spcBef>
                <a:spcPts val="0"/>
              </a:spcBef>
              <a:buNone/>
            </a:pPr>
            <a:endParaRPr sz="2200"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8826" y="2456575"/>
            <a:ext cx="5685174" cy="44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576"/>
            <a:ext cx="5335783" cy="443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7" y="-136479"/>
            <a:ext cx="6073254" cy="78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25347" y="402299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Europa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184075" y="1356867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</a:pPr>
            <a:r>
              <a:rPr lang="pt-BR" sz="2400" dirty="0"/>
              <a:t>Oceano de água líquida abaixo </a:t>
            </a:r>
            <a:r>
              <a:rPr lang="pt-BR" sz="2400" dirty="0" smtClean="0"/>
              <a:t>de uma </a:t>
            </a:r>
            <a:r>
              <a:rPr lang="pt-BR" sz="2400" dirty="0"/>
              <a:t>camada de </a:t>
            </a:r>
            <a:r>
              <a:rPr lang="pt-BR" sz="2400" dirty="0" smtClean="0"/>
              <a:t>gelo</a:t>
            </a:r>
          </a:p>
          <a:p>
            <a:pPr marL="457200" lvl="0" indent="-342900">
              <a:spcBef>
                <a:spcPts val="0"/>
              </a:spcBef>
            </a:pPr>
            <a:endParaRPr sz="2400" dirty="0"/>
          </a:p>
          <a:p>
            <a:pPr marL="457200" lvl="0" indent="-342900">
              <a:spcBef>
                <a:spcPts val="0"/>
              </a:spcBef>
            </a:pPr>
            <a:r>
              <a:rPr lang="pt-BR" sz="2400" dirty="0"/>
              <a:t>Temperatura, pressão, pH e </a:t>
            </a:r>
            <a:r>
              <a:rPr lang="pt-BR" sz="2400" dirty="0" smtClean="0"/>
              <a:t>dos </a:t>
            </a:r>
            <a:r>
              <a:rPr lang="pt-BR" sz="2400" dirty="0"/>
              <a:t>oceanos estão dentro dos </a:t>
            </a:r>
            <a:r>
              <a:rPr lang="pt-BR" sz="2400" dirty="0" smtClean="0"/>
              <a:t>limites capazes </a:t>
            </a:r>
            <a:r>
              <a:rPr lang="pt-BR" sz="2400" dirty="0"/>
              <a:t>de suportar vida conhecida</a:t>
            </a:r>
          </a:p>
          <a:p>
            <a:pPr lvl="0">
              <a:spcBef>
                <a:spcPts val="0"/>
              </a:spcBef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059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95"/>
            <a:ext cx="9144000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Titã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</a:pPr>
            <a:r>
              <a:rPr lang="pt-BR" sz="2400" dirty="0"/>
              <a:t>Ú</a:t>
            </a:r>
            <a:r>
              <a:rPr lang="pt-BR" sz="2400" dirty="0" smtClean="0"/>
              <a:t>nico </a:t>
            </a:r>
            <a:r>
              <a:rPr lang="pt-BR" sz="2400" dirty="0"/>
              <a:t>satélite com </a:t>
            </a:r>
            <a:r>
              <a:rPr lang="pt-BR" sz="2400" dirty="0" smtClean="0"/>
              <a:t>atmosfera </a:t>
            </a:r>
            <a:r>
              <a:rPr lang="pt-BR" sz="2400" dirty="0" smtClean="0"/>
              <a:t>densa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</a:pPr>
            <a:endParaRPr lang="pt-BR" sz="2400" dirty="0"/>
          </a:p>
          <a:p>
            <a:pPr lvl="0" rtl="0">
              <a:spcBef>
                <a:spcPts val="0"/>
              </a:spcBef>
              <a:buNone/>
            </a:pP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11700" y="6264633"/>
            <a:ext cx="8520600" cy="530060"/>
          </a:xfrm>
        </p:spPr>
        <p:txBody>
          <a:bodyPr>
            <a:normAutofit lnSpcReduction="10000"/>
          </a:bodyPr>
          <a:lstStyle/>
          <a:p>
            <a:r>
              <a:rPr lang="pt-BR" dirty="0" err="1" smtClean="0"/>
              <a:t>Cassini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Titã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</a:pPr>
            <a:r>
              <a:rPr lang="pt-BR" sz="2400" dirty="0"/>
              <a:t>Ú</a:t>
            </a:r>
            <a:r>
              <a:rPr lang="pt-BR" sz="2400" dirty="0" smtClean="0"/>
              <a:t>nico </a:t>
            </a:r>
            <a:r>
              <a:rPr lang="pt-BR" sz="2400" dirty="0"/>
              <a:t>satélite com </a:t>
            </a:r>
            <a:r>
              <a:rPr lang="pt-BR" sz="2400" dirty="0" smtClean="0"/>
              <a:t>atmosfera </a:t>
            </a:r>
            <a:r>
              <a:rPr lang="pt-BR" sz="2400" dirty="0" smtClean="0"/>
              <a:t>densa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</a:pPr>
            <a:endParaRPr lang="pt-BR" sz="2400" dirty="0"/>
          </a:p>
          <a:p>
            <a:pPr marL="457200" indent="-342900"/>
            <a:r>
              <a:rPr lang="pt-BR" sz="2400" dirty="0"/>
              <a:t>Lagos de Hidrocarbonetos líquidos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</a:pPr>
            <a:endParaRPr lang="pt-BR" sz="2400" dirty="0" smtClean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/>
              <a:t>Atividades </a:t>
            </a:r>
            <a:r>
              <a:rPr lang="pt-BR" sz="2400" dirty="0"/>
              <a:t>hidrológicas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6120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8061"/>
            <a:ext cx="9144000" cy="456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311700" y="2840533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A BUSCA DE VIDA ALÉM DO SISTEMA SOLAR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A Equação de Drake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pt-BR" dirty="0"/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86000"/>
            <a:ext cx="9144002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311700" y="71619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dirty="0"/>
              <a:t>A Equação de Drake</a:t>
            </a:r>
          </a:p>
        </p:txBody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0" y="2300815"/>
            <a:ext cx="9144000" cy="160244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5400" b="1" dirty="0"/>
              <a:t>100.000</a:t>
            </a:r>
            <a:r>
              <a:rPr lang="pt-BR" sz="4400" dirty="0"/>
              <a:t> Civilizações Inteligentes</a:t>
            </a:r>
            <a:r>
              <a:rPr lang="pt-BR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O que se busca lá fora?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503367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400" dirty="0"/>
              <a:t>1998 - NASA percebe que é necessário entender melhor a vida em nosso próprio planeta</a:t>
            </a:r>
          </a:p>
          <a:p>
            <a:pPr lvl="0">
              <a:spcBef>
                <a:spcPts val="0"/>
              </a:spcBef>
              <a:buNone/>
            </a:pPr>
            <a:endParaRPr lang="pt-BR" sz="2400" dirty="0" smtClean="0"/>
          </a:p>
          <a:p>
            <a:pPr lvl="0">
              <a:spcBef>
                <a:spcPts val="0"/>
              </a:spcBef>
              <a:buNone/>
            </a:pPr>
            <a:endParaRPr sz="2400" dirty="0"/>
          </a:p>
          <a:p>
            <a:pPr lvl="0">
              <a:spcBef>
                <a:spcPts val="0"/>
              </a:spcBef>
              <a:buNone/>
            </a:pPr>
            <a:r>
              <a:rPr lang="pt-BR" sz="2400" dirty="0"/>
              <a:t>Água líquida</a:t>
            </a:r>
          </a:p>
          <a:p>
            <a:pPr lvl="0">
              <a:spcBef>
                <a:spcPts val="0"/>
              </a:spcBef>
              <a:buNone/>
            </a:pPr>
            <a:endParaRPr sz="2400" dirty="0"/>
          </a:p>
          <a:p>
            <a:pPr lvl="0">
              <a:spcBef>
                <a:spcPts val="0"/>
              </a:spcBef>
              <a:buNone/>
            </a:pPr>
            <a:r>
              <a:rPr lang="pt-BR" sz="2400" dirty="0"/>
              <a:t>Elementos bioquímicos (C, H, O, N, P, S)</a:t>
            </a:r>
          </a:p>
          <a:p>
            <a:pPr lvl="0">
              <a:spcBef>
                <a:spcPts val="0"/>
              </a:spcBef>
              <a:buNone/>
            </a:pPr>
            <a:endParaRPr sz="2400" dirty="0"/>
          </a:p>
          <a:p>
            <a:pPr lvl="0">
              <a:spcBef>
                <a:spcPts val="0"/>
              </a:spcBef>
              <a:buNone/>
            </a:pPr>
            <a:r>
              <a:rPr lang="pt-BR" sz="2400" dirty="0"/>
              <a:t>Seres Extremófilos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0" y="2627118"/>
            <a:ext cx="9144000" cy="229972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5400" dirty="0"/>
              <a:t>Cadê </a:t>
            </a:r>
            <a:r>
              <a:rPr lang="pt-BR" sz="5400" dirty="0" smtClean="0"/>
              <a:t>todo mundo</a:t>
            </a:r>
            <a:r>
              <a:rPr lang="pt-BR" sz="5400" dirty="0"/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887104" y="2224585"/>
            <a:ext cx="7275712" cy="82284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4400" dirty="0"/>
              <a:t>Paradoxo de Fermi</a:t>
            </a:r>
          </a:p>
          <a:p>
            <a:pPr lvl="0">
              <a:spcBef>
                <a:spcPts val="0"/>
              </a:spcBef>
              <a:buNone/>
            </a:pPr>
            <a:endParaRPr sz="4400" dirty="0">
              <a:solidFill>
                <a:srgbClr val="FF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4400" dirty="0">
              <a:solidFill>
                <a:srgbClr val="FF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18" y="3175094"/>
            <a:ext cx="2599283" cy="3566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311700" y="19051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Hipótese </a:t>
            </a:r>
            <a:r>
              <a:rPr lang="pt-BR" dirty="0" smtClean="0"/>
              <a:t> </a:t>
            </a:r>
            <a:r>
              <a:rPr lang="pt-BR" sz="4400" dirty="0" smtClean="0"/>
              <a:t>1</a:t>
            </a:r>
            <a:endParaRPr lang="pt-BR" dirty="0"/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311700" y="1070556"/>
            <a:ext cx="8520600" cy="101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800" dirty="0"/>
              <a:t>Nós estamos sozinhos</a:t>
            </a:r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78900"/>
            <a:ext cx="9144000" cy="497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228475" y="14391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Hipótese </a:t>
            </a:r>
            <a:r>
              <a:rPr lang="pt-BR" sz="4400" dirty="0"/>
              <a:t>2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228475" y="798670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400" dirty="0"/>
              <a:t>Nós já recebemos visitas no passado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" b="7895"/>
          <a:stretch/>
        </p:blipFill>
        <p:spPr>
          <a:xfrm>
            <a:off x="0" y="1671850"/>
            <a:ext cx="9144000" cy="518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311700" y="93992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Hipótese </a:t>
            </a:r>
            <a:r>
              <a:rPr lang="pt-BR" sz="4400" dirty="0"/>
              <a:t>3</a:t>
            </a:r>
            <a:endParaRPr lang="pt-BR" dirty="0"/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311700" y="857492"/>
            <a:ext cx="8711668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200" dirty="0"/>
              <a:t>Nossa galáxia está cheia de sinais, mas não conseguimos detectá-los</a:t>
            </a: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 t="-1" b="56790"/>
          <a:stretch/>
        </p:blipFill>
        <p:spPr>
          <a:xfrm>
            <a:off x="0" y="1703072"/>
            <a:ext cx="9144000" cy="222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88"/>
          <p:cNvPicPr preferRelativeResize="0"/>
          <p:nvPr/>
        </p:nvPicPr>
        <p:blipFill rotWithShape="1">
          <a:blip r:embed="rId3">
            <a:alphaModFix/>
          </a:blip>
          <a:srcRect t="-3" b="-925"/>
          <a:stretch/>
        </p:blipFill>
        <p:spPr>
          <a:xfrm>
            <a:off x="0" y="1703072"/>
            <a:ext cx="9144000" cy="520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298052" y="540347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“Talvez consigamos encontrar indícios de vida extraterrestre, talvez não, mas o importante é que, </a:t>
            </a:r>
            <a:r>
              <a:rPr lang="pt-BR" dirty="0" smtClean="0"/>
              <a:t>neste </a:t>
            </a:r>
            <a:r>
              <a:rPr lang="pt-BR" dirty="0"/>
              <a:t>caminho, estamos compreendendo melhor os processos naturais que permitiram que um fenômeno tão complexo, como a vida, tenha surgido e evoluído em nosso Universo</a:t>
            </a:r>
            <a:r>
              <a:rPr lang="pt-BR" dirty="0" smtClean="0"/>
              <a:t>.”</a:t>
            </a:r>
            <a:endParaRPr lang="pt-BR" i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222" y="2525419"/>
            <a:ext cx="2848259" cy="408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Referências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311700" y="1356867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Astrobiologia: uma ciência emergente / Núcleo de Pesquisa em Astrobiologia. São Paulo. </a:t>
            </a:r>
            <a:r>
              <a:rPr lang="pt-BR" dirty="0" err="1"/>
              <a:t>Tikinet</a:t>
            </a:r>
            <a:r>
              <a:rPr lang="pt-BR" dirty="0"/>
              <a:t> Edição : IAG/USP, 2016.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WEBB, Stephen. </a:t>
            </a:r>
            <a:r>
              <a:rPr lang="pt-BR" dirty="0" err="1"/>
              <a:t>If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Universe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teeming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aliens</a:t>
            </a:r>
            <a:r>
              <a:rPr lang="pt-BR" dirty="0"/>
              <a:t>… </a:t>
            </a:r>
            <a:r>
              <a:rPr lang="pt-BR" dirty="0" err="1"/>
              <a:t>Where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everybody</a:t>
            </a:r>
            <a:r>
              <a:rPr lang="pt-BR" dirty="0"/>
              <a:t>?. Springer. </a:t>
            </a:r>
            <a:r>
              <a:rPr lang="pt-BR" dirty="0" smtClean="0"/>
              <a:t>2014.</a:t>
            </a:r>
          </a:p>
          <a:p>
            <a:pPr lvl="0">
              <a:spcBef>
                <a:spcPts val="0"/>
              </a:spcBef>
              <a:buNone/>
            </a:pPr>
            <a:endParaRPr lang="pt-BR" dirty="0"/>
          </a:p>
          <a:p>
            <a:pPr lvl="0">
              <a:buNone/>
            </a:pPr>
            <a:r>
              <a:rPr lang="pt-BR" dirty="0" smtClean="0"/>
              <a:t>Núcleo de Pesquisa </a:t>
            </a:r>
            <a:r>
              <a:rPr lang="pt-BR" dirty="0"/>
              <a:t>em Astrobiologia. http://www.astrobiobrazil.org/index.php/pt_br/</a:t>
            </a:r>
            <a:endParaRPr lang="pt-BR" dirty="0" smtClean="0"/>
          </a:p>
          <a:p>
            <a:pPr lvl="0"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Astrobiologia: estudando a vida no </a:t>
            </a:r>
            <a:r>
              <a:rPr lang="pt-BR" dirty="0" smtClean="0"/>
              <a:t>Universo.</a:t>
            </a:r>
            <a:endParaRPr lang="pt-BR" dirty="0"/>
          </a:p>
          <a:p>
            <a:pPr lvl="0">
              <a:buNone/>
            </a:pPr>
            <a:r>
              <a:rPr lang="pt-BR" dirty="0" smtClean="0"/>
              <a:t> https</a:t>
            </a:r>
            <a:r>
              <a:rPr lang="pt-BR" dirty="0"/>
              <a:t>://</a:t>
            </a:r>
            <a:r>
              <a:rPr lang="pt-BR" dirty="0" smtClean="0"/>
              <a:t>ruclip.com/video/FCZGWHRmOYs/astrobiologia-estudando-a-vida-no-universo.html</a:t>
            </a:r>
          </a:p>
          <a:p>
            <a:pPr lvl="0">
              <a:buNone/>
            </a:pPr>
            <a:endParaRPr lang="pt-BR" dirty="0"/>
          </a:p>
          <a:p>
            <a:pPr lvl="0">
              <a:buNone/>
            </a:pPr>
            <a:r>
              <a:rPr lang="pt-BR" dirty="0" err="1" smtClean="0"/>
              <a:t>Astrobiology</a:t>
            </a:r>
            <a:r>
              <a:rPr lang="pt-BR" dirty="0" smtClean="0"/>
              <a:t> </a:t>
            </a:r>
            <a:r>
              <a:rPr lang="pt-BR" dirty="0" err="1" smtClean="0"/>
              <a:t>at</a:t>
            </a:r>
            <a:r>
              <a:rPr lang="pt-BR" dirty="0"/>
              <a:t> </a:t>
            </a:r>
            <a:r>
              <a:rPr lang="pt-BR" dirty="0" smtClean="0"/>
              <a:t>NASA. </a:t>
            </a:r>
            <a:r>
              <a:rPr lang="pt-BR" dirty="0"/>
              <a:t>https://astrobiology.nasa.gov</a:t>
            </a:r>
            <a:r>
              <a:rPr lang="pt-BR" dirty="0" smtClean="0"/>
              <a:t>/</a:t>
            </a:r>
          </a:p>
          <a:p>
            <a:pPr lvl="0">
              <a:buNone/>
            </a:pP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1009430" y="703170"/>
            <a:ext cx="7142679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Muito obrigado!</a:t>
            </a:r>
          </a:p>
        </p:txBody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122830" y="5802222"/>
            <a:ext cx="8520600" cy="1231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Artur Negrini Vicente</a:t>
            </a:r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E-mail: arturnegrini@gmail.com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9" y="1716281"/>
            <a:ext cx="7606703" cy="3308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525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1575" y="1"/>
            <a:ext cx="11028652" cy="69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30150" y="0"/>
            <a:ext cx="126632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Damasco</Template>
  <TotalTime>455</TotalTime>
  <Words>445</Words>
  <Application>Microsoft Office PowerPoint</Application>
  <PresentationFormat>Apresentação na tela (4:3)</PresentationFormat>
  <Paragraphs>131</Paragraphs>
  <Slides>47</Slides>
  <Notes>41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2" baseType="lpstr">
      <vt:lpstr>Arial</vt:lpstr>
      <vt:lpstr>BankGothic Lt BT</vt:lpstr>
      <vt:lpstr>Georgia</vt:lpstr>
      <vt:lpstr>Wingdings</vt:lpstr>
      <vt:lpstr>Damask</vt:lpstr>
      <vt:lpstr>Apresentação do PowerPoint</vt:lpstr>
      <vt:lpstr>O que é Astrobiologia?</vt:lpstr>
      <vt:lpstr>motivação</vt:lpstr>
      <vt:lpstr>O que se busca lá fora?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Onde buscar? </vt:lpstr>
      <vt:lpstr>O conceito de Habitabilidade</vt:lpstr>
      <vt:lpstr>O conceito de Habitabilidade </vt:lpstr>
      <vt:lpstr>Apresentação do PowerPoint</vt:lpstr>
      <vt:lpstr>O conceito de Habitabilidade </vt:lpstr>
      <vt:lpstr>Apresentação do PowerPoint</vt:lpstr>
      <vt:lpstr>O conceito de Habitabilidade </vt:lpstr>
      <vt:lpstr>Apresentação do PowerPoint</vt:lpstr>
      <vt:lpstr>O conceito de Habitabilidade </vt:lpstr>
      <vt:lpstr>Apresentação do PowerPoint</vt:lpstr>
      <vt:lpstr>O conceito de Habitabilidade </vt:lpstr>
      <vt:lpstr>Apresentação do PowerPoint</vt:lpstr>
      <vt:lpstr>O conceito de Habitabilidade </vt:lpstr>
      <vt:lpstr>Apresentação do PowerPoint</vt:lpstr>
      <vt:lpstr>A BUSCA DE VIDA NO SISTEMA SOLAR</vt:lpstr>
      <vt:lpstr>Marte</vt:lpstr>
      <vt:lpstr>Apresentação do PowerPoint</vt:lpstr>
      <vt:lpstr>Apresentação do PowerPoint</vt:lpstr>
      <vt:lpstr>Europa</vt:lpstr>
      <vt:lpstr>Apresentação do PowerPoint</vt:lpstr>
      <vt:lpstr>Europa</vt:lpstr>
      <vt:lpstr>Apresentação do PowerPoint</vt:lpstr>
      <vt:lpstr>Titã</vt:lpstr>
      <vt:lpstr>Apresentação do PowerPoint</vt:lpstr>
      <vt:lpstr>Titã</vt:lpstr>
      <vt:lpstr>Apresentação do PowerPoint</vt:lpstr>
      <vt:lpstr>A BUSCA DE VIDA ALÉM DO SISTEMA SOLAR</vt:lpstr>
      <vt:lpstr>A Equação de Drake</vt:lpstr>
      <vt:lpstr>A Equação de Drake</vt:lpstr>
      <vt:lpstr>Cadê todo mundo???</vt:lpstr>
      <vt:lpstr>Paradoxo de Fermi  </vt:lpstr>
      <vt:lpstr>Hipótese  1</vt:lpstr>
      <vt:lpstr>Hipótese 2</vt:lpstr>
      <vt:lpstr>Hipótese 3</vt:lpstr>
      <vt:lpstr>Apresentação do PowerPoint</vt:lpstr>
      <vt:lpstr>Referências</vt:lpstr>
      <vt:lpstr>Muito obrigado!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Sessão Astronomia  Astrobiologia</dc:title>
  <cp:lastModifiedBy>Artur Negrini Vicent</cp:lastModifiedBy>
  <cp:revision>32</cp:revision>
  <dcterms:modified xsi:type="dcterms:W3CDTF">2017-11-11T19:33:12Z</dcterms:modified>
</cp:coreProperties>
</file>