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72" r:id="rId16"/>
    <p:sldId id="269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90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6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44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51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29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4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42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8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7EEE-2AC7-448B-B771-48CAFB631C0B}" type="datetimeFigureOut">
              <a:rPr lang="pt-BR" smtClean="0"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625C-9BAB-478B-B244-94CDCB830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1909" y="90872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Estrelas Binárias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5514" y="4293096"/>
            <a:ext cx="6048672" cy="1224136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</a:rPr>
              <a:t>Pedro A. S. de Alcântara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85000"/>
                  </a:schemeClr>
                </a:solidFill>
              </a:rPr>
              <a:t>Graduando em Física – IFSC</a:t>
            </a:r>
          </a:p>
          <a:p>
            <a:pPr algn="r"/>
            <a:r>
              <a:rPr lang="pt-BR" sz="1600" dirty="0" smtClean="0">
                <a:solidFill>
                  <a:schemeClr val="bg1">
                    <a:lumMod val="85000"/>
                  </a:schemeClr>
                </a:solidFill>
              </a:rPr>
              <a:t>Observatório Dietrich </a:t>
            </a:r>
            <a:r>
              <a:rPr lang="pt-BR" sz="1600" dirty="0" err="1" smtClean="0">
                <a:solidFill>
                  <a:schemeClr val="bg1">
                    <a:lumMod val="85000"/>
                  </a:schemeClr>
                </a:solidFill>
              </a:rPr>
              <a:t>Schiel</a:t>
            </a:r>
            <a:r>
              <a:rPr lang="pt-BR" sz="1600" dirty="0" smtClean="0">
                <a:solidFill>
                  <a:schemeClr val="bg1">
                    <a:lumMod val="85000"/>
                  </a:schemeClr>
                </a:solidFill>
              </a:rPr>
              <a:t> – CDA/ODS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88024" y="6021288"/>
            <a:ext cx="355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Albireo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el-G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β</a:t>
            </a:r>
            <a:r>
              <a:rPr lang="pt-B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t-BR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Cygni</a:t>
            </a:r>
            <a:r>
              <a:rPr lang="pt-BR" dirty="0" smtClean="0">
                <a:solidFill>
                  <a:schemeClr val="bg1"/>
                </a:solidFill>
                <a:latin typeface="Times New Roman"/>
                <a:cs typeface="Times New Roman"/>
              </a:rPr>
              <a:t>, por John </a:t>
            </a:r>
            <a:r>
              <a:rPr lang="pt-B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Chumack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Binárias eclipsantes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92954"/>
            <a:ext cx="6360975" cy="3914446"/>
          </a:xfrm>
        </p:spPr>
      </p:pic>
      <p:sp>
        <p:nvSpPr>
          <p:cNvPr id="5" name="CaixaDeTexto 4"/>
          <p:cNvSpPr txBox="1"/>
          <p:nvPr/>
        </p:nvSpPr>
        <p:spPr>
          <a:xfrm>
            <a:off x="1979712" y="5727538"/>
            <a:ext cx="48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Variação no brilho do sistema devido aos eclipses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Lóbulo de Roche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6" y="1663984"/>
            <a:ext cx="4680520" cy="475365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520804" y="1693080"/>
                <a:ext cx="30963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chemeClr val="bg1"/>
                    </a:solidFill>
                  </a:rPr>
                  <a:t>Lóbulos de Roche de um sistema binário com estrelas de massas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chemeClr val="bg1"/>
                    </a:solidFill>
                  </a:rPr>
                  <a:t>, mostrando os pontos </a:t>
                </a:r>
                <a:r>
                  <a:rPr lang="pt-BR" dirty="0" err="1" smtClean="0">
                    <a:solidFill>
                      <a:schemeClr val="bg1"/>
                    </a:solidFill>
                  </a:rPr>
                  <a:t>lagrangianos</a:t>
                </a:r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04" y="1693080"/>
                <a:ext cx="3096344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772" t="-2066" b="-57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738515" y="3866618"/>
                <a:ext cx="266092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bSup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0,52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0,44</m:t>
                          </m:r>
                        </m:sup>
                      </m:sSup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15" y="3866618"/>
                <a:ext cx="2660921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1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Estrelas canibais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818369" cy="3816424"/>
          </a:xfrm>
        </p:spPr>
      </p:pic>
      <p:sp>
        <p:nvSpPr>
          <p:cNvPr id="5" name="CaixaDeTexto 4"/>
          <p:cNvSpPr txBox="1"/>
          <p:nvPr/>
        </p:nvSpPr>
        <p:spPr>
          <a:xfrm>
            <a:off x="2123728" y="568193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Concepção artística de canibalização estelar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Envelope comum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724650" cy="4171950"/>
          </a:xfrm>
        </p:spPr>
      </p:pic>
      <p:sp>
        <p:nvSpPr>
          <p:cNvPr id="7" name="CaixaDeTexto 6"/>
          <p:cNvSpPr txBox="1"/>
          <p:nvPr/>
        </p:nvSpPr>
        <p:spPr>
          <a:xfrm>
            <a:off x="2915816" y="5818610"/>
            <a:ext cx="32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Formação do envelope comum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Transiente de raios x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78" y="1628800"/>
            <a:ext cx="6134244" cy="4176181"/>
          </a:xfrm>
        </p:spPr>
      </p:pic>
      <p:sp>
        <p:nvSpPr>
          <p:cNvPr id="5" name="CaixaDeTexto 4"/>
          <p:cNvSpPr txBox="1"/>
          <p:nvPr/>
        </p:nvSpPr>
        <p:spPr>
          <a:xfrm>
            <a:off x="1403648" y="58052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Esquema de como se forma a emissão de raio x em transientes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Leis de Kepler e Teoria da Gravidade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5147900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bg1"/>
                </a:solidFill>
              </a:rPr>
              <a:t>Johannes</a:t>
            </a:r>
            <a:r>
              <a:rPr lang="pt-BR" dirty="0" smtClean="0">
                <a:solidFill>
                  <a:schemeClr val="bg1"/>
                </a:solidFill>
              </a:rPr>
              <a:t> Kepler e Isaac Newton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/>
          <a:stretch/>
        </p:blipFill>
        <p:spPr>
          <a:xfrm>
            <a:off x="683568" y="2195572"/>
            <a:ext cx="4880362" cy="28960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868144" y="1844824"/>
                <a:ext cx="2503699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844824"/>
                <a:ext cx="2503699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20544" y="3410036"/>
                <a:ext cx="1162178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44" y="3410036"/>
                <a:ext cx="1162178" cy="7188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972355" y="4819797"/>
                <a:ext cx="1156470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55" y="4819797"/>
                <a:ext cx="1156470" cy="718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9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REFERÊNCIAS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sz="2800" i="1" dirty="0" smtClean="0">
                <a:solidFill>
                  <a:schemeClr val="bg1"/>
                </a:solidFill>
              </a:rPr>
              <a:t>Astronomia e Astrofísica</a:t>
            </a:r>
            <a:r>
              <a:rPr lang="pt-BR" sz="2800" dirty="0" smtClean="0">
                <a:solidFill>
                  <a:schemeClr val="bg1"/>
                </a:solidFill>
              </a:rPr>
              <a:t>. Kepler de Oliveira e Maria de Fátima Saraiva.</a:t>
            </a:r>
          </a:p>
          <a:p>
            <a:r>
              <a:rPr lang="pt-BR" sz="2800" i="1" dirty="0" smtClean="0">
                <a:solidFill>
                  <a:schemeClr val="bg1"/>
                </a:solidFill>
              </a:rPr>
              <a:t>Fundamentos de Astronomia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  <a:r>
              <a:rPr lang="pt-BR" sz="2800" dirty="0">
                <a:solidFill>
                  <a:schemeClr val="bg1"/>
                </a:solidFill>
              </a:rPr>
              <a:t>Jane </a:t>
            </a:r>
            <a:r>
              <a:rPr lang="pt-BR" sz="2800" dirty="0" err="1">
                <a:solidFill>
                  <a:schemeClr val="bg1"/>
                </a:solidFill>
              </a:rPr>
              <a:t>Gregorio-Hetem</a:t>
            </a:r>
            <a:r>
              <a:rPr lang="pt-BR" sz="2800" dirty="0">
                <a:solidFill>
                  <a:schemeClr val="bg1"/>
                </a:solidFill>
              </a:rPr>
              <a:t>, Vera </a:t>
            </a:r>
            <a:r>
              <a:rPr lang="pt-BR" sz="2800" dirty="0" err="1">
                <a:solidFill>
                  <a:schemeClr val="bg1"/>
                </a:solidFill>
              </a:rPr>
              <a:t>Jatenco</a:t>
            </a:r>
            <a:r>
              <a:rPr lang="pt-BR" sz="2800" dirty="0">
                <a:solidFill>
                  <a:schemeClr val="bg1"/>
                </a:solidFill>
              </a:rPr>
              <a:t>-Pereira e Claudia Mendes de </a:t>
            </a:r>
            <a:r>
              <a:rPr lang="pt-BR" sz="2800" dirty="0" smtClean="0">
                <a:solidFill>
                  <a:schemeClr val="bg1"/>
                </a:solidFill>
              </a:rPr>
              <a:t>Oliveira.</a:t>
            </a:r>
          </a:p>
          <a:p>
            <a:r>
              <a:rPr lang="pt-BR" sz="2800" i="1" dirty="0" err="1" smtClean="0">
                <a:solidFill>
                  <a:schemeClr val="bg1"/>
                </a:solidFill>
              </a:rPr>
              <a:t>Binary</a:t>
            </a:r>
            <a:r>
              <a:rPr lang="pt-BR" sz="2800" i="1" dirty="0" smtClean="0">
                <a:solidFill>
                  <a:schemeClr val="bg1"/>
                </a:solidFill>
              </a:rPr>
              <a:t> Stars. </a:t>
            </a:r>
            <a:r>
              <a:rPr lang="pt-BR" sz="2800" dirty="0" err="1" smtClean="0">
                <a:solidFill>
                  <a:schemeClr val="bg1"/>
                </a:solidFill>
              </a:rPr>
              <a:t>Australia</a:t>
            </a:r>
            <a:r>
              <a:rPr lang="pt-BR" sz="2800" dirty="0" smtClean="0">
                <a:solidFill>
                  <a:schemeClr val="bg1"/>
                </a:solidFill>
              </a:rPr>
              <a:t> Telescope </a:t>
            </a:r>
            <a:r>
              <a:rPr lang="pt-BR" sz="2800" dirty="0" err="1" smtClean="0">
                <a:solidFill>
                  <a:schemeClr val="bg1"/>
                </a:solidFill>
              </a:rPr>
              <a:t>National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Facility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0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Perguntas?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Tópicos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O que são estrelas binárias?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Histórico de observações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Detecção de sistemas binários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Evolução do sistema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Detecção de massa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364523" cy="691236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que são estrelas binárias?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17227" y="1772816"/>
            <a:ext cx="286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Zeta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scorpii</a:t>
            </a:r>
            <a:r>
              <a:rPr lang="pt-BR" smtClean="0">
                <a:solidFill>
                  <a:schemeClr val="bg1"/>
                </a:solidFill>
              </a:rPr>
              <a:t> e NGC 6231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Órbitas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467362" cy="4214564"/>
          </a:xfrm>
        </p:spPr>
      </p:pic>
      <p:sp>
        <p:nvSpPr>
          <p:cNvPr id="5" name="CaixaDeTexto 4"/>
          <p:cNvSpPr txBox="1"/>
          <p:nvPr/>
        </p:nvSpPr>
        <p:spPr>
          <a:xfrm>
            <a:off x="1475656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Ambas as estrelas do sistema seguem as Leis de Movimento de Kepler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Primeiras observações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44" y="1700808"/>
            <a:ext cx="4038600" cy="4038600"/>
          </a:xfrm>
        </p:spPr>
      </p:pic>
      <p:sp>
        <p:nvSpPr>
          <p:cNvPr id="7" name="CaixaDeTexto 6"/>
          <p:cNvSpPr txBox="1"/>
          <p:nvPr/>
        </p:nvSpPr>
        <p:spPr>
          <a:xfrm>
            <a:off x="1115616" y="5877272"/>
            <a:ext cx="23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</a:rPr>
              <a:t>Perseus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088" y="5877272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Constelação de Gêmeos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Primeiras observações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5017188" cy="4969241"/>
          </a:xfrm>
        </p:spPr>
      </p:pic>
      <p:sp>
        <p:nvSpPr>
          <p:cNvPr id="5" name="CaixaDeTexto 4"/>
          <p:cNvSpPr txBox="1"/>
          <p:nvPr/>
        </p:nvSpPr>
        <p:spPr>
          <a:xfrm>
            <a:off x="6012160" y="1701497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Constelação da Ursa Maior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Binárias visuais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027346" cy="3597361"/>
          </a:xfrm>
        </p:spPr>
      </p:pic>
      <p:sp>
        <p:nvSpPr>
          <p:cNvPr id="5" name="CaixaDeTexto 4"/>
          <p:cNvSpPr txBox="1"/>
          <p:nvPr/>
        </p:nvSpPr>
        <p:spPr>
          <a:xfrm>
            <a:off x="1979712" y="5773024"/>
            <a:ext cx="497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Sistema binário </a:t>
            </a:r>
            <a:r>
              <a:rPr lang="pt-BR" dirty="0" err="1" smtClean="0">
                <a:solidFill>
                  <a:schemeClr val="bg1"/>
                </a:solidFill>
              </a:rPr>
              <a:t>Kruger</a:t>
            </a:r>
            <a:r>
              <a:rPr lang="pt-BR" dirty="0" smtClean="0">
                <a:solidFill>
                  <a:schemeClr val="bg1"/>
                </a:solidFill>
              </a:rPr>
              <a:t> 60, na constelação de </a:t>
            </a:r>
            <a:r>
              <a:rPr lang="pt-BR" dirty="0" err="1" smtClean="0">
                <a:solidFill>
                  <a:schemeClr val="bg1"/>
                </a:solidFill>
              </a:rPr>
              <a:t>Cefeu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Binárias </a:t>
            </a:r>
            <a:r>
              <a:rPr lang="pt-BR" dirty="0" err="1" smtClean="0">
                <a:solidFill>
                  <a:schemeClr val="bg1"/>
                </a:solidFill>
              </a:rPr>
              <a:t>astrométricas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9" y="2173012"/>
            <a:ext cx="3900775" cy="2664295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2173011"/>
            <a:ext cx="4392487" cy="2664297"/>
          </a:xfrm>
        </p:spPr>
      </p:pic>
      <p:sp>
        <p:nvSpPr>
          <p:cNvPr id="8" name="CaixaDeTexto 7"/>
          <p:cNvSpPr txBox="1"/>
          <p:nvPr/>
        </p:nvSpPr>
        <p:spPr>
          <a:xfrm>
            <a:off x="524917" y="48373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Movimento ideal e observado da estrela principal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13349" y="4854753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Movimento deduzido da estrela secundária e do centro de massa do sistema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275"/>
            <a:ext cx="9144001" cy="725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Binárias espectroscópicas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9" y="2099676"/>
            <a:ext cx="7949119" cy="3378062"/>
          </a:xfrm>
        </p:spPr>
      </p:pic>
      <p:sp>
        <p:nvSpPr>
          <p:cNvPr id="5" name="CaixaDeTexto 4"/>
          <p:cNvSpPr txBox="1"/>
          <p:nvPr/>
        </p:nvSpPr>
        <p:spPr>
          <a:xfrm>
            <a:off x="1673178" y="5484052"/>
            <a:ext cx="577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Desvio para azul e para o vermelho no espectro da estrela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234</Words>
  <Application>Microsoft Office PowerPoint</Application>
  <PresentationFormat>Apresentação na tela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Tema do Office</vt:lpstr>
      <vt:lpstr>Estrelas Binárias</vt:lpstr>
      <vt:lpstr>Tópicos</vt:lpstr>
      <vt:lpstr>O que são estrelas binárias?</vt:lpstr>
      <vt:lpstr>Órbitas</vt:lpstr>
      <vt:lpstr>Primeiras observações</vt:lpstr>
      <vt:lpstr>Primeiras observações</vt:lpstr>
      <vt:lpstr>Binárias visuais</vt:lpstr>
      <vt:lpstr>Binárias astrométricas</vt:lpstr>
      <vt:lpstr>Binárias espectroscópicas</vt:lpstr>
      <vt:lpstr>Binárias eclipsantes</vt:lpstr>
      <vt:lpstr>Lóbulo de Roche</vt:lpstr>
      <vt:lpstr>Estrelas canibais</vt:lpstr>
      <vt:lpstr>Envelope comum</vt:lpstr>
      <vt:lpstr>Transiente de raios x</vt:lpstr>
      <vt:lpstr>Leis de Kepler e Teoria da Gravidade</vt:lpstr>
      <vt:lpstr>REFERÊNCIAS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Binárias</dc:title>
  <dc:creator>Casa</dc:creator>
  <cp:lastModifiedBy>ANDRE</cp:lastModifiedBy>
  <cp:revision>42</cp:revision>
  <dcterms:created xsi:type="dcterms:W3CDTF">2015-08-15T19:01:23Z</dcterms:created>
  <dcterms:modified xsi:type="dcterms:W3CDTF">2017-12-05T17:54:35Z</dcterms:modified>
</cp:coreProperties>
</file>