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74" r:id="rId3"/>
    <p:sldId id="275" r:id="rId4"/>
    <p:sldId id="258" r:id="rId5"/>
    <p:sldId id="276" r:id="rId6"/>
    <p:sldId id="259" r:id="rId7"/>
    <p:sldId id="272" r:id="rId8"/>
    <p:sldId id="273" r:id="rId9"/>
    <p:sldId id="269" r:id="rId10"/>
    <p:sldId id="270" r:id="rId11"/>
    <p:sldId id="277" r:id="rId12"/>
    <p:sldId id="279" r:id="rId13"/>
    <p:sldId id="278" r:id="rId14"/>
    <p:sldId id="280" r:id="rId15"/>
    <p:sldId id="281" r:id="rId16"/>
    <p:sldId id="284" r:id="rId17"/>
    <p:sldId id="297" r:id="rId18"/>
    <p:sldId id="285" r:id="rId19"/>
    <p:sldId id="287" r:id="rId20"/>
    <p:sldId id="286" r:id="rId21"/>
    <p:sldId id="283" r:id="rId22"/>
    <p:sldId id="288" r:id="rId23"/>
    <p:sldId id="289" r:id="rId24"/>
    <p:sldId id="290" r:id="rId25"/>
    <p:sldId id="293" r:id="rId26"/>
    <p:sldId id="291" r:id="rId27"/>
    <p:sldId id="295" r:id="rId28"/>
    <p:sldId id="298" r:id="rId29"/>
    <p:sldId id="299" r:id="rId30"/>
    <p:sldId id="292" r:id="rId31"/>
    <p:sldId id="300" r:id="rId32"/>
    <p:sldId id="301" r:id="rId33"/>
    <p:sldId id="302" r:id="rId34"/>
    <p:sldId id="303" r:id="rId35"/>
    <p:sldId id="296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2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2D2A0-4CBF-417D-BAEB-116BC7C833E5}" type="datetimeFigureOut">
              <a:rPr lang="pt-BR" smtClean="0"/>
              <a:t>02/12/2017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586D1-B882-4B31-9525-674ED8289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48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E9EFDE-3931-4916-A185-632897AC7FC4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39877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56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452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022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0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351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6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983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93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82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987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174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913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443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269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909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408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302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825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565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116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12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683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409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29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899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58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43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43F6D-B3BC-43C7-9F61-0D3E427049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6047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5AC8-A920-4769-B1A2-5912854039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164122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7A315-CC19-44C3-8593-18B8EBEC57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237330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8734-B6FD-4E2E-86CF-4B48DF8D70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8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31C9D-6521-4E9E-9867-0D56DF9C17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6843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2774E-4E5F-42E4-9C2D-D1ED87FE5F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45076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7BA4-A96F-4A96-AB57-9474F24371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6001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8D6FD-40CF-4EB0-807D-3CD31BDC69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70604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E96D3-7929-4008-98A5-E4F536520F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883266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1A674-F612-46AE-A196-8603CB9EAC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24130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229ED-2D68-4DDB-BE4F-5D3D651D7D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63649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C6CC0E-1808-46ED-B6CB-D709E7537B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7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ítulo 3"/>
          <p:cNvSpPr>
            <a:spLocks noGrp="1"/>
          </p:cNvSpPr>
          <p:nvPr>
            <p:ph type="subTitle" idx="1"/>
          </p:nvPr>
        </p:nvSpPr>
        <p:spPr>
          <a:xfrm>
            <a:off x="1524000" y="2640659"/>
            <a:ext cx="9144000" cy="1752600"/>
          </a:xfrm>
        </p:spPr>
        <p:txBody>
          <a:bodyPr/>
          <a:lstStyle/>
          <a:p>
            <a:r>
              <a:rPr lang="pt-BR" sz="60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Dia Nacional da Astronomia</a:t>
            </a:r>
            <a:r>
              <a:rPr lang="pt-BR" sz="48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/>
            </a:r>
            <a:br>
              <a:rPr lang="pt-BR" sz="48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endParaRPr lang="pt-BR" sz="48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605592" y="5152143"/>
            <a:ext cx="89808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 err="1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Higor</a:t>
            </a:r>
            <a:r>
              <a:rPr lang="pt-BR" sz="2000" b="1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  <a:r>
              <a:rPr lang="pt-BR" sz="2000" b="1" dirty="0" err="1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Tessari</a:t>
            </a:r>
            <a:endParaRPr lang="pt-BR" sz="2000" b="1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Observatório  Dietrich </a:t>
            </a:r>
            <a:r>
              <a:rPr lang="pt-BR" sz="1400" b="1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Schiel</a:t>
            </a:r>
            <a:r>
              <a:rPr lang="pt-BR" sz="1400" b="1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  <a:r>
              <a:rPr lang="pt-BR" sz="1400" b="1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/CDCC/USP</a:t>
            </a:r>
            <a:endParaRPr lang="pt-BR" sz="1400" b="1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 dirty="0">
              <a:solidFill>
                <a:srgbClr val="FFFFFF">
                  <a:lumMod val="85000"/>
                </a:srgbClr>
              </a:solidFill>
              <a:latin typeface="Arial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5592" y="350466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Agrupar 1"/>
          <p:cNvGrpSpPr/>
          <p:nvPr/>
        </p:nvGrpSpPr>
        <p:grpSpPr>
          <a:xfrm>
            <a:off x="6531194" y="297599"/>
            <a:ext cx="4055214" cy="1584176"/>
            <a:chOff x="4129018" y="161703"/>
            <a:chExt cx="4055214" cy="1584176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7928" y="161703"/>
              <a:ext cx="1523820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tângulo 14"/>
            <p:cNvSpPr/>
            <p:nvPr/>
          </p:nvSpPr>
          <p:spPr>
            <a:xfrm>
              <a:off x="4129018" y="1330381"/>
              <a:ext cx="4055214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050" b="1" dirty="0">
                  <a:solidFill>
                    <a:srgbClr val="FFFFFF"/>
                  </a:solidFill>
                  <a:latin typeface="Century Gothic" pitchFamily="34" charset="0"/>
                </a:rPr>
                <a:t>Centro de Divulgação da Astronomia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050" b="1" dirty="0">
                  <a:solidFill>
                    <a:srgbClr val="FFFFFF"/>
                  </a:solidFill>
                  <a:latin typeface="Century Gothic" pitchFamily="34" charset="0"/>
                </a:rPr>
                <a:t>Observatório Dietrich </a:t>
              </a:r>
              <a:r>
                <a:rPr lang="pt-BR" sz="1050" b="1" dirty="0" err="1">
                  <a:solidFill>
                    <a:srgbClr val="FFFFFF"/>
                  </a:solidFill>
                  <a:latin typeface="Century Gothic" pitchFamily="34" charset="0"/>
                </a:rPr>
                <a:t>Schiel</a:t>
              </a:r>
              <a:endParaRPr lang="pt-BR" sz="1050" b="1" dirty="0">
                <a:solidFill>
                  <a:srgbClr val="FFFFFF"/>
                </a:solidFill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268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6377"/>
            <a:ext cx="12192000" cy="697437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 bwMode="auto">
          <a:xfrm>
            <a:off x="0" y="-120534"/>
            <a:ext cx="12192000" cy="3491346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1184628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Nasceu Pedro de Alcântara João Carlos Leopoldo Salvador </a:t>
            </a:r>
            <a:r>
              <a:rPr lang="pt-BR" sz="3600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Bibiano</a:t>
            </a: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Francisco Xavier de Paula </a:t>
            </a:r>
            <a:r>
              <a:rPr lang="pt-BR" sz="3600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Leocádio</a:t>
            </a: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Miguel Gabriel Rafael Gonzaga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03" y="3527984"/>
            <a:ext cx="2510343" cy="2863605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005953" y="4169704"/>
            <a:ext cx="1983784" cy="15801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Clr>
                <a:srgbClr val="DADADA"/>
              </a:buClr>
              <a:buFont typeface="Wingdings 2" charset="2"/>
              <a:buNone/>
            </a:pPr>
            <a:r>
              <a:rPr lang="pt-BR" sz="86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Rockwell Condensed" panose="02060603050405020104" pitchFamily="18" charset="0"/>
                <a:cs typeface="Arial" panose="020B0604020202020204" pitchFamily="34" charset="0"/>
              </a:rPr>
              <a:t>DOM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Tx/>
              <a:buSzTx/>
              <a:buFont typeface="Wingdings 2" charset="2"/>
              <a:buNone/>
            </a:pPr>
            <a:endParaRPr lang="pt-B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alisto MT" panose="02040603050505030304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900710" y="4169704"/>
            <a:ext cx="2739236" cy="15801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Clr>
                <a:srgbClr val="DADADA"/>
              </a:buClr>
              <a:buFont typeface="Wingdings 2" charset="2"/>
              <a:buNone/>
            </a:pPr>
            <a:r>
              <a:rPr lang="pt-BR" sz="86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Rockwell Condensed" panose="02060603050405020104" pitchFamily="18" charset="0"/>
                <a:cs typeface="Arial" panose="020B0604020202020204" pitchFamily="34" charset="0"/>
              </a:rPr>
              <a:t>PEDRO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Tx/>
              <a:buSzTx/>
              <a:buFont typeface="Wingdings 2" charset="2"/>
              <a:buNone/>
            </a:pPr>
            <a:endParaRPr lang="pt-B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alisto MT" panose="02040603050505030304"/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9391973" y="4169704"/>
            <a:ext cx="2142730" cy="15801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Clr>
                <a:srgbClr val="DADADA"/>
              </a:buClr>
              <a:buFont typeface="Wingdings 2" charset="2"/>
              <a:buNone/>
            </a:pPr>
            <a:r>
              <a:rPr lang="pt-BR" sz="86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Rockwell Condensed" panose="02060603050405020104" pitchFamily="18" charset="0"/>
                <a:cs typeface="Arial" panose="020B0604020202020204" pitchFamily="34" charset="0"/>
              </a:rPr>
              <a:t>II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Tx/>
              <a:buSzTx/>
              <a:buFont typeface="Wingdings 2" charset="2"/>
              <a:buNone/>
            </a:pPr>
            <a:endParaRPr lang="pt-B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alisto MT" panose="02040603050505030304"/>
            </a:endParaRPr>
          </a:p>
        </p:txBody>
      </p:sp>
    </p:spTree>
    <p:extLst>
      <p:ext uri="{BB962C8B-B14F-4D97-AF65-F5344CB8AC3E}">
        <p14:creationId xmlns:p14="http://schemas.microsoft.com/office/powerpoint/2010/main" val="3620963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or's s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9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or's s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16 C -0.07799 -0.11875 -0.07474 -0.34491 0.00821 -0.5081 C 0.08659 -0.66574 0.2125 -0.71852 0.28698 -0.60463 C 0.35834 -0.50162 0.36342 -0.29792 0.28972 -0.1507 C 0.2211 -0.01829 0.11407 0.03194 0.04831 -0.06551 C -0.01106 -0.15347 -0.01718 -0.3257 0.04506 -0.45139 C 0.10313 -0.56597 0.19362 -0.60903 0.24766 -0.52685 C 0.29636 -0.45417 0.30417 -0.31042 0.25144 -0.20996 C 0.20508 -0.11621 0.1323 -0.07801 0.08802 -0.14398 C 0.04909 -0.20371 0.04089 -0.31482 0.08191 -0.39514 C 0.11758 -0.46644 0.17461 -0.49977 0.20821 -0.44792 C 0.23789 -0.40509 0.24375 -0.32546 0.21459 -0.26644 C 0.19141 -0.21551 0.15157 -0.18843 0.12878 -0.22361 C 0.10912 -0.24977 0.10157 -0.30093 0.11849 -0.33889 C 0.13425 -0.3669 0.15469 -0.3875 0.16862 -0.3706 C 0.17761 -0.36019 0.18256 -0.34121 0.17787 -0.32246 C 0.17474 -0.31343 0.17201 -0.3088 0.16719 -0.30371 " pathEditMode="relative" rAng="18900000" ptsTypes="AAAAAAAAAAAAAAAAA">
                                      <p:cBhvr>
                                        <p:cTn id="40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-3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650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Dom Pedro II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875607" y="1729111"/>
            <a:ext cx="1044078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Gostava de Ciências, dos professores, da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juventude</a:t>
            </a: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Fundou escolas e faculdades no Brasil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Promoveu a difusão da ciência no país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“Nasci para consagrar-me às letras e às ciências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”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 Dom Pedro II tinha contato com vários astrônomos renomados da época dentre eles </a:t>
            </a:r>
            <a:r>
              <a:rPr lang="pt-BR" sz="3200" kern="0" dirty="0" err="1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Camille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  <a:r>
              <a:rPr lang="pt-BR" sz="3200" kern="0" dirty="0" err="1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Flammarion</a:t>
            </a: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968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Quanto 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à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Astronomia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405902" y="1912055"/>
            <a:ext cx="9380196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Na época, Chile e Argentina já possuíam observatórios superiores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Em 15 de outubro de 1827 foi criado por decreto o Observatório Astronômico do Rio de Janeiro no Morro do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Castelo</a:t>
            </a: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25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Imperial Observatório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237" y="1592233"/>
            <a:ext cx="8559526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49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Mas o 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que o Imperador 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fez na astronomia?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405902" y="1912055"/>
            <a:ext cx="9380196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Responsável por determinar a hora oficial do Brasil, até hoje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Doações 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para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o funcionamento do observatório</a:t>
            </a: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Observou 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2 eclipses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Financiou 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expedições científicas </a:t>
            </a:r>
          </a:p>
        </p:txBody>
      </p:sp>
    </p:spTree>
    <p:extLst>
      <p:ext uri="{BB962C8B-B14F-4D97-AF65-F5344CB8AC3E}">
        <p14:creationId xmlns:p14="http://schemas.microsoft.com/office/powerpoint/2010/main" val="1746606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769055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Museu do 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Imperador</a:t>
            </a:r>
            <a:b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(</a:t>
            </a:r>
            <a:r>
              <a:rPr lang="pt-BR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Paço </a:t>
            </a:r>
            <a:r>
              <a:rPr lang="pt-BR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de São </a:t>
            </a:r>
            <a:r>
              <a:rPr lang="pt-BR" dirty="0" err="1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Cristovão</a:t>
            </a:r>
            <a:r>
              <a:rPr lang="pt-BR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)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405902" y="2113500"/>
            <a:ext cx="9380196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Observatório privativo de D. Pedro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II</a:t>
            </a: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pic>
        <p:nvPicPr>
          <p:cNvPr id="4" name="Espaço Reservado para Conteúdo 8" descr="redes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959" y="2942705"/>
            <a:ext cx="4964776" cy="347391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6" name="Elipse 5"/>
          <p:cNvSpPr/>
          <p:nvPr/>
        </p:nvSpPr>
        <p:spPr>
          <a:xfrm>
            <a:off x="7719783" y="3899438"/>
            <a:ext cx="752756" cy="500486"/>
          </a:xfrm>
          <a:prstGeom prst="ellipse">
            <a:avLst/>
          </a:prstGeom>
          <a:noFill/>
          <a:ln w="76200" cap="rnd" cmpd="sng" algn="ctr">
            <a:solidFill>
              <a:srgbClr val="BC451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0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6" grpId="10" animBg="1"/>
      <p:bldP spid="6" grpId="11" animBg="1"/>
      <p:bldP spid="6" grpId="12" animBg="1"/>
      <p:bldP spid="6" grpId="13" animBg="1"/>
      <p:bldP spid="6" grpId="14" animBg="1"/>
      <p:bldP spid="6" grpId="15" animBg="1"/>
      <p:bldP spid="6" grpId="16" animBg="1"/>
      <p:bldP spid="6" grpId="17" animBg="1"/>
      <p:bldP spid="6" grpId="18" animBg="1"/>
      <p:bldP spid="6" grpId="19" animBg="1"/>
      <p:bldP spid="6" grpId="2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1880808" y="453107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Museu do Imperador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322775" y="1596107"/>
            <a:ext cx="7206084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4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Locais de estudo do Imperador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4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Gabinetes de minerais, de física e química, e de estudos literários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4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Herbário herdado de sua mãe, imperatriz Leopoldina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4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Museu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4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Biblioteca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4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Observatório privado com instrumentos </a:t>
            </a:r>
            <a:r>
              <a:rPr lang="pt-BR" sz="24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astronômicos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4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Preocupação </a:t>
            </a:r>
            <a:r>
              <a:rPr lang="pt-BR" sz="24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com hora e pontualidade</a:t>
            </a:r>
          </a:p>
        </p:txBody>
      </p:sp>
      <p:pic>
        <p:nvPicPr>
          <p:cNvPr id="4" name="Picture 7" descr="http://farm9.staticflickr.com/8092/8382536684_40cd65355d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050" y="4429125"/>
            <a:ext cx="3374390" cy="1958975"/>
          </a:xfrm>
          <a:prstGeom prst="rect">
            <a:avLst/>
          </a:prstGeom>
          <a:noFill/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6" name="Picture 9" descr="http://farm9.staticflickr.com/8216/8382580810_a987b561e5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1580" y="1579880"/>
            <a:ext cx="2435860" cy="2688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393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Astronomia na vida do imperador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558003" y="1912056"/>
            <a:ext cx="7106331" cy="2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Pioneiro em astrofotografia no Brasil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Descrevia fenômenos celestes em seus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diários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30 de abril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1891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16 de maio de 1891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334" y="1307241"/>
            <a:ext cx="4339244" cy="529726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0688" t="-4450" r="38750" b="4450"/>
          <a:stretch/>
        </p:blipFill>
        <p:spPr>
          <a:xfrm>
            <a:off x="5636029" y="3955871"/>
            <a:ext cx="1862050" cy="22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06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Astronomia na vida do imperador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54" y="1928910"/>
            <a:ext cx="10553091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2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Astronomia na vida do imperador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625229" y="1889505"/>
            <a:ext cx="10941541" cy="4680554"/>
            <a:chOff x="551039" y="1972633"/>
            <a:chExt cx="10941541" cy="4680554"/>
          </a:xfrm>
        </p:grpSpPr>
        <p:sp>
          <p:nvSpPr>
            <p:cNvPr id="5" name="Subtítulo 2"/>
            <p:cNvSpPr txBox="1">
              <a:spLocks/>
            </p:cNvSpPr>
            <p:nvPr/>
          </p:nvSpPr>
          <p:spPr bwMode="auto">
            <a:xfrm>
              <a:off x="551039" y="1972633"/>
              <a:ext cx="8312757" cy="3571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FFFFFF">
                    <a:lumMod val="95000"/>
                  </a:srgbClr>
                </a:buClr>
                <a:buFont typeface="Wingdings" pitchFamily="2" charset="2"/>
                <a:buChar char="v"/>
                <a:defRPr/>
              </a:pPr>
              <a:r>
                <a:rPr lang="pt-BR" sz="3200" kern="0" dirty="0" smtClean="0">
                  <a:solidFill>
                    <a:srgbClr val="FFFFFF">
                      <a:lumMod val="85000"/>
                    </a:srgbClr>
                  </a:solidFill>
                  <a:latin typeface="Century Gothic" pitchFamily="34" charset="0"/>
                </a:rPr>
                <a:t>Inauguração do Observatório </a:t>
              </a:r>
              <a:r>
                <a:rPr lang="pt-BR" sz="3200" kern="0" dirty="0" err="1" smtClean="0">
                  <a:solidFill>
                    <a:srgbClr val="FFFFFF">
                      <a:lumMod val="85000"/>
                    </a:srgbClr>
                  </a:solidFill>
                  <a:latin typeface="Century Gothic" pitchFamily="34" charset="0"/>
                </a:rPr>
                <a:t>Juvisy</a:t>
              </a:r>
              <a:endPara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endParaRPr>
            </a:p>
            <a:p>
              <a:pPr marL="342900" indent="-342900" eaLnBrk="0" fontAlgn="base" hangingPunct="0">
                <a:spcBef>
                  <a:spcPct val="20000"/>
                </a:spcBef>
                <a:spcAft>
                  <a:spcPts val="1200"/>
                </a:spcAft>
                <a:buClr>
                  <a:srgbClr val="FFFFFF">
                    <a:lumMod val="95000"/>
                  </a:srgbClr>
                </a:buClr>
                <a:buFont typeface="Wingdings" pitchFamily="2" charset="2"/>
                <a:buChar char="v"/>
                <a:defRPr/>
              </a:pPr>
              <a:r>
                <a:rPr lang="pt-BR" sz="3200" kern="0" dirty="0" smtClean="0">
                  <a:solidFill>
                    <a:srgbClr val="FFFFFF">
                      <a:lumMod val="85000"/>
                    </a:srgbClr>
                  </a:solidFill>
                  <a:latin typeface="Century Gothic" pitchFamily="34" charset="0"/>
                </a:rPr>
                <a:t>Revista </a:t>
              </a:r>
              <a:r>
                <a:rPr lang="pt-BR" sz="3200" kern="0" dirty="0" err="1">
                  <a:solidFill>
                    <a:srgbClr val="FFFFFF">
                      <a:lumMod val="85000"/>
                    </a:srgbClr>
                  </a:solidFill>
                  <a:latin typeface="Century Gothic" pitchFamily="34" charset="0"/>
                </a:rPr>
                <a:t>L’Astronomie</a:t>
              </a:r>
              <a:r>
                <a:rPr lang="pt-BR" sz="3200" kern="0" dirty="0">
                  <a:solidFill>
                    <a:srgbClr val="FFFFFF">
                      <a:lumMod val="85000"/>
                    </a:srgbClr>
                  </a:solidFill>
                  <a:latin typeface="Century Gothic" pitchFamily="34" charset="0"/>
                </a:rPr>
                <a:t>, Setembro de 1887, p. 330 </a:t>
              </a:r>
            </a:p>
          </p:txBody>
        </p:sp>
        <p:pic>
          <p:nvPicPr>
            <p:cNvPr id="4" name="Espaço Reservado para Conteúdo 3" descr="1351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3796" y="1972633"/>
              <a:ext cx="2628784" cy="4680554"/>
            </a:xfrm>
            <a:prstGeom prst="rect">
              <a:avLst/>
            </a:prstGeom>
            <a:effectLst>
              <a:outerShdw blurRad="25400" dir="17880000">
                <a:srgbClr val="000000">
                  <a:alpha val="46000"/>
                </a:srgbClr>
              </a:outerShdw>
            </a:effectLst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340" y="3827525"/>
            <a:ext cx="7040534" cy="27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01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2238375" y="2500313"/>
            <a:ext cx="7772400" cy="1143000"/>
          </a:xfrm>
        </p:spPr>
        <p:txBody>
          <a:bodyPr/>
          <a:lstStyle/>
          <a:p>
            <a:r>
              <a:rPr lang="pt-BR" sz="5400" b="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Qual o dia da Astronomia?</a:t>
            </a:r>
            <a:endParaRPr lang="pt-BR" sz="5400" b="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666" t="16354" r="3035" b="12350"/>
          <a:stretch/>
        </p:blipFill>
        <p:spPr>
          <a:xfrm>
            <a:off x="4736737" y="4147458"/>
            <a:ext cx="2775675" cy="20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39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Camille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</a:t>
            </a: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Flammarion</a:t>
            </a:r>
            <a:endParaRPr lang="pt-BR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883281" y="1865526"/>
            <a:ext cx="702320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Observatório 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de </a:t>
            </a:r>
            <a:r>
              <a:rPr lang="pt-BR" sz="3200" kern="0" dirty="0" err="1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Juvisy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em 1887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Imperial Ordem do Cruzeiro do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Sul</a:t>
            </a: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pic>
        <p:nvPicPr>
          <p:cNvPr id="4" name="Imagem 3" descr="camil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483" y="1729111"/>
            <a:ext cx="3636645" cy="4869815"/>
          </a:xfrm>
          <a:prstGeom prst="rect">
            <a:avLst/>
          </a:prstGeom>
        </p:spPr>
      </p:pic>
      <p:sp>
        <p:nvSpPr>
          <p:cNvPr id="7" name="Caixa de Texto 24"/>
          <p:cNvSpPr txBox="1"/>
          <p:nvPr/>
        </p:nvSpPr>
        <p:spPr>
          <a:xfrm>
            <a:off x="7906482" y="5380195"/>
            <a:ext cx="2252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pt-BR" sz="360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A55A43"/>
                  </a:outerShdw>
                </a:effectLst>
                <a:latin typeface="Rockwell Condensed" panose="02060603050405020104" pitchFamily="18" charset="0"/>
                <a:sym typeface="+mn-ea"/>
              </a:rPr>
              <a:t>Camille Flammarion</a:t>
            </a:r>
            <a:endParaRPr lang="pt-BR" altLang="en-US" sz="3600" dirty="0">
              <a:ln w="13462">
                <a:solidFill>
                  <a:prstClr val="black"/>
                </a:solidFill>
                <a:prstDash val="solid"/>
              </a:ln>
              <a:solidFill>
                <a:prstClr val="white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A55A43"/>
                </a:outerShdw>
              </a:effectLst>
              <a:latin typeface="Rockwell Condensed" panose="02060603050405020104" pitchFamily="18" charset="0"/>
              <a:sym typeface="+mn-ea"/>
            </a:endParaRPr>
          </a:p>
        </p:txBody>
      </p:sp>
      <p:pic>
        <p:nvPicPr>
          <p:cNvPr id="9" name="Picture 4" descr="http://www.vaztolentino.com.br/content/imagens/lua_04_05_2011/Observatorio%20Flamar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83281" y="3773978"/>
            <a:ext cx="4271832" cy="2848651"/>
          </a:xfrm>
          <a:prstGeom prst="rect">
            <a:avLst/>
          </a:prstGeom>
          <a:noFill/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10" name="Picture 6" descr="http://www.vaztolentino.com.br/content/imagens/lua_04_05_2011/ordem%20imperial%20do%20cruzeiro%20do%20su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8021" y="3226695"/>
            <a:ext cx="2259687" cy="3395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8689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Astronomia na vida do imperador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8" name="Espaço Reservado para Conteúdo 8" descr="330px-Camille_Flammarion_at_the_eyepiece_of_his_9½-inch_Bardou_refractor_at_his_Juvisy_observator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416" y="1970475"/>
            <a:ext cx="2820670" cy="377063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9" name="Imagem 8" descr="Flammar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616" y="1912055"/>
            <a:ext cx="2207895" cy="3829050"/>
          </a:xfrm>
          <a:prstGeom prst="rect">
            <a:avLst/>
          </a:prstGeom>
        </p:spPr>
      </p:pic>
      <p:sp>
        <p:nvSpPr>
          <p:cNvPr id="10" name="Subtítulo 2"/>
          <p:cNvSpPr txBox="1">
            <a:spLocks/>
          </p:cNvSpPr>
          <p:nvPr/>
        </p:nvSpPr>
        <p:spPr bwMode="auto">
          <a:xfrm>
            <a:off x="3417018" y="4114280"/>
            <a:ext cx="4728891" cy="162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800" kern="0" dirty="0" err="1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Camille</a:t>
            </a:r>
            <a:r>
              <a:rPr lang="pt-BR" sz="28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  <a:r>
              <a:rPr lang="pt-BR" sz="2800" kern="0" dirty="0" err="1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Flammarion</a:t>
            </a:r>
            <a:r>
              <a:rPr lang="pt-BR" sz="28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em seu observatório de </a:t>
            </a:r>
            <a:r>
              <a:rPr lang="pt-BR" sz="2800" kern="0" dirty="0" err="1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Juvisy-sur-Orge</a:t>
            </a:r>
            <a:r>
              <a:rPr lang="pt-BR" sz="28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(1880)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 bwMode="auto">
          <a:xfrm>
            <a:off x="3417018" y="1970475"/>
            <a:ext cx="4728891" cy="162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8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D. Pedro II observando o planeta Vênus na luneta de 24 cm.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28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56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701040" y="586111"/>
            <a:ext cx="10789919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Republicanos e sua 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interferência 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na</a:t>
            </a:r>
            <a:b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astronomia nacional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701039" y="2061684"/>
            <a:ext cx="10789919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6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Proclamação da República retardou o desenvolvimento do espírito científico no Brasil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6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Descaracterização do Imperial Observatório e destruição do Observatório privativo de D. Pedro II no Paço de São </a:t>
            </a:r>
            <a:r>
              <a:rPr lang="pt-BR" sz="2600" kern="0" dirty="0" err="1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Cristovão</a:t>
            </a:r>
            <a:endParaRPr lang="pt-BR" sz="26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6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Leilão do Paço de São Cristóvão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6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Caricaturas e críticas a D. Pedro II pela imprensa da época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26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1930 retirada de cosmografia do currículo escolar básico do Brasil</a:t>
            </a:r>
          </a:p>
        </p:txBody>
      </p:sp>
    </p:spTree>
    <p:extLst>
      <p:ext uri="{BB962C8B-B14F-4D97-AF65-F5344CB8AC3E}">
        <p14:creationId xmlns:p14="http://schemas.microsoft.com/office/powerpoint/2010/main" val="411885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701040" y="586111"/>
            <a:ext cx="10789919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Republicanos e sua 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interferência 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na</a:t>
            </a:r>
            <a:b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astronomia nacional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" name="Espaço Reservado para Conteúdo 7" descr="Muse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625" y="2168525"/>
            <a:ext cx="6113780" cy="40608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6" name="Picture 2" descr="http://www.vaztolentino.com.br/content/imagens/fev_2013/D%20P%20Ch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4735" y="2167255"/>
            <a:ext cx="3126740" cy="4062095"/>
          </a:xfrm>
          <a:prstGeom prst="rect">
            <a:avLst/>
          </a:prstGeom>
          <a:noFill/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/>
          <a:srcRect l="82975" t="32782" r="683" b="60539"/>
          <a:stretch/>
        </p:blipFill>
        <p:spPr>
          <a:xfrm>
            <a:off x="9334500" y="3025140"/>
            <a:ext cx="1303020" cy="313805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731354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or's s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or's s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3867 -0.06667 C -0.04661 -0.08009 -0.05911 -0.08171 -0.07096 -0.08658 C -0.08281 -0.09144 -0.10182 -0.10903 -0.10977 -0.0956 C -0.12227 -0.07361 -0.1431 -0.08542 -0.15547 -0.06343 " pathEditMode="relative" rAng="0" ptsTypes="AAA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-5046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or's s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701040" y="586111"/>
            <a:ext cx="10789919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ENAST 1978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701039" y="2061684"/>
            <a:ext cx="687739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No ENAST (Encontro Nacional de Astronomia) de 1978 decidiu-se por 2 de Dezembro como Dia Nacional da Astronomia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432" y="2061684"/>
            <a:ext cx="3912526" cy="422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58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2238375" y="2500313"/>
            <a:ext cx="7772400" cy="1143000"/>
          </a:xfrm>
        </p:spPr>
        <p:txBody>
          <a:bodyPr/>
          <a:lstStyle/>
          <a:p>
            <a:r>
              <a:rPr lang="pt-BR" sz="54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Brasileiros na Astronomia</a:t>
            </a:r>
          </a:p>
        </p:txBody>
      </p:sp>
    </p:spTree>
    <p:extLst>
      <p:ext uri="{BB962C8B-B14F-4D97-AF65-F5344CB8AC3E}">
        <p14:creationId xmlns:p14="http://schemas.microsoft.com/office/powerpoint/2010/main" val="2320359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701040" y="586111"/>
            <a:ext cx="10789919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Santos 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Dumont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300" y="2493819"/>
            <a:ext cx="4846403" cy="372466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477" y="1729111"/>
            <a:ext cx="4845226" cy="265276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612" y="1729111"/>
            <a:ext cx="4782160" cy="448937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95" y="2493819"/>
            <a:ext cx="4846403" cy="372466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72" y="1729111"/>
            <a:ext cx="4845226" cy="26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83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29327" r="18890"/>
          <a:stretch/>
        </p:blipFill>
        <p:spPr>
          <a:xfrm>
            <a:off x="701040" y="1729109"/>
            <a:ext cx="3873558" cy="4295219"/>
          </a:xfrm>
          <a:prstGeom prst="rect">
            <a:avLst/>
          </a:prstGeom>
        </p:spPr>
      </p:pic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701040" y="586111"/>
            <a:ext cx="10789919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Ronaldo Rogério de Freitas Mourão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598" y="1729109"/>
            <a:ext cx="2358217" cy="2621381"/>
          </a:xfrm>
          <a:prstGeom prst="rect">
            <a:avLst/>
          </a:prstGeom>
        </p:spPr>
      </p:pic>
      <p:sp>
        <p:nvSpPr>
          <p:cNvPr id="7" name="Subtítulo 2"/>
          <p:cNvSpPr txBox="1">
            <a:spLocks/>
          </p:cNvSpPr>
          <p:nvPr/>
        </p:nvSpPr>
        <p:spPr bwMode="auto">
          <a:xfrm>
            <a:off x="4574598" y="4365349"/>
            <a:ext cx="6916361" cy="165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6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Descobriu 72 novos Asteroides</a:t>
            </a:r>
          </a:p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6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Asteroide </a:t>
            </a:r>
            <a:r>
              <a:rPr lang="pt-BR" sz="26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nº </a:t>
            </a:r>
            <a:r>
              <a:rPr lang="pt-BR" sz="26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2590 Mourão</a:t>
            </a:r>
          </a:p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6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Artigos Científicos</a:t>
            </a:r>
            <a:endParaRPr lang="pt-BR" sz="26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036" y="1729109"/>
            <a:ext cx="1778923" cy="26354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815" y="1729109"/>
            <a:ext cx="2779221" cy="273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40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701040" y="586111"/>
            <a:ext cx="10789919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Marcelo </a:t>
            </a: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Gleiser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246" y="1729110"/>
            <a:ext cx="2061556" cy="29705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17420" r="19936"/>
          <a:stretch/>
        </p:blipFill>
        <p:spPr>
          <a:xfrm>
            <a:off x="701040" y="1729111"/>
            <a:ext cx="3158837" cy="465420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593" y="1727481"/>
            <a:ext cx="2058785" cy="29738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7670" y="1729110"/>
            <a:ext cx="1963289" cy="2970541"/>
          </a:xfrm>
          <a:prstGeom prst="rect">
            <a:avLst/>
          </a:prstGeom>
        </p:spPr>
      </p:pic>
      <p:sp>
        <p:nvSpPr>
          <p:cNvPr id="7" name="Subtítulo 2"/>
          <p:cNvSpPr txBox="1">
            <a:spLocks/>
          </p:cNvSpPr>
          <p:nvPr/>
        </p:nvSpPr>
        <p:spPr bwMode="auto">
          <a:xfrm>
            <a:off x="3859878" y="4699651"/>
            <a:ext cx="7631082" cy="168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6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Grande Divulgador da Ciência</a:t>
            </a:r>
          </a:p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6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Foi bolsista  da NASA e OTAN</a:t>
            </a:r>
          </a:p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6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Artigos Científicos</a:t>
            </a:r>
          </a:p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endParaRPr lang="pt-BR" sz="2600" kern="0" dirty="0" smtClean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71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6119" t="26428" r="30054" b="2210"/>
          <a:stretch/>
        </p:blipFill>
        <p:spPr>
          <a:xfrm>
            <a:off x="701040" y="1875616"/>
            <a:ext cx="4353098" cy="4328512"/>
          </a:xfrm>
          <a:prstGeom prst="rect">
            <a:avLst/>
          </a:prstGeom>
        </p:spPr>
      </p:pic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701040" y="586111"/>
            <a:ext cx="10789919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Augusto </a:t>
            </a:r>
            <a:r>
              <a:rPr lang="pt-BR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Damineli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581" y="1596043"/>
            <a:ext cx="2940634" cy="29406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138" y="2067072"/>
            <a:ext cx="3531693" cy="1748733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 bwMode="auto">
          <a:xfrm>
            <a:off x="5054138" y="4153765"/>
            <a:ext cx="6203077" cy="205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6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Estudante do IAG - USP</a:t>
            </a:r>
          </a:p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6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Astrônomo </a:t>
            </a:r>
            <a:r>
              <a:rPr lang="pt-BR" sz="26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 A</a:t>
            </a:r>
            <a:r>
              <a:rPr lang="pt-BR" sz="26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strofísico</a:t>
            </a:r>
          </a:p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600" kern="0" dirty="0" err="1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Eta</a:t>
            </a:r>
            <a:r>
              <a:rPr lang="pt-BR" sz="26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  <a:r>
              <a:rPr lang="pt-BR" sz="2600" kern="0" dirty="0" err="1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Carinae</a:t>
            </a:r>
            <a:endParaRPr lang="pt-BR" sz="26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71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Mas o que os Brasileiros fizeram nesse dia?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847528" y="2047462"/>
            <a:ext cx="8496944" cy="134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Com certeza algo muito importante como: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1847528" y="3543301"/>
            <a:ext cx="8496944" cy="86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Descobrir Plutão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1847528" y="4555673"/>
            <a:ext cx="8496944" cy="86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Brasileira pisou na Lua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20" y="3537886"/>
            <a:ext cx="1741658" cy="174165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441" y="3204152"/>
            <a:ext cx="3423494" cy="24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50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738" y="1729112"/>
            <a:ext cx="2089232" cy="208923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4" y="1729111"/>
            <a:ext cx="3396849" cy="2266352"/>
          </a:xfrm>
          <a:prstGeom prst="rect">
            <a:avLst/>
          </a:prstGeom>
        </p:spPr>
      </p:pic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701040" y="586111"/>
            <a:ext cx="10789919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Rosaly 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Lopes</a:t>
            </a:r>
            <a:endParaRPr lang="pt-BR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4566743" y="3995463"/>
            <a:ext cx="6924215" cy="248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1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Estudante de Geologia </a:t>
            </a:r>
            <a:r>
              <a:rPr lang="pt-BR" sz="21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dos </a:t>
            </a:r>
            <a:r>
              <a:rPr lang="pt-BR" sz="21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Planetas</a:t>
            </a:r>
          </a:p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1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Identificou </a:t>
            </a:r>
            <a:r>
              <a:rPr lang="pt-BR" sz="21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71 vulcões ativos na superfície de </a:t>
            </a:r>
            <a:r>
              <a:rPr lang="pt-BR" sz="2100" kern="0" dirty="0" err="1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Io</a:t>
            </a:r>
            <a:endParaRPr lang="pt-BR" sz="21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Tupã – Deus do Trovão	</a:t>
            </a:r>
            <a:r>
              <a:rPr lang="pt-BR" kern="0" dirty="0" err="1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Monã</a:t>
            </a:r>
            <a:r>
              <a:rPr lang="pt-BR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– Deusa da Chuva</a:t>
            </a:r>
          </a:p>
          <a:p>
            <a:pPr marL="457200" indent="-457200" algn="ctr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FFFFFF">
                  <a:lumMod val="9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pt-BR" sz="21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Base </a:t>
            </a:r>
            <a:r>
              <a:rPr lang="pt-BR" sz="21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de lançamentos de foguetes experimentais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" y="1729111"/>
            <a:ext cx="3865704" cy="475481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/>
          <a:srcRect l="44384" t="77417" r="44090" b="3350"/>
          <a:stretch/>
        </p:blipFill>
        <p:spPr>
          <a:xfrm>
            <a:off x="7958830" y="4922560"/>
            <a:ext cx="798285" cy="50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0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701040" y="586111"/>
            <a:ext cx="10789919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 Show da Luna</a:t>
            </a:r>
            <a:endParaRPr lang="pt-BR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658" y="1729111"/>
            <a:ext cx="7034301" cy="395679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18081" r="11203"/>
          <a:stretch/>
        </p:blipFill>
        <p:spPr>
          <a:xfrm>
            <a:off x="701039" y="1729110"/>
            <a:ext cx="4974347" cy="395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21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5227" t="19034" r="4943" b="20284"/>
          <a:stretch/>
        </p:blipFill>
        <p:spPr>
          <a:xfrm>
            <a:off x="3884455" y="3841996"/>
            <a:ext cx="4827283" cy="2445701"/>
          </a:xfrm>
          <a:prstGeom prst="rect">
            <a:avLst/>
          </a:prstGeom>
        </p:spPr>
      </p:pic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3884454" y="586111"/>
            <a:ext cx="7606505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SpaceToday</a:t>
            </a:r>
            <a:endParaRPr lang="pt-BR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500" t="13352" r="2216" b="12329"/>
          <a:stretch/>
        </p:blipFill>
        <p:spPr>
          <a:xfrm>
            <a:off x="7688259" y="1729112"/>
            <a:ext cx="3802700" cy="222447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50" y="357414"/>
            <a:ext cx="3001607" cy="30016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49" y="3587718"/>
            <a:ext cx="3001607" cy="300160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4455" y="1729110"/>
            <a:ext cx="3971201" cy="22277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0157" y="3953589"/>
            <a:ext cx="4160802" cy="23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63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47" y="3587718"/>
            <a:ext cx="3002708" cy="300270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48" y="357510"/>
            <a:ext cx="3002707" cy="3002707"/>
          </a:xfrm>
          <a:prstGeom prst="rect">
            <a:avLst/>
          </a:prstGeom>
        </p:spPr>
      </p:pic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3884455" y="586111"/>
            <a:ext cx="7606504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Poligonautas</a:t>
            </a:r>
            <a:endParaRPr lang="pt-BR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6080" t="26079" r="44659" b="38466"/>
          <a:stretch/>
        </p:blipFill>
        <p:spPr>
          <a:xfrm>
            <a:off x="3884455" y="1729110"/>
            <a:ext cx="4157843" cy="224437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122" y="1729109"/>
            <a:ext cx="4000837" cy="22443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l="454" t="12670" r="341" b="13239"/>
          <a:stretch/>
        </p:blipFill>
        <p:spPr>
          <a:xfrm>
            <a:off x="3884456" y="3973482"/>
            <a:ext cx="3927050" cy="219968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6747" y="3973482"/>
            <a:ext cx="3904211" cy="21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0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47" y="357509"/>
            <a:ext cx="3002708" cy="300270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30283" t="13579" r="34944" b="40058"/>
          <a:stretch/>
        </p:blipFill>
        <p:spPr>
          <a:xfrm>
            <a:off x="881746" y="3587718"/>
            <a:ext cx="3002709" cy="300270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455" t="13580" r="340" b="15738"/>
          <a:stretch/>
        </p:blipFill>
        <p:spPr>
          <a:xfrm>
            <a:off x="3884454" y="1719587"/>
            <a:ext cx="4326662" cy="231201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l="-57" t="12670" r="852" b="11648"/>
          <a:stretch/>
        </p:blipFill>
        <p:spPr>
          <a:xfrm>
            <a:off x="7713899" y="4002547"/>
            <a:ext cx="3777060" cy="2161102"/>
          </a:xfrm>
          <a:prstGeom prst="rect">
            <a:avLst/>
          </a:prstGeom>
        </p:spPr>
      </p:pic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3884455" y="586111"/>
            <a:ext cx="7606504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Astronômico</a:t>
            </a:r>
            <a:endParaRPr lang="pt-BR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4452" y="4002548"/>
            <a:ext cx="3829445" cy="21611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/>
          <a:srcRect l="-226" t="14034" r="20216" b="12329"/>
          <a:stretch/>
        </p:blipFill>
        <p:spPr>
          <a:xfrm>
            <a:off x="8211116" y="1719588"/>
            <a:ext cx="3279843" cy="22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29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1740736" y="688139"/>
            <a:ext cx="8767676" cy="1143000"/>
          </a:xfrm>
        </p:spPr>
        <p:txBody>
          <a:bodyPr/>
          <a:lstStyle/>
          <a:p>
            <a:r>
              <a:rPr lang="pt-BR" sz="54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Obrigado pela atenção!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2055031" y="1831139"/>
            <a:ext cx="8222211" cy="4654093"/>
            <a:chOff x="2055031" y="1831139"/>
            <a:chExt cx="8222211" cy="4654093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5031" y="1831139"/>
              <a:ext cx="8139086" cy="4570968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31095" y="6131633"/>
              <a:ext cx="1146147" cy="353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304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2238375" y="2500313"/>
            <a:ext cx="7772400" cy="1143000"/>
          </a:xfrm>
        </p:spPr>
        <p:txBody>
          <a:bodyPr/>
          <a:lstStyle/>
          <a:p>
            <a:r>
              <a:rPr lang="pt-BR" sz="54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Infelizmente não descobrimos Plutão e nem pisamos na Lua.</a:t>
            </a:r>
          </a:p>
        </p:txBody>
      </p:sp>
    </p:spTree>
    <p:extLst>
      <p:ext uri="{BB962C8B-B14F-4D97-AF65-F5344CB8AC3E}">
        <p14:creationId xmlns:p14="http://schemas.microsoft.com/office/powerpoint/2010/main" val="3830762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2238375" y="2500313"/>
            <a:ext cx="7772400" cy="1143000"/>
          </a:xfrm>
        </p:spPr>
        <p:txBody>
          <a:bodyPr/>
          <a:lstStyle/>
          <a:p>
            <a:r>
              <a:rPr lang="pt-BR" sz="54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Quando a Astronomia teve início no Brasil?</a:t>
            </a:r>
          </a:p>
        </p:txBody>
      </p:sp>
    </p:spTree>
    <p:extLst>
      <p:ext uri="{BB962C8B-B14F-4D97-AF65-F5344CB8AC3E}">
        <p14:creationId xmlns:p14="http://schemas.microsoft.com/office/powerpoint/2010/main" val="4199420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 bwMode="auto">
          <a:xfrm>
            <a:off x="653144" y="5362990"/>
            <a:ext cx="0" cy="1061357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Linha do Tempo do Brasil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847528" y="1916833"/>
            <a:ext cx="8496944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~1500 Mestre 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João na corte de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Cabral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440870" y="5339439"/>
            <a:ext cx="11250388" cy="489861"/>
            <a:chOff x="930729" y="5339439"/>
            <a:chExt cx="11315701" cy="489861"/>
          </a:xfrm>
        </p:grpSpPr>
        <p:sp>
          <p:nvSpPr>
            <p:cNvPr id="2" name="Trapezoide 1"/>
            <p:cNvSpPr/>
            <p:nvPr/>
          </p:nvSpPr>
          <p:spPr bwMode="auto">
            <a:xfrm>
              <a:off x="930729" y="5339443"/>
              <a:ext cx="6405108" cy="489857"/>
            </a:xfrm>
            <a:prstGeom prst="trapezoid">
              <a:avLst/>
            </a:prstGeom>
            <a:solidFill>
              <a:srgbClr val="00B05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rapezoide 5"/>
            <p:cNvSpPr/>
            <p:nvPr/>
          </p:nvSpPr>
          <p:spPr bwMode="auto">
            <a:xfrm rot="10800000">
              <a:off x="7335841" y="5339439"/>
              <a:ext cx="394160" cy="489857"/>
            </a:xfrm>
            <a:prstGeom prst="trapezoid">
              <a:avLst/>
            </a:prstGeom>
            <a:solidFill>
              <a:srgbClr val="92D05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rapezoide 6"/>
            <p:cNvSpPr/>
            <p:nvPr/>
          </p:nvSpPr>
          <p:spPr bwMode="auto">
            <a:xfrm>
              <a:off x="7730004" y="5339441"/>
              <a:ext cx="4516426" cy="489858"/>
            </a:xfrm>
            <a:prstGeom prst="trapezoi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Triângulo isósceles 3"/>
          <p:cNvSpPr/>
          <p:nvPr/>
        </p:nvSpPr>
        <p:spPr bwMode="auto">
          <a:xfrm rot="16200000">
            <a:off x="-32657" y="5274126"/>
            <a:ext cx="685800" cy="620486"/>
          </a:xfrm>
          <a:prstGeom prst="triangl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" name="Triângulo isósceles 8"/>
          <p:cNvSpPr/>
          <p:nvPr/>
        </p:nvSpPr>
        <p:spPr bwMode="auto">
          <a:xfrm rot="5400000">
            <a:off x="11430002" y="5274126"/>
            <a:ext cx="685800" cy="620486"/>
          </a:xfrm>
          <a:prstGeom prst="triangl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40869" y="5399702"/>
            <a:ext cx="636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Período Colonial</a:t>
            </a: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200897" y="5384314"/>
            <a:ext cx="449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Império</a:t>
            </a: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t="28639" b="35134"/>
          <a:stretch/>
        </p:blipFill>
        <p:spPr>
          <a:xfrm>
            <a:off x="3502374" y="2608485"/>
            <a:ext cx="5187252" cy="2416628"/>
          </a:xfrm>
          <a:prstGeom prst="rect">
            <a:avLst/>
          </a:prstGeom>
        </p:spPr>
      </p:pic>
      <p:sp>
        <p:nvSpPr>
          <p:cNvPr id="16" name="Subtítulo 2"/>
          <p:cNvSpPr txBox="1">
            <a:spLocks/>
          </p:cNvSpPr>
          <p:nvPr/>
        </p:nvSpPr>
        <p:spPr bwMode="auto">
          <a:xfrm>
            <a:off x="620486" y="5958045"/>
            <a:ext cx="1758034" cy="45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defRPr/>
            </a:pPr>
            <a:r>
              <a:rPr lang="pt-BR" sz="24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1500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11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ector reto 17"/>
          <p:cNvCxnSpPr/>
          <p:nvPr/>
        </p:nvCxnSpPr>
        <p:spPr bwMode="auto">
          <a:xfrm>
            <a:off x="3271159" y="5362990"/>
            <a:ext cx="0" cy="1061357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 bwMode="auto">
          <a:xfrm>
            <a:off x="653144" y="5362990"/>
            <a:ext cx="0" cy="1061357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Linha do Tempo do Brasil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926834" y="1928739"/>
            <a:ext cx="579663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1637 George </a:t>
            </a:r>
            <a:r>
              <a:rPr lang="pt-BR" sz="3200" kern="0" dirty="0" err="1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Marcgrave</a:t>
            </a:r>
            <a:endParaRPr lang="pt-BR" sz="3200" kern="0" dirty="0" smtClean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1639 Primeiro 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no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observatório do hemisfério sul, construído em Recife pelos Holandeses.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440870" y="5339439"/>
            <a:ext cx="11250388" cy="489861"/>
            <a:chOff x="930729" y="5339439"/>
            <a:chExt cx="11315701" cy="489861"/>
          </a:xfrm>
        </p:grpSpPr>
        <p:sp>
          <p:nvSpPr>
            <p:cNvPr id="2" name="Trapezoide 1"/>
            <p:cNvSpPr/>
            <p:nvPr/>
          </p:nvSpPr>
          <p:spPr bwMode="auto">
            <a:xfrm>
              <a:off x="930729" y="5339443"/>
              <a:ext cx="6405108" cy="489857"/>
            </a:xfrm>
            <a:prstGeom prst="trapezoid">
              <a:avLst/>
            </a:prstGeom>
            <a:solidFill>
              <a:srgbClr val="00B05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rapezoide 5"/>
            <p:cNvSpPr/>
            <p:nvPr/>
          </p:nvSpPr>
          <p:spPr bwMode="auto">
            <a:xfrm rot="10800000">
              <a:off x="7335841" y="5339439"/>
              <a:ext cx="394160" cy="489857"/>
            </a:xfrm>
            <a:prstGeom prst="trapezoid">
              <a:avLst/>
            </a:prstGeom>
            <a:solidFill>
              <a:srgbClr val="92D05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rapezoide 6"/>
            <p:cNvSpPr/>
            <p:nvPr/>
          </p:nvSpPr>
          <p:spPr bwMode="auto">
            <a:xfrm>
              <a:off x="7730004" y="5339441"/>
              <a:ext cx="4516426" cy="489858"/>
            </a:xfrm>
            <a:prstGeom prst="trapezoi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Triângulo isósceles 3"/>
          <p:cNvSpPr/>
          <p:nvPr/>
        </p:nvSpPr>
        <p:spPr bwMode="auto">
          <a:xfrm rot="16200000">
            <a:off x="-32657" y="5274126"/>
            <a:ext cx="685800" cy="620486"/>
          </a:xfrm>
          <a:prstGeom prst="triangl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" name="Triângulo isósceles 8"/>
          <p:cNvSpPr/>
          <p:nvPr/>
        </p:nvSpPr>
        <p:spPr bwMode="auto">
          <a:xfrm rot="5400000">
            <a:off x="11430002" y="5274126"/>
            <a:ext cx="685800" cy="620486"/>
          </a:xfrm>
          <a:prstGeom prst="triangl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40869" y="5399702"/>
            <a:ext cx="636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Período Colonial</a:t>
            </a: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200897" y="5384314"/>
            <a:ext cx="449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Império</a:t>
            </a: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 bwMode="auto">
          <a:xfrm>
            <a:off x="620486" y="5958045"/>
            <a:ext cx="1758034" cy="45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defRPr/>
            </a:pPr>
            <a:r>
              <a:rPr lang="pt-BR" sz="24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1500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sp>
        <p:nvSpPr>
          <p:cNvPr id="19" name="Subtítulo 2"/>
          <p:cNvSpPr txBox="1">
            <a:spLocks/>
          </p:cNvSpPr>
          <p:nvPr/>
        </p:nvSpPr>
        <p:spPr bwMode="auto">
          <a:xfrm>
            <a:off x="3235769" y="5963069"/>
            <a:ext cx="1758034" cy="45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defRPr/>
            </a:pPr>
            <a:r>
              <a:rPr lang="pt-BR" sz="24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1637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64" y="1741770"/>
            <a:ext cx="1935535" cy="306166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588" y="1741770"/>
            <a:ext cx="2207715" cy="30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89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/>
          <p:cNvGrpSpPr/>
          <p:nvPr/>
        </p:nvGrpSpPr>
        <p:grpSpPr>
          <a:xfrm>
            <a:off x="7287981" y="5352100"/>
            <a:ext cx="1902262" cy="1072247"/>
            <a:chOff x="7287981" y="5352100"/>
            <a:chExt cx="1902262" cy="1072247"/>
          </a:xfrm>
        </p:grpSpPr>
        <p:cxnSp>
          <p:nvCxnSpPr>
            <p:cNvPr id="15" name="Conector reto 14"/>
            <p:cNvCxnSpPr/>
            <p:nvPr/>
          </p:nvCxnSpPr>
          <p:spPr bwMode="auto">
            <a:xfrm>
              <a:off x="7336985" y="5352100"/>
              <a:ext cx="0" cy="1061357"/>
            </a:xfrm>
            <a:prstGeom prst="lin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Subtítulo 2"/>
            <p:cNvSpPr txBox="1">
              <a:spLocks/>
            </p:cNvSpPr>
            <p:nvPr/>
          </p:nvSpPr>
          <p:spPr bwMode="auto">
            <a:xfrm>
              <a:off x="7287981" y="5968935"/>
              <a:ext cx="1902262" cy="45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>
                    <a:lumMod val="95000"/>
                  </a:srgbClr>
                </a:buClr>
                <a:defRPr/>
              </a:pPr>
              <a:r>
                <a:rPr lang="pt-BR" sz="2400" kern="0" dirty="0" smtClean="0">
                  <a:solidFill>
                    <a:srgbClr val="FFFFFF">
                      <a:lumMod val="85000"/>
                    </a:srgbClr>
                  </a:solidFill>
                  <a:latin typeface="Century Gothic" pitchFamily="34" charset="0"/>
                </a:rPr>
                <a:t>1822</a:t>
              </a:r>
              <a:r>
                <a:rPr lang="pt-BR" sz="3200" kern="0" dirty="0" smtClean="0">
                  <a:solidFill>
                    <a:srgbClr val="FFFFFF">
                      <a:lumMod val="85000"/>
                    </a:srgbClr>
                  </a:solidFill>
                  <a:latin typeface="Century Gothic" pitchFamily="34" charset="0"/>
                </a:rPr>
                <a:t> </a:t>
              </a:r>
            </a:p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>
                    <a:lumMod val="95000"/>
                  </a:srgbClr>
                </a:buClr>
                <a:buFont typeface="Wingdings" pitchFamily="2" charset="2"/>
                <a:buChar char="v"/>
                <a:defRPr/>
              </a:pPr>
              <a:endPara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endParaRPr>
            </a:p>
          </p:txBody>
        </p:sp>
      </p:grpSp>
      <p:cxnSp>
        <p:nvCxnSpPr>
          <p:cNvPr id="22" name="Conector reto 21"/>
          <p:cNvCxnSpPr/>
          <p:nvPr/>
        </p:nvCxnSpPr>
        <p:spPr bwMode="auto">
          <a:xfrm>
            <a:off x="5279570" y="5352100"/>
            <a:ext cx="0" cy="1061357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 bwMode="auto">
          <a:xfrm>
            <a:off x="3271159" y="5362990"/>
            <a:ext cx="0" cy="1061357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 bwMode="auto">
          <a:xfrm>
            <a:off x="653144" y="5362990"/>
            <a:ext cx="0" cy="1061357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Linha do Tempo do Brasil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926834" y="1928739"/>
            <a:ext cx="7302766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1730 Jesuítas instalam 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um observatório no Morro do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Castelo, Rio de Janeiro.</a:t>
            </a: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~1730 Vinda 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de Edmond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Halley </a:t>
            </a:r>
            <a:r>
              <a:rPr lang="pt-BR" sz="32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ao Brasil para 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estudar o magnetismo.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440870" y="5339439"/>
            <a:ext cx="11250388" cy="489861"/>
            <a:chOff x="930729" y="5339439"/>
            <a:chExt cx="11315701" cy="489861"/>
          </a:xfrm>
        </p:grpSpPr>
        <p:sp>
          <p:nvSpPr>
            <p:cNvPr id="2" name="Trapezoide 1"/>
            <p:cNvSpPr/>
            <p:nvPr/>
          </p:nvSpPr>
          <p:spPr bwMode="auto">
            <a:xfrm>
              <a:off x="930729" y="5339443"/>
              <a:ext cx="6405108" cy="489857"/>
            </a:xfrm>
            <a:prstGeom prst="trapezoid">
              <a:avLst/>
            </a:prstGeom>
            <a:solidFill>
              <a:srgbClr val="00B05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rapezoide 5"/>
            <p:cNvSpPr/>
            <p:nvPr/>
          </p:nvSpPr>
          <p:spPr bwMode="auto">
            <a:xfrm rot="10800000">
              <a:off x="7335841" y="5339439"/>
              <a:ext cx="394160" cy="489857"/>
            </a:xfrm>
            <a:prstGeom prst="trapezoid">
              <a:avLst/>
            </a:prstGeom>
            <a:solidFill>
              <a:srgbClr val="92D05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rapezoide 6"/>
            <p:cNvSpPr/>
            <p:nvPr/>
          </p:nvSpPr>
          <p:spPr bwMode="auto">
            <a:xfrm>
              <a:off x="7730004" y="5339441"/>
              <a:ext cx="4516426" cy="489858"/>
            </a:xfrm>
            <a:prstGeom prst="trapezoi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Triângulo isósceles 3"/>
          <p:cNvSpPr/>
          <p:nvPr/>
        </p:nvSpPr>
        <p:spPr bwMode="auto">
          <a:xfrm rot="16200000">
            <a:off x="-32657" y="5274126"/>
            <a:ext cx="685800" cy="620486"/>
          </a:xfrm>
          <a:prstGeom prst="triangl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" name="Triângulo isósceles 8"/>
          <p:cNvSpPr/>
          <p:nvPr/>
        </p:nvSpPr>
        <p:spPr bwMode="auto">
          <a:xfrm rot="5400000">
            <a:off x="11430002" y="5274126"/>
            <a:ext cx="685800" cy="620486"/>
          </a:xfrm>
          <a:prstGeom prst="triangl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40869" y="5399702"/>
            <a:ext cx="636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Período Colonial</a:t>
            </a: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200897" y="5384314"/>
            <a:ext cx="449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Império</a:t>
            </a: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 bwMode="auto">
          <a:xfrm>
            <a:off x="620486" y="5958045"/>
            <a:ext cx="1758034" cy="45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defRPr/>
            </a:pPr>
            <a:r>
              <a:rPr lang="pt-BR" sz="24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1500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sp>
        <p:nvSpPr>
          <p:cNvPr id="19" name="Subtítulo 2"/>
          <p:cNvSpPr txBox="1">
            <a:spLocks/>
          </p:cNvSpPr>
          <p:nvPr/>
        </p:nvSpPr>
        <p:spPr bwMode="auto">
          <a:xfrm>
            <a:off x="3235769" y="5963069"/>
            <a:ext cx="1758034" cy="45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defRPr/>
            </a:pPr>
            <a:r>
              <a:rPr lang="pt-BR" sz="24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1637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sp>
        <p:nvSpPr>
          <p:cNvPr id="23" name="Subtítulo 2"/>
          <p:cNvSpPr txBox="1">
            <a:spLocks/>
          </p:cNvSpPr>
          <p:nvPr/>
        </p:nvSpPr>
        <p:spPr bwMode="auto">
          <a:xfrm>
            <a:off x="5244188" y="5958045"/>
            <a:ext cx="1758034" cy="45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defRPr/>
            </a:pPr>
            <a:r>
              <a:rPr lang="pt-BR" sz="24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1730</a:t>
            </a:r>
            <a:r>
              <a:rPr lang="pt-BR" sz="32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32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5" y="1670675"/>
            <a:ext cx="2705147" cy="35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49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2238375" y="2500313"/>
            <a:ext cx="7772400" cy="1143000"/>
          </a:xfrm>
        </p:spPr>
        <p:txBody>
          <a:bodyPr/>
          <a:lstStyle/>
          <a:p>
            <a:r>
              <a:rPr lang="pt-BR" sz="54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Dia 2 de dezembro de 1825</a:t>
            </a:r>
          </a:p>
        </p:txBody>
      </p:sp>
    </p:spTree>
    <p:extLst>
      <p:ext uri="{BB962C8B-B14F-4D97-AF65-F5344CB8AC3E}">
        <p14:creationId xmlns:p14="http://schemas.microsoft.com/office/powerpoint/2010/main" val="376239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641</Words>
  <Application>Microsoft Office PowerPoint</Application>
  <PresentationFormat>Widescreen</PresentationFormat>
  <Paragraphs>143</Paragraphs>
  <Slides>35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Calisto MT</vt:lpstr>
      <vt:lpstr>Century Gothic</vt:lpstr>
      <vt:lpstr>Rockwell Condensed</vt:lpstr>
      <vt:lpstr>Wingdings</vt:lpstr>
      <vt:lpstr>Wingdings 2</vt:lpstr>
      <vt:lpstr>Blank Presentation</vt:lpstr>
      <vt:lpstr>Apresentação do PowerPoint</vt:lpstr>
      <vt:lpstr>Qual o dia da Astronomia?</vt:lpstr>
      <vt:lpstr>Mas o que os Brasileiros fizeram nesse dia?</vt:lpstr>
      <vt:lpstr>Infelizmente não descobrimos Plutão e nem pisamos na Lua.</vt:lpstr>
      <vt:lpstr>Quando a Astronomia teve início no Brasil?</vt:lpstr>
      <vt:lpstr>Linha do Tempo do Brasil</vt:lpstr>
      <vt:lpstr>Linha do Tempo do Brasil</vt:lpstr>
      <vt:lpstr>Linha do Tempo do Brasil</vt:lpstr>
      <vt:lpstr>Dia 2 de dezembro de 1825</vt:lpstr>
      <vt:lpstr>Nasceu Pedro de Alcântara João Carlos Leopoldo Salvador Bibiano Francisco Xavier de Paula Leocádio Miguel Gabriel Rafael Gonzaga</vt:lpstr>
      <vt:lpstr>Dom Pedro II</vt:lpstr>
      <vt:lpstr>Quanto à Astronomia</vt:lpstr>
      <vt:lpstr>Imperial Observatório</vt:lpstr>
      <vt:lpstr>Mas o que o Imperador fez na astronomia?</vt:lpstr>
      <vt:lpstr>Museu do Imperador (Paço de São Cristovão)</vt:lpstr>
      <vt:lpstr>Museu do Imperador</vt:lpstr>
      <vt:lpstr>Astronomia na vida do imperador</vt:lpstr>
      <vt:lpstr>Astronomia na vida do imperador</vt:lpstr>
      <vt:lpstr>Astronomia na vida do imperador</vt:lpstr>
      <vt:lpstr>Camille Flammarion</vt:lpstr>
      <vt:lpstr>Astronomia na vida do imperador</vt:lpstr>
      <vt:lpstr>Republicanos e sua interferência na astronomia nacional</vt:lpstr>
      <vt:lpstr>Republicanos e sua interferência na astronomia nacional</vt:lpstr>
      <vt:lpstr>ENAST 1978</vt:lpstr>
      <vt:lpstr>Brasileiros na Astronomia</vt:lpstr>
      <vt:lpstr>Santos Dumont</vt:lpstr>
      <vt:lpstr>Ronaldo Rogério de Freitas Mourão</vt:lpstr>
      <vt:lpstr>Marcelo Gleiser</vt:lpstr>
      <vt:lpstr>Augusto Damineli</vt:lpstr>
      <vt:lpstr>Rosaly Lopes</vt:lpstr>
      <vt:lpstr>O Show da Luna</vt:lpstr>
      <vt:lpstr>SpaceToday</vt:lpstr>
      <vt:lpstr>Poligonautas</vt:lpstr>
      <vt:lpstr>Universo Astronômico</vt:lpstr>
      <vt:lpstr>Obrigado pela atenção!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Observatório</dc:creator>
  <cp:lastModifiedBy>Observatório</cp:lastModifiedBy>
  <cp:revision>63</cp:revision>
  <dcterms:created xsi:type="dcterms:W3CDTF">2017-10-06T18:08:53Z</dcterms:created>
  <dcterms:modified xsi:type="dcterms:W3CDTF">2017-12-02T19:58:51Z</dcterms:modified>
</cp:coreProperties>
</file>