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30"/>
  </p:handoutMasterIdLst>
  <p:sldIdLst>
    <p:sldId id="1046" r:id="rId3"/>
    <p:sldId id="1053" r:id="rId4"/>
    <p:sldId id="1054" r:id="rId5"/>
    <p:sldId id="1055" r:id="rId6"/>
    <p:sldId id="1078" r:id="rId7"/>
    <p:sldId id="1056" r:id="rId8"/>
    <p:sldId id="1076" r:id="rId9"/>
    <p:sldId id="1057" r:id="rId10"/>
    <p:sldId id="1058" r:id="rId11"/>
    <p:sldId id="1059" r:id="rId12"/>
    <p:sldId id="1060" r:id="rId13"/>
    <p:sldId id="1061" r:id="rId14"/>
    <p:sldId id="1062" r:id="rId15"/>
    <p:sldId id="1063" r:id="rId16"/>
    <p:sldId id="1064" r:id="rId17"/>
    <p:sldId id="1079" r:id="rId18"/>
    <p:sldId id="1080" r:id="rId20"/>
    <p:sldId id="1065" r:id="rId21"/>
    <p:sldId id="1066" r:id="rId22"/>
    <p:sldId id="1067" r:id="rId23"/>
    <p:sldId id="1071" r:id="rId24"/>
    <p:sldId id="1072" r:id="rId25"/>
    <p:sldId id="1077" r:id="rId26"/>
    <p:sldId id="1068" r:id="rId27"/>
    <p:sldId id="1070" r:id="rId28"/>
    <p:sldId id="1069" r:id="rId29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FF00"/>
    <a:srgbClr val="C3BFDF"/>
    <a:srgbClr val="CFDDF9"/>
    <a:srgbClr val="BFD2F7"/>
    <a:srgbClr val="AAC3F4"/>
    <a:srgbClr val="B8CDF6"/>
    <a:srgbClr val="99CCFF"/>
    <a:srgbClr val="0033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44" autoAdjust="0"/>
    <p:restoredTop sz="89645" autoAdjust="0"/>
  </p:normalViewPr>
  <p:slideViewPr>
    <p:cSldViewPr snapToObjects="1">
      <p:cViewPr varScale="1">
        <p:scale>
          <a:sx n="65" d="100"/>
          <a:sy n="65" d="100"/>
        </p:scale>
        <p:origin x="-708" y="-64"/>
      </p:cViewPr>
      <p:guideLst>
        <p:guide orient="horz" pos="2268"/>
        <p:guide pos="28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>
        <p:scale>
          <a:sx n="66" d="100"/>
          <a:sy n="66" d="100"/>
        </p:scale>
        <p:origin x="-39" y="863"/>
      </p:cViewPr>
      <p:guideLst>
        <p:guide orient="horz" pos="2198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l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r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l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r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DF1E49C-600C-450F-8672-0DA22CE6C007}" type="slidenum">
              <a:rPr lang="pt-BR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l">
              <a:defRPr sz="1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r">
              <a:defRPr sz="1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noProof="0" smtClean="0"/>
              <a:t>Clique para editar os estilos do texto mestre</a:t>
            </a:r>
            <a:endParaRPr lang="pt-BR" noProof="0" smtClean="0"/>
          </a:p>
          <a:p>
            <a:pPr lvl="1"/>
            <a:r>
              <a:rPr lang="pt-BR" noProof="0" smtClean="0"/>
              <a:t>Segundo nível</a:t>
            </a:r>
            <a:endParaRPr lang="pt-BR" noProof="0" smtClean="0"/>
          </a:p>
          <a:p>
            <a:pPr lvl="2"/>
            <a:r>
              <a:rPr lang="pt-BR" noProof="0" smtClean="0"/>
              <a:t>Terceiro nível</a:t>
            </a:r>
            <a:endParaRPr lang="pt-BR" noProof="0" smtClean="0"/>
          </a:p>
          <a:p>
            <a:pPr lvl="3"/>
            <a:r>
              <a:rPr lang="pt-BR" noProof="0" smtClean="0"/>
              <a:t>Quarto nível</a:t>
            </a:r>
            <a:endParaRPr lang="pt-BR" noProof="0" smtClean="0"/>
          </a:p>
          <a:p>
            <a:pPr lvl="4"/>
            <a:r>
              <a:rPr lang="pt-BR" noProof="0" smtClean="0"/>
              <a:t>Quinto nível</a:t>
            </a:r>
            <a:endParaRPr lang="pt-BR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l">
              <a:defRPr sz="1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r">
              <a:defRPr sz="1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AF988FF-4CC9-4F8E-9E32-8B07C5926725}" type="slidenum">
              <a:rPr lang="pt-BR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ço Reservado para Imagem de Slide 1"/>
          <p:cNvSpPr/>
          <p:nvPr>
            <p:ph type="sldImg" idx="2"/>
          </p:nvPr>
        </p:nvSpPr>
        <p:spPr/>
      </p:sp>
      <p:sp>
        <p:nvSpPr>
          <p:cNvPr id="3" name="Espaço Reservado para Texto 2"/>
          <p:cNvSpPr/>
          <p:nvPr>
            <p:ph type="body" idx="3"/>
          </p:nvPr>
        </p:nvSpPr>
        <p:spPr/>
        <p:txBody>
          <a:bodyPr/>
          <a:p>
            <a:endParaRPr lang="pt-B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ço Reservado para Imagem de Slide 1"/>
          <p:cNvSpPr/>
          <p:nvPr>
            <p:ph type="sldImg" idx="2"/>
          </p:nvPr>
        </p:nvSpPr>
        <p:spPr/>
      </p:sp>
      <p:sp>
        <p:nvSpPr>
          <p:cNvPr id="3" name="Espaço Reservado para Texto 2"/>
          <p:cNvSpPr/>
          <p:nvPr>
            <p:ph type="body" idx="3"/>
          </p:nvPr>
        </p:nvSpPr>
        <p:spPr/>
        <p:txBody>
          <a:bodyPr/>
          <a:p>
            <a:endParaRPr lang="pt-B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6C069-2E8F-4999-90E4-35AF850DD14C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CA603-8E35-41DD-A7E7-61999ADCCF7B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782BE-E216-439A-B51C-96938DBF68D3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7CD5C-4CC0-4DDE-A6C4-4A09C6ECBD62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FDBC8-5BBE-410E-A504-06E3F2B15269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0FC9A-9978-4DA6-B3B8-9265C4CB2CE0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0C7EE-2655-4845-9E73-957D70E410A1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83EAA-0B3C-4565-9AE1-8106B42E5F9C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CAF9B-3157-46C4-9F9D-A31587650ACA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7E00D-ACB9-4655-BDFE-86338C4F14DE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  <a:endParaRPr lang="pt-BR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7F484-0098-4CB5-B63A-3DF909DA9D05}" type="slidenum">
              <a:rPr lang="pt-BR"/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pt-BR" smtClean="0"/>
              <a:t>Click to edit Master title style</a:t>
            </a:r>
            <a:endParaRPr lang="pt-BR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smtClean="0"/>
              <a:t>Click to edit Master text styles</a:t>
            </a:r>
            <a:endParaRPr lang="pt-BR" smtClean="0"/>
          </a:p>
          <a:p>
            <a:pPr lvl="1"/>
            <a:r>
              <a:rPr lang="pt-BR" smtClean="0"/>
              <a:t>Second level</a:t>
            </a:r>
            <a:endParaRPr lang="pt-BR" smtClean="0"/>
          </a:p>
          <a:p>
            <a:pPr lvl="2"/>
            <a:r>
              <a:rPr lang="pt-BR" smtClean="0"/>
              <a:t>Third level</a:t>
            </a:r>
            <a:endParaRPr lang="pt-BR" smtClean="0"/>
          </a:p>
          <a:p>
            <a:pPr lvl="3"/>
            <a:r>
              <a:rPr lang="pt-BR" smtClean="0"/>
              <a:t>Fourth level</a:t>
            </a:r>
            <a:endParaRPr lang="pt-BR" smtClean="0"/>
          </a:p>
          <a:p>
            <a:pPr lvl="4"/>
            <a:r>
              <a:rPr lang="pt-BR" smtClean="0"/>
              <a:t>Fifth level</a:t>
            </a:r>
            <a:endParaRPr lang="pt-BR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l"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r"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E17A73A-503A-4556-8D29-4EB29AB32265}" type="slidenum">
              <a:rPr lang="pt-BR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jpeg"/><Relationship Id="rId2" Type="http://schemas.openxmlformats.org/officeDocument/2006/relationships/hyperlink" Target="http://astro.if.ufrgs.br/lua.jpg" TargetMode="Externa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hyperlink" Target="http://www.esa.int/spaceinimages/Images/2002/02/Hipparcos_testing" TargetMode="External"/><Relationship Id="rId1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hyperlink" Target="http://www.cdcc.usp.br/cda/sessao-astronomia/2004/astronomia-atomos-galaxias-09112004.ppt" TargetMode="External"/><Relationship Id="rId1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hyperlink" Target="http://www.cdcc.usp.br/cda/sessao-astronomia/2004/astronomia-atomos-galaxias-09112004.ppt" TargetMode="Externa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7.xml"/><Relationship Id="rId6" Type="http://schemas.openxmlformats.org/officeDocument/2006/relationships/hyperlink" Target="https://en.wikipedia.org/wiki/HD_140283" TargetMode="External"/><Relationship Id="rId5" Type="http://schemas.openxmlformats.org/officeDocument/2006/relationships/hyperlink" Target="http://hubblesite.org/pubinfo/pdf/2013/08/pdf.pdf" TargetMode="External"/><Relationship Id="rId4" Type="http://schemas.openxmlformats.org/officeDocument/2006/relationships/hyperlink" Target="http://g1.globo.com/ciencia-e-saude/noticia/2013/01/estrela-mais-antiga-ja-vista-tem-mais-de-13-bilhoes-de-anos-diz-estudo.html" TargetMode="External"/><Relationship Id="rId3" Type="http://schemas.openxmlformats.org/officeDocument/2006/relationships/hyperlink" Target="http://www.nasa.gov/mission_pages/hubble/science/hd140283.html" TargetMode="External"/><Relationship Id="rId2" Type="http://schemas.openxmlformats.org/officeDocument/2006/relationships/hyperlink" Target="http://www.space.com/20112-oldest-known-star-universe.html" TargetMode="External"/><Relationship Id="rId1" Type="http://schemas.openxmlformats.org/officeDocument/2006/relationships/hyperlink" Target="http://www.inovacaotecnologica.com.br/noticias/noticia.php?artigo=universo-mais-velho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GIF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5"/>
          <p:cNvSpPr txBox="1"/>
          <p:nvPr/>
        </p:nvSpPr>
        <p:spPr>
          <a:xfrm>
            <a:off x="151271" y="3182424"/>
            <a:ext cx="8841458" cy="125468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5000" kern="0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Estrela Matusalém</a:t>
            </a:r>
            <a:endParaRPr lang="pt-BR" sz="5000" kern="0" dirty="0">
              <a:ln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79512" y="5877272"/>
            <a:ext cx="34563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Raiena</a:t>
            </a:r>
            <a:r>
              <a:rPr lang="pt-BR" sz="20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Barboza da Silva</a:t>
            </a:r>
            <a:endParaRPr lang="pt-BR" sz="2000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140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raiena.silva@usp.br</a:t>
            </a:r>
            <a:endParaRPr lang="pt-BR" sz="1400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8707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2" name="Retângulo 11"/>
          <p:cNvSpPr/>
          <p:nvPr/>
        </p:nvSpPr>
        <p:spPr>
          <a:xfrm>
            <a:off x="2533010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Centro de Divulgação da Astronomia</a:t>
            </a:r>
            <a:endParaRPr lang="pt-BR" sz="105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-36512" y="6596063"/>
            <a:ext cx="9144000" cy="26161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11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Imagem de fundo: Concepção artística da estrela HD 140283; crédito: NASA/ESA/</a:t>
            </a:r>
            <a:r>
              <a:rPr lang="pt-BR" sz="1100" dirty="0" err="1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STScI</a:t>
            </a:r>
            <a:r>
              <a:rPr lang="pt-BR" sz="11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pt-BR" sz="11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62"/>
          <p:cNvGrpSpPr/>
          <p:nvPr/>
        </p:nvGrpSpPr>
        <p:grpSpPr>
          <a:xfrm rot="1247221">
            <a:off x="3078610" y="3959602"/>
            <a:ext cx="2642629" cy="2529975"/>
            <a:chOff x="6354429" y="3743381"/>
            <a:chExt cx="2642629" cy="2529975"/>
          </a:xfrm>
        </p:grpSpPr>
        <p:grpSp>
          <p:nvGrpSpPr>
            <p:cNvPr id="3" name="Grupo 235"/>
            <p:cNvGrpSpPr/>
            <p:nvPr/>
          </p:nvGrpSpPr>
          <p:grpSpPr>
            <a:xfrm>
              <a:off x="6354429" y="3743381"/>
              <a:ext cx="2642629" cy="2529975"/>
              <a:chOff x="3111713" y="3522180"/>
              <a:chExt cx="2611233" cy="2396818"/>
            </a:xfrm>
          </p:grpSpPr>
          <p:grpSp>
            <p:nvGrpSpPr>
              <p:cNvPr id="5" name="Grupo 41"/>
              <p:cNvGrpSpPr/>
              <p:nvPr/>
            </p:nvGrpSpPr>
            <p:grpSpPr>
              <a:xfrm>
                <a:off x="3111713" y="3522180"/>
                <a:ext cx="2611233" cy="2396818"/>
                <a:chOff x="2031593" y="3522180"/>
                <a:chExt cx="2611233" cy="2396818"/>
              </a:xfrm>
            </p:grpSpPr>
            <p:sp>
              <p:nvSpPr>
                <p:cNvPr id="7" name="Nuvem 6"/>
                <p:cNvSpPr/>
                <p:nvPr/>
              </p:nvSpPr>
              <p:spPr bwMode="auto">
                <a:xfrm rot="10800000">
                  <a:off x="2031593" y="3522180"/>
                  <a:ext cx="2611233" cy="2396818"/>
                </a:xfrm>
                <a:prstGeom prst="cloud">
                  <a:avLst/>
                </a:prstGeom>
                <a:gradFill flip="none" rotWithShape="1">
                  <a:gsLst>
                    <a:gs pos="4000">
                      <a:schemeClr val="tx1">
                        <a:alpha val="18000"/>
                      </a:schemeClr>
                    </a:gs>
                    <a:gs pos="51000">
                      <a:srgbClr val="C00000">
                        <a:alpha val="84000"/>
                      </a:srgbClr>
                    </a:gs>
                    <a:gs pos="1300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3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2065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" name="Nuvem 7"/>
                <p:cNvSpPr/>
                <p:nvPr/>
              </p:nvSpPr>
              <p:spPr bwMode="auto">
                <a:xfrm rot="7730160">
                  <a:off x="2244040" y="3891375"/>
                  <a:ext cx="2111348" cy="1667538"/>
                </a:xfrm>
                <a:prstGeom prst="cloud">
                  <a:avLst/>
                </a:prstGeom>
                <a:gradFill flip="none" rotWithShape="1">
                  <a:gsLst>
                    <a:gs pos="31000">
                      <a:schemeClr val="accent1">
                        <a:alpha val="57000"/>
                      </a:schemeClr>
                    </a:gs>
                    <a:gs pos="54000">
                      <a:srgbClr val="FFC000"/>
                    </a:gs>
                    <a:gs pos="94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2065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6" name="Elipse 5"/>
              <p:cNvSpPr>
                <a:spLocks noChangeAspect="1"/>
              </p:cNvSpPr>
              <p:nvPr/>
            </p:nvSpPr>
            <p:spPr bwMode="auto">
              <a:xfrm>
                <a:off x="4264090" y="4591068"/>
                <a:ext cx="253410" cy="254816"/>
              </a:xfrm>
              <a:prstGeom prst="ellipse">
                <a:avLst/>
              </a:prstGeom>
              <a:gradFill flip="none" rotWithShape="1">
                <a:gsLst>
                  <a:gs pos="72000">
                    <a:schemeClr val="tx1">
                      <a:alpha val="0"/>
                      <a:lumMod val="29000"/>
                      <a:lumOff val="71000"/>
                    </a:schemeClr>
                  </a:gs>
                  <a:gs pos="89000">
                    <a:schemeClr val="tx1">
                      <a:alpha val="0"/>
                      <a:lumMod val="37000"/>
                    </a:schemeClr>
                  </a:gs>
                  <a:gs pos="12000">
                    <a:srgbClr val="7030A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" name="Elipse 3"/>
            <p:cNvSpPr>
              <a:spLocks noChangeAspect="1"/>
            </p:cNvSpPr>
            <p:nvPr/>
          </p:nvSpPr>
          <p:spPr bwMode="auto">
            <a:xfrm>
              <a:off x="7585610" y="4937099"/>
              <a:ext cx="126058" cy="126743"/>
            </a:xfrm>
            <a:prstGeom prst="ellipse">
              <a:avLst/>
            </a:prstGeom>
            <a:gradFill>
              <a:gsLst>
                <a:gs pos="75000">
                  <a:srgbClr val="7030A0">
                    <a:alpha val="81000"/>
                  </a:srgbClr>
                </a:gs>
                <a:gs pos="27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" name="Nuvem 8"/>
          <p:cNvSpPr/>
          <p:nvPr/>
        </p:nvSpPr>
        <p:spPr bwMode="auto">
          <a:xfrm rot="4642871">
            <a:off x="196288" y="918150"/>
            <a:ext cx="2448272" cy="2664296"/>
          </a:xfrm>
          <a:prstGeom prst="cloud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C000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1206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516216" y="6536377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Imagens fora de escala</a:t>
            </a:r>
            <a:endParaRPr lang="pt-BR" sz="1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" name="Grupo 21"/>
          <p:cNvGrpSpPr>
            <a:grpSpLocks noChangeAspect="1"/>
          </p:cNvGrpSpPr>
          <p:nvPr/>
        </p:nvGrpSpPr>
        <p:grpSpPr>
          <a:xfrm>
            <a:off x="5113542" y="2026279"/>
            <a:ext cx="466570" cy="466617"/>
            <a:chOff x="3319645" y="1405912"/>
            <a:chExt cx="864001" cy="864098"/>
          </a:xfrm>
          <a:gradFill>
            <a:gsLst>
              <a:gs pos="100000">
                <a:schemeClr val="tx1">
                  <a:alpha val="51000"/>
                </a:schemeClr>
              </a:gs>
              <a:gs pos="100000">
                <a:schemeClr val="tx1"/>
              </a:gs>
              <a:gs pos="30000">
                <a:srgbClr val="FF0000">
                  <a:alpha val="57000"/>
                </a:srgbClr>
              </a:gs>
            </a:gsLst>
            <a:path path="shape">
              <a:fillToRect l="50000" t="50000" r="50000" b="50000"/>
            </a:path>
          </a:gradFill>
        </p:grpSpPr>
        <p:sp>
          <p:nvSpPr>
            <p:cNvPr id="12" name="Elipse 11"/>
            <p:cNvSpPr>
              <a:spLocks noChangeAspect="1"/>
            </p:cNvSpPr>
            <p:nvPr/>
          </p:nvSpPr>
          <p:spPr bwMode="auto">
            <a:xfrm>
              <a:off x="3563903" y="1700817"/>
              <a:ext cx="288000" cy="288001"/>
            </a:xfrm>
            <a:prstGeom prst="ellipse">
              <a:avLst/>
            </a:prstGeom>
            <a:gradFill>
              <a:gsLst>
                <a:gs pos="6700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Elipse 12"/>
            <p:cNvSpPr>
              <a:spLocks noChangeAspect="1"/>
            </p:cNvSpPr>
            <p:nvPr/>
          </p:nvSpPr>
          <p:spPr bwMode="auto">
            <a:xfrm>
              <a:off x="3319645" y="1405912"/>
              <a:ext cx="864001" cy="864098"/>
            </a:xfrm>
            <a:prstGeom prst="ellipse">
              <a:avLst/>
            </a:prstGeom>
            <a:gradFill>
              <a:gsLst>
                <a:gs pos="23000">
                  <a:schemeClr val="bg1"/>
                </a:gs>
                <a:gs pos="100000">
                  <a:schemeClr val="tx1">
                    <a:alpha val="0"/>
                  </a:schemeClr>
                </a:gs>
                <a:gs pos="33000">
                  <a:srgbClr val="FFC0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4" name="CaixaDeTexto 13"/>
          <p:cNvSpPr txBox="1"/>
          <p:nvPr/>
        </p:nvSpPr>
        <p:spPr>
          <a:xfrm>
            <a:off x="4535488" y="2874422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SP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051720" y="594928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AB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ítulo 1"/>
          <p:cNvSpPr txBox="1"/>
          <p:nvPr/>
        </p:nvSpPr>
        <p:spPr>
          <a:xfrm>
            <a:off x="107504" y="44624"/>
            <a:ext cx="9036496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Resumo: evolução</a:t>
            </a:r>
            <a:r>
              <a:rPr kumimoji="0" lang="pt-BR" sz="2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de </a:t>
            </a:r>
            <a:endParaRPr kumimoji="0" lang="pt-BR" sz="2800" b="1" i="0" u="none" strike="noStrike" kern="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2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e</a:t>
            </a:r>
            <a:r>
              <a:rPr kumimoji="0" 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strelas de pouca massa</a:t>
            </a:r>
            <a:endParaRPr kumimoji="0" lang="pt-BR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47056" y="2852936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Nuvem interestelar 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 Box 141"/>
          <p:cNvSpPr txBox="1">
            <a:spLocks noChangeArrowheads="1"/>
          </p:cNvSpPr>
          <p:nvPr/>
        </p:nvSpPr>
        <p:spPr bwMode="auto">
          <a:xfrm>
            <a:off x="35496" y="6571064"/>
            <a:ext cx="4644008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Crédito :  André Luiz da Silva/CDA/CDCC/USP</a:t>
            </a:r>
            <a:endParaRPr lang="pt-BR" sz="10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9" name="Grupo 13"/>
          <p:cNvGrpSpPr>
            <a:grpSpLocks noChangeAspect="1"/>
          </p:cNvGrpSpPr>
          <p:nvPr/>
        </p:nvGrpSpPr>
        <p:grpSpPr>
          <a:xfrm>
            <a:off x="6732240" y="1530503"/>
            <a:ext cx="1440160" cy="1440323"/>
            <a:chOff x="3035404" y="1160768"/>
            <a:chExt cx="1800001" cy="1800200"/>
          </a:xfrm>
        </p:grpSpPr>
        <p:sp>
          <p:nvSpPr>
            <p:cNvPr id="20" name="Elipse 19"/>
            <p:cNvSpPr/>
            <p:nvPr/>
          </p:nvSpPr>
          <p:spPr bwMode="auto">
            <a:xfrm>
              <a:off x="3563888" y="1700808"/>
              <a:ext cx="720000" cy="720000"/>
            </a:xfrm>
            <a:prstGeom prst="ellipse">
              <a:avLst/>
            </a:prstGeom>
            <a:gradFill>
              <a:gsLst>
                <a:gs pos="100000">
                  <a:schemeClr val="tx1"/>
                </a:gs>
                <a:gs pos="7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Elipse 20"/>
            <p:cNvSpPr/>
            <p:nvPr/>
          </p:nvSpPr>
          <p:spPr bwMode="auto">
            <a:xfrm>
              <a:off x="3154656" y="1337186"/>
              <a:ext cx="1528957" cy="1470147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39000"/>
                  </a:schemeClr>
                </a:gs>
                <a:gs pos="100000">
                  <a:schemeClr val="tx1"/>
                </a:gs>
                <a:gs pos="30000">
                  <a:srgbClr val="FF0000">
                    <a:alpha val="5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Elipse 21"/>
            <p:cNvSpPr/>
            <p:nvPr/>
          </p:nvSpPr>
          <p:spPr bwMode="auto">
            <a:xfrm>
              <a:off x="3035404" y="1160768"/>
              <a:ext cx="1800001" cy="1800200"/>
            </a:xfrm>
            <a:prstGeom prst="ellipse">
              <a:avLst/>
            </a:prstGeom>
            <a:gradFill flip="none" rotWithShape="1">
              <a:gsLst>
                <a:gs pos="3000">
                  <a:schemeClr val="bg1"/>
                </a:gs>
                <a:gs pos="100000">
                  <a:schemeClr val="tx1">
                    <a:alpha val="0"/>
                  </a:schemeClr>
                </a:gs>
                <a:gs pos="30000">
                  <a:srgbClr val="EA8D04">
                    <a:alpha val="6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3" name="CaixaDeTexto 22"/>
          <p:cNvSpPr txBox="1"/>
          <p:nvPr/>
        </p:nvSpPr>
        <p:spPr>
          <a:xfrm>
            <a:off x="6660232" y="285293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Subgigante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3635896" y="594928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NP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575048" y="597076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AN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6" name="Grupo 47"/>
          <p:cNvGrpSpPr/>
          <p:nvPr/>
        </p:nvGrpSpPr>
        <p:grpSpPr>
          <a:xfrm>
            <a:off x="499905" y="4736777"/>
            <a:ext cx="1659318" cy="1142251"/>
            <a:chOff x="1974712" y="3519279"/>
            <a:chExt cx="1949251" cy="1211747"/>
          </a:xfrm>
        </p:grpSpPr>
        <p:sp>
          <p:nvSpPr>
            <p:cNvPr id="27" name="Fluxograma: Atraso 26"/>
            <p:cNvSpPr/>
            <p:nvPr/>
          </p:nvSpPr>
          <p:spPr bwMode="auto">
            <a:xfrm rot="16787364">
              <a:off x="2537763" y="3584640"/>
              <a:ext cx="1140654" cy="1009932"/>
            </a:xfrm>
            <a:prstGeom prst="flowChartDelay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>
              <a:innerShdw blurRad="127000" dist="88900" dir="2700000">
                <a:prstClr val="black">
                  <a:alpha val="72000"/>
                </a:prstClr>
              </a:innerShdw>
            </a:effectLst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CaixaDeTexto 27"/>
            <p:cNvSpPr txBox="1"/>
            <p:nvPr/>
          </p:nvSpPr>
          <p:spPr>
            <a:xfrm rot="681093">
              <a:off x="2632599" y="3817621"/>
              <a:ext cx="9673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 smtClean="0">
                  <a:solidFill>
                    <a:schemeClr val="bg1">
                      <a:lumMod val="50000"/>
                      <a:alpha val="99000"/>
                    </a:schemeClr>
                  </a:solidFill>
                  <a:latin typeface="Castellar" panose="020A0402060406010301" pitchFamily="18" charset="0"/>
                </a:rPr>
                <a:t>R.I.P.</a:t>
              </a:r>
              <a:endParaRPr lang="pt-BR" sz="2000" dirty="0">
                <a:solidFill>
                  <a:schemeClr val="bg1">
                    <a:lumMod val="50000"/>
                    <a:alpha val="99000"/>
                  </a:schemeClr>
                </a:solidFill>
                <a:latin typeface="Castellar" panose="020A0402060406010301" pitchFamily="18" charset="0"/>
              </a:endParaRPr>
            </a:p>
          </p:txBody>
        </p:sp>
        <p:sp>
          <p:nvSpPr>
            <p:cNvPr id="29" name="Forma livre 28"/>
            <p:cNvSpPr/>
            <p:nvPr/>
          </p:nvSpPr>
          <p:spPr bwMode="auto">
            <a:xfrm>
              <a:off x="2626047" y="4179121"/>
              <a:ext cx="289770" cy="41967"/>
            </a:xfrm>
            <a:custGeom>
              <a:avLst/>
              <a:gdLst>
                <a:gd name="connsiteX0" fmla="*/ 0 w 236423"/>
                <a:gd name="connsiteY0" fmla="*/ 0 h 41722"/>
                <a:gd name="connsiteX1" fmla="*/ 20861 w 236423"/>
                <a:gd name="connsiteY1" fmla="*/ 3477 h 41722"/>
                <a:gd name="connsiteX2" fmla="*/ 41722 w 236423"/>
                <a:gd name="connsiteY2" fmla="*/ 10430 h 41722"/>
                <a:gd name="connsiteX3" fmla="*/ 62583 w 236423"/>
                <a:gd name="connsiteY3" fmla="*/ 13907 h 41722"/>
                <a:gd name="connsiteX4" fmla="*/ 93874 w 236423"/>
                <a:gd name="connsiteY4" fmla="*/ 41722 h 41722"/>
                <a:gd name="connsiteX5" fmla="*/ 114735 w 236423"/>
                <a:gd name="connsiteY5" fmla="*/ 38245 h 41722"/>
                <a:gd name="connsiteX6" fmla="*/ 135596 w 236423"/>
                <a:gd name="connsiteY6" fmla="*/ 31291 h 41722"/>
                <a:gd name="connsiteX7" fmla="*/ 146026 w 236423"/>
                <a:gd name="connsiteY7" fmla="*/ 27814 h 41722"/>
                <a:gd name="connsiteX8" fmla="*/ 173841 w 236423"/>
                <a:gd name="connsiteY8" fmla="*/ 20861 h 41722"/>
                <a:gd name="connsiteX9" fmla="*/ 187748 w 236423"/>
                <a:gd name="connsiteY9" fmla="*/ 24338 h 41722"/>
                <a:gd name="connsiteX10" fmla="*/ 198178 w 236423"/>
                <a:gd name="connsiteY10" fmla="*/ 27814 h 41722"/>
                <a:gd name="connsiteX11" fmla="*/ 219039 w 236423"/>
                <a:gd name="connsiteY11" fmla="*/ 13907 h 41722"/>
                <a:gd name="connsiteX12" fmla="*/ 236423 w 236423"/>
                <a:gd name="connsiteY12" fmla="*/ 20861 h 41722"/>
                <a:gd name="connsiteX0-1" fmla="*/ 0 w 289770"/>
                <a:gd name="connsiteY0-2" fmla="*/ 0 h 41967"/>
                <a:gd name="connsiteX1-3" fmla="*/ 20861 w 289770"/>
                <a:gd name="connsiteY1-4" fmla="*/ 3477 h 41967"/>
                <a:gd name="connsiteX2-5" fmla="*/ 41722 w 289770"/>
                <a:gd name="connsiteY2-6" fmla="*/ 10430 h 41967"/>
                <a:gd name="connsiteX3-7" fmla="*/ 62583 w 289770"/>
                <a:gd name="connsiteY3-8" fmla="*/ 13907 h 41967"/>
                <a:gd name="connsiteX4-9" fmla="*/ 93874 w 289770"/>
                <a:gd name="connsiteY4-10" fmla="*/ 41722 h 41967"/>
                <a:gd name="connsiteX5-11" fmla="*/ 114735 w 289770"/>
                <a:gd name="connsiteY5-12" fmla="*/ 38245 h 41967"/>
                <a:gd name="connsiteX6-13" fmla="*/ 135596 w 289770"/>
                <a:gd name="connsiteY6-14" fmla="*/ 31291 h 41967"/>
                <a:gd name="connsiteX7-15" fmla="*/ 146026 w 289770"/>
                <a:gd name="connsiteY7-16" fmla="*/ 27814 h 41967"/>
                <a:gd name="connsiteX8-17" fmla="*/ 173841 w 289770"/>
                <a:gd name="connsiteY8-18" fmla="*/ 20861 h 41967"/>
                <a:gd name="connsiteX9-19" fmla="*/ 187748 w 289770"/>
                <a:gd name="connsiteY9-20" fmla="*/ 24338 h 41967"/>
                <a:gd name="connsiteX10-21" fmla="*/ 198178 w 289770"/>
                <a:gd name="connsiteY10-22" fmla="*/ 27814 h 41967"/>
                <a:gd name="connsiteX11-23" fmla="*/ 219039 w 289770"/>
                <a:gd name="connsiteY11-24" fmla="*/ 13907 h 41967"/>
                <a:gd name="connsiteX12-25" fmla="*/ 289770 w 289770"/>
                <a:gd name="connsiteY12-26" fmla="*/ 41967 h 4196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289770" h="41967">
                  <a:moveTo>
                    <a:pt x="0" y="0"/>
                  </a:moveTo>
                  <a:cubicBezTo>
                    <a:pt x="6954" y="1159"/>
                    <a:pt x="14022" y="1767"/>
                    <a:pt x="20861" y="3477"/>
                  </a:cubicBezTo>
                  <a:cubicBezTo>
                    <a:pt x="27972" y="5255"/>
                    <a:pt x="34492" y="9225"/>
                    <a:pt x="41722" y="10430"/>
                  </a:cubicBezTo>
                  <a:lnTo>
                    <a:pt x="62583" y="13907"/>
                  </a:lnTo>
                  <a:cubicBezTo>
                    <a:pt x="86399" y="37723"/>
                    <a:pt x="75262" y="29313"/>
                    <a:pt x="93874" y="41722"/>
                  </a:cubicBezTo>
                  <a:cubicBezTo>
                    <a:pt x="100828" y="40563"/>
                    <a:pt x="107896" y="39955"/>
                    <a:pt x="114735" y="38245"/>
                  </a:cubicBezTo>
                  <a:cubicBezTo>
                    <a:pt x="121846" y="36467"/>
                    <a:pt x="128642" y="33609"/>
                    <a:pt x="135596" y="31291"/>
                  </a:cubicBezTo>
                  <a:cubicBezTo>
                    <a:pt x="139073" y="30132"/>
                    <a:pt x="142432" y="28533"/>
                    <a:pt x="146026" y="27814"/>
                  </a:cubicBezTo>
                  <a:cubicBezTo>
                    <a:pt x="167004" y="23619"/>
                    <a:pt x="157804" y="26207"/>
                    <a:pt x="173841" y="20861"/>
                  </a:cubicBezTo>
                  <a:cubicBezTo>
                    <a:pt x="178477" y="22020"/>
                    <a:pt x="183153" y="23025"/>
                    <a:pt x="187748" y="24338"/>
                  </a:cubicBezTo>
                  <a:cubicBezTo>
                    <a:pt x="191272" y="25345"/>
                    <a:pt x="194701" y="28973"/>
                    <a:pt x="198178" y="27814"/>
                  </a:cubicBezTo>
                  <a:cubicBezTo>
                    <a:pt x="206106" y="25171"/>
                    <a:pt x="219039" y="13907"/>
                    <a:pt x="219039" y="13907"/>
                  </a:cubicBezTo>
                  <a:cubicBezTo>
                    <a:pt x="234536" y="17782"/>
                    <a:pt x="282914" y="35111"/>
                    <a:pt x="289770" y="41967"/>
                  </a:cubicBezTo>
                </a:path>
              </a:pathLst>
            </a:cu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Forma livre 29"/>
            <p:cNvSpPr/>
            <p:nvPr/>
          </p:nvSpPr>
          <p:spPr bwMode="auto">
            <a:xfrm rot="336398">
              <a:off x="2699791" y="4215883"/>
              <a:ext cx="123897" cy="74263"/>
            </a:xfrm>
            <a:custGeom>
              <a:avLst/>
              <a:gdLst>
                <a:gd name="connsiteX0" fmla="*/ 0 w 236423"/>
                <a:gd name="connsiteY0" fmla="*/ 0 h 41722"/>
                <a:gd name="connsiteX1" fmla="*/ 20861 w 236423"/>
                <a:gd name="connsiteY1" fmla="*/ 3477 h 41722"/>
                <a:gd name="connsiteX2" fmla="*/ 41722 w 236423"/>
                <a:gd name="connsiteY2" fmla="*/ 10430 h 41722"/>
                <a:gd name="connsiteX3" fmla="*/ 62583 w 236423"/>
                <a:gd name="connsiteY3" fmla="*/ 13907 h 41722"/>
                <a:gd name="connsiteX4" fmla="*/ 93874 w 236423"/>
                <a:gd name="connsiteY4" fmla="*/ 41722 h 41722"/>
                <a:gd name="connsiteX5" fmla="*/ 114735 w 236423"/>
                <a:gd name="connsiteY5" fmla="*/ 38245 h 41722"/>
                <a:gd name="connsiteX6" fmla="*/ 135596 w 236423"/>
                <a:gd name="connsiteY6" fmla="*/ 31291 h 41722"/>
                <a:gd name="connsiteX7" fmla="*/ 146026 w 236423"/>
                <a:gd name="connsiteY7" fmla="*/ 27814 h 41722"/>
                <a:gd name="connsiteX8" fmla="*/ 173841 w 236423"/>
                <a:gd name="connsiteY8" fmla="*/ 20861 h 41722"/>
                <a:gd name="connsiteX9" fmla="*/ 187748 w 236423"/>
                <a:gd name="connsiteY9" fmla="*/ 24338 h 41722"/>
                <a:gd name="connsiteX10" fmla="*/ 198178 w 236423"/>
                <a:gd name="connsiteY10" fmla="*/ 27814 h 41722"/>
                <a:gd name="connsiteX11" fmla="*/ 219039 w 236423"/>
                <a:gd name="connsiteY11" fmla="*/ 13907 h 41722"/>
                <a:gd name="connsiteX12" fmla="*/ 236423 w 236423"/>
                <a:gd name="connsiteY12" fmla="*/ 20861 h 41722"/>
                <a:gd name="connsiteX0-1" fmla="*/ 0 w 219039"/>
                <a:gd name="connsiteY0-2" fmla="*/ 0 h 41722"/>
                <a:gd name="connsiteX1-3" fmla="*/ 20861 w 219039"/>
                <a:gd name="connsiteY1-4" fmla="*/ 3477 h 41722"/>
                <a:gd name="connsiteX2-5" fmla="*/ 41722 w 219039"/>
                <a:gd name="connsiteY2-6" fmla="*/ 10430 h 41722"/>
                <a:gd name="connsiteX3-7" fmla="*/ 62583 w 219039"/>
                <a:gd name="connsiteY3-8" fmla="*/ 13907 h 41722"/>
                <a:gd name="connsiteX4-9" fmla="*/ 93874 w 219039"/>
                <a:gd name="connsiteY4-10" fmla="*/ 41722 h 41722"/>
                <a:gd name="connsiteX5-11" fmla="*/ 114735 w 219039"/>
                <a:gd name="connsiteY5-12" fmla="*/ 38245 h 41722"/>
                <a:gd name="connsiteX6-13" fmla="*/ 135596 w 219039"/>
                <a:gd name="connsiteY6-14" fmla="*/ 31291 h 41722"/>
                <a:gd name="connsiteX7-15" fmla="*/ 146026 w 219039"/>
                <a:gd name="connsiteY7-16" fmla="*/ 27814 h 41722"/>
                <a:gd name="connsiteX8-17" fmla="*/ 173841 w 219039"/>
                <a:gd name="connsiteY8-18" fmla="*/ 20861 h 41722"/>
                <a:gd name="connsiteX9-19" fmla="*/ 187748 w 219039"/>
                <a:gd name="connsiteY9-20" fmla="*/ 24338 h 41722"/>
                <a:gd name="connsiteX10-21" fmla="*/ 198178 w 219039"/>
                <a:gd name="connsiteY10-22" fmla="*/ 27814 h 41722"/>
                <a:gd name="connsiteX11-23" fmla="*/ 219039 w 219039"/>
                <a:gd name="connsiteY11-24" fmla="*/ 13907 h 41722"/>
                <a:gd name="connsiteX0-25" fmla="*/ 0 w 198178"/>
                <a:gd name="connsiteY0-26" fmla="*/ 0 h 41722"/>
                <a:gd name="connsiteX1-27" fmla="*/ 20861 w 198178"/>
                <a:gd name="connsiteY1-28" fmla="*/ 3477 h 41722"/>
                <a:gd name="connsiteX2-29" fmla="*/ 41722 w 198178"/>
                <a:gd name="connsiteY2-30" fmla="*/ 10430 h 41722"/>
                <a:gd name="connsiteX3-31" fmla="*/ 62583 w 198178"/>
                <a:gd name="connsiteY3-32" fmla="*/ 13907 h 41722"/>
                <a:gd name="connsiteX4-33" fmla="*/ 93874 w 198178"/>
                <a:gd name="connsiteY4-34" fmla="*/ 41722 h 41722"/>
                <a:gd name="connsiteX5-35" fmla="*/ 114735 w 198178"/>
                <a:gd name="connsiteY5-36" fmla="*/ 38245 h 41722"/>
                <a:gd name="connsiteX6-37" fmla="*/ 135596 w 198178"/>
                <a:gd name="connsiteY6-38" fmla="*/ 31291 h 41722"/>
                <a:gd name="connsiteX7-39" fmla="*/ 146026 w 198178"/>
                <a:gd name="connsiteY7-40" fmla="*/ 27814 h 41722"/>
                <a:gd name="connsiteX8-41" fmla="*/ 173841 w 198178"/>
                <a:gd name="connsiteY8-42" fmla="*/ 20861 h 41722"/>
                <a:gd name="connsiteX9-43" fmla="*/ 187748 w 198178"/>
                <a:gd name="connsiteY9-44" fmla="*/ 24338 h 41722"/>
                <a:gd name="connsiteX10-45" fmla="*/ 198178 w 198178"/>
                <a:gd name="connsiteY10-46" fmla="*/ 27814 h 41722"/>
                <a:gd name="connsiteX0-47" fmla="*/ 0 w 198178"/>
                <a:gd name="connsiteY0-48" fmla="*/ 0 h 44632"/>
                <a:gd name="connsiteX1-49" fmla="*/ 20861 w 198178"/>
                <a:gd name="connsiteY1-50" fmla="*/ 3477 h 44632"/>
                <a:gd name="connsiteX2-51" fmla="*/ 41722 w 198178"/>
                <a:gd name="connsiteY2-52" fmla="*/ 10430 h 44632"/>
                <a:gd name="connsiteX3-53" fmla="*/ 62583 w 198178"/>
                <a:gd name="connsiteY3-54" fmla="*/ 13907 h 44632"/>
                <a:gd name="connsiteX4-55" fmla="*/ 78808 w 198178"/>
                <a:gd name="connsiteY4-56" fmla="*/ 44632 h 44632"/>
                <a:gd name="connsiteX5-57" fmla="*/ 114735 w 198178"/>
                <a:gd name="connsiteY5-58" fmla="*/ 38245 h 44632"/>
                <a:gd name="connsiteX6-59" fmla="*/ 135596 w 198178"/>
                <a:gd name="connsiteY6-60" fmla="*/ 31291 h 44632"/>
                <a:gd name="connsiteX7-61" fmla="*/ 146026 w 198178"/>
                <a:gd name="connsiteY7-62" fmla="*/ 27814 h 44632"/>
                <a:gd name="connsiteX8-63" fmla="*/ 173841 w 198178"/>
                <a:gd name="connsiteY8-64" fmla="*/ 20861 h 44632"/>
                <a:gd name="connsiteX9-65" fmla="*/ 187748 w 198178"/>
                <a:gd name="connsiteY9-66" fmla="*/ 24338 h 44632"/>
                <a:gd name="connsiteX10-67" fmla="*/ 198178 w 198178"/>
                <a:gd name="connsiteY10-68" fmla="*/ 27814 h 44632"/>
                <a:gd name="connsiteX0-69" fmla="*/ 0 w 187748"/>
                <a:gd name="connsiteY0-70" fmla="*/ 0 h 44632"/>
                <a:gd name="connsiteX1-71" fmla="*/ 20861 w 187748"/>
                <a:gd name="connsiteY1-72" fmla="*/ 3477 h 44632"/>
                <a:gd name="connsiteX2-73" fmla="*/ 41722 w 187748"/>
                <a:gd name="connsiteY2-74" fmla="*/ 10430 h 44632"/>
                <a:gd name="connsiteX3-75" fmla="*/ 62583 w 187748"/>
                <a:gd name="connsiteY3-76" fmla="*/ 13907 h 44632"/>
                <a:gd name="connsiteX4-77" fmla="*/ 78808 w 187748"/>
                <a:gd name="connsiteY4-78" fmla="*/ 44632 h 44632"/>
                <a:gd name="connsiteX5-79" fmla="*/ 114735 w 187748"/>
                <a:gd name="connsiteY5-80" fmla="*/ 38245 h 44632"/>
                <a:gd name="connsiteX6-81" fmla="*/ 135596 w 187748"/>
                <a:gd name="connsiteY6-82" fmla="*/ 31291 h 44632"/>
                <a:gd name="connsiteX7-83" fmla="*/ 146026 w 187748"/>
                <a:gd name="connsiteY7-84" fmla="*/ 27814 h 44632"/>
                <a:gd name="connsiteX8-85" fmla="*/ 173841 w 187748"/>
                <a:gd name="connsiteY8-86" fmla="*/ 20861 h 44632"/>
                <a:gd name="connsiteX9-87" fmla="*/ 187748 w 187748"/>
                <a:gd name="connsiteY9-88" fmla="*/ 24338 h 44632"/>
                <a:gd name="connsiteX0-89" fmla="*/ 0 w 173841"/>
                <a:gd name="connsiteY0-90" fmla="*/ 0 h 44632"/>
                <a:gd name="connsiteX1-91" fmla="*/ 20861 w 173841"/>
                <a:gd name="connsiteY1-92" fmla="*/ 3477 h 44632"/>
                <a:gd name="connsiteX2-93" fmla="*/ 41722 w 173841"/>
                <a:gd name="connsiteY2-94" fmla="*/ 10430 h 44632"/>
                <a:gd name="connsiteX3-95" fmla="*/ 62583 w 173841"/>
                <a:gd name="connsiteY3-96" fmla="*/ 13907 h 44632"/>
                <a:gd name="connsiteX4-97" fmla="*/ 78808 w 173841"/>
                <a:gd name="connsiteY4-98" fmla="*/ 44632 h 44632"/>
                <a:gd name="connsiteX5-99" fmla="*/ 114735 w 173841"/>
                <a:gd name="connsiteY5-100" fmla="*/ 38245 h 44632"/>
                <a:gd name="connsiteX6-101" fmla="*/ 135596 w 173841"/>
                <a:gd name="connsiteY6-102" fmla="*/ 31291 h 44632"/>
                <a:gd name="connsiteX7-103" fmla="*/ 146026 w 173841"/>
                <a:gd name="connsiteY7-104" fmla="*/ 27814 h 44632"/>
                <a:gd name="connsiteX8-105" fmla="*/ 173841 w 173841"/>
                <a:gd name="connsiteY8-106" fmla="*/ 20861 h 44632"/>
                <a:gd name="connsiteX0-107" fmla="*/ 0 w 146026"/>
                <a:gd name="connsiteY0-108" fmla="*/ 0 h 44632"/>
                <a:gd name="connsiteX1-109" fmla="*/ 20861 w 146026"/>
                <a:gd name="connsiteY1-110" fmla="*/ 3477 h 44632"/>
                <a:gd name="connsiteX2-111" fmla="*/ 41722 w 146026"/>
                <a:gd name="connsiteY2-112" fmla="*/ 10430 h 44632"/>
                <a:gd name="connsiteX3-113" fmla="*/ 62583 w 146026"/>
                <a:gd name="connsiteY3-114" fmla="*/ 13907 h 44632"/>
                <a:gd name="connsiteX4-115" fmla="*/ 78808 w 146026"/>
                <a:gd name="connsiteY4-116" fmla="*/ 44632 h 44632"/>
                <a:gd name="connsiteX5-117" fmla="*/ 114735 w 146026"/>
                <a:gd name="connsiteY5-118" fmla="*/ 38245 h 44632"/>
                <a:gd name="connsiteX6-119" fmla="*/ 135596 w 146026"/>
                <a:gd name="connsiteY6-120" fmla="*/ 31291 h 44632"/>
                <a:gd name="connsiteX7-121" fmla="*/ 146026 w 146026"/>
                <a:gd name="connsiteY7-122" fmla="*/ 27814 h 44632"/>
                <a:gd name="connsiteX0-123" fmla="*/ 0 w 157616"/>
                <a:gd name="connsiteY0-124" fmla="*/ 0 h 45352"/>
                <a:gd name="connsiteX1-125" fmla="*/ 20861 w 157616"/>
                <a:gd name="connsiteY1-126" fmla="*/ 3477 h 45352"/>
                <a:gd name="connsiteX2-127" fmla="*/ 41722 w 157616"/>
                <a:gd name="connsiteY2-128" fmla="*/ 10430 h 45352"/>
                <a:gd name="connsiteX3-129" fmla="*/ 62583 w 157616"/>
                <a:gd name="connsiteY3-130" fmla="*/ 13907 h 45352"/>
                <a:gd name="connsiteX4-131" fmla="*/ 78808 w 157616"/>
                <a:gd name="connsiteY4-132" fmla="*/ 44632 h 45352"/>
                <a:gd name="connsiteX5-133" fmla="*/ 114735 w 157616"/>
                <a:gd name="connsiteY5-134" fmla="*/ 38245 h 45352"/>
                <a:gd name="connsiteX6-135" fmla="*/ 135596 w 157616"/>
                <a:gd name="connsiteY6-136" fmla="*/ 31291 h 45352"/>
                <a:gd name="connsiteX7-137" fmla="*/ 157616 w 157616"/>
                <a:gd name="connsiteY7-138" fmla="*/ 44633 h 45352"/>
                <a:gd name="connsiteX0-139" fmla="*/ 0 w 157616"/>
                <a:gd name="connsiteY0-140" fmla="*/ 0 h 45352"/>
                <a:gd name="connsiteX1-141" fmla="*/ 20861 w 157616"/>
                <a:gd name="connsiteY1-142" fmla="*/ 3477 h 45352"/>
                <a:gd name="connsiteX2-143" fmla="*/ 41722 w 157616"/>
                <a:gd name="connsiteY2-144" fmla="*/ 10430 h 45352"/>
                <a:gd name="connsiteX3-145" fmla="*/ 62583 w 157616"/>
                <a:gd name="connsiteY3-146" fmla="*/ 13907 h 45352"/>
                <a:gd name="connsiteX4-147" fmla="*/ 114735 w 157616"/>
                <a:gd name="connsiteY4-148" fmla="*/ 38245 h 45352"/>
                <a:gd name="connsiteX5-149" fmla="*/ 135596 w 157616"/>
                <a:gd name="connsiteY5-150" fmla="*/ 31291 h 45352"/>
                <a:gd name="connsiteX6-151" fmla="*/ 157616 w 157616"/>
                <a:gd name="connsiteY6-152" fmla="*/ 44633 h 45352"/>
                <a:gd name="connsiteX0-153" fmla="*/ 0 w 157616"/>
                <a:gd name="connsiteY0-154" fmla="*/ 0 h 45910"/>
                <a:gd name="connsiteX1-155" fmla="*/ 20861 w 157616"/>
                <a:gd name="connsiteY1-156" fmla="*/ 3477 h 45910"/>
                <a:gd name="connsiteX2-157" fmla="*/ 41722 w 157616"/>
                <a:gd name="connsiteY2-158" fmla="*/ 10430 h 45910"/>
                <a:gd name="connsiteX3-159" fmla="*/ 62583 w 157616"/>
                <a:gd name="connsiteY3-160" fmla="*/ 13907 h 45910"/>
                <a:gd name="connsiteX4-161" fmla="*/ 78809 w 157616"/>
                <a:gd name="connsiteY4-162" fmla="*/ 45910 h 45910"/>
                <a:gd name="connsiteX5-163" fmla="*/ 135596 w 157616"/>
                <a:gd name="connsiteY5-164" fmla="*/ 31291 h 45910"/>
                <a:gd name="connsiteX6-165" fmla="*/ 157616 w 157616"/>
                <a:gd name="connsiteY6-166" fmla="*/ 44633 h 45910"/>
                <a:gd name="connsiteX0-167" fmla="*/ 0 w 157616"/>
                <a:gd name="connsiteY0-168" fmla="*/ 0 h 45352"/>
                <a:gd name="connsiteX1-169" fmla="*/ 20861 w 157616"/>
                <a:gd name="connsiteY1-170" fmla="*/ 3477 h 45352"/>
                <a:gd name="connsiteX2-171" fmla="*/ 41722 w 157616"/>
                <a:gd name="connsiteY2-172" fmla="*/ 10430 h 45352"/>
                <a:gd name="connsiteX3-173" fmla="*/ 62583 w 157616"/>
                <a:gd name="connsiteY3-174" fmla="*/ 13907 h 45352"/>
                <a:gd name="connsiteX4-175" fmla="*/ 135596 w 157616"/>
                <a:gd name="connsiteY4-176" fmla="*/ 31291 h 45352"/>
                <a:gd name="connsiteX5-177" fmla="*/ 157616 w 157616"/>
                <a:gd name="connsiteY5-178" fmla="*/ 44633 h 45352"/>
                <a:gd name="connsiteX0-179" fmla="*/ 0 w 157616"/>
                <a:gd name="connsiteY0-180" fmla="*/ 0 h 45352"/>
                <a:gd name="connsiteX1-181" fmla="*/ 20861 w 157616"/>
                <a:gd name="connsiteY1-182" fmla="*/ 3477 h 45352"/>
                <a:gd name="connsiteX2-183" fmla="*/ 41722 w 157616"/>
                <a:gd name="connsiteY2-184" fmla="*/ 10430 h 45352"/>
                <a:gd name="connsiteX3-185" fmla="*/ 62583 w 157616"/>
                <a:gd name="connsiteY3-186" fmla="*/ 13907 h 45352"/>
                <a:gd name="connsiteX4-187" fmla="*/ 135596 w 157616"/>
                <a:gd name="connsiteY4-188" fmla="*/ 31291 h 45352"/>
                <a:gd name="connsiteX5-189" fmla="*/ 157616 w 157616"/>
                <a:gd name="connsiteY5-190" fmla="*/ 44633 h 45352"/>
                <a:gd name="connsiteX0-191" fmla="*/ 0 w 157616"/>
                <a:gd name="connsiteY0-192" fmla="*/ 0 h 45352"/>
                <a:gd name="connsiteX1-193" fmla="*/ 20861 w 157616"/>
                <a:gd name="connsiteY1-194" fmla="*/ 3477 h 45352"/>
                <a:gd name="connsiteX2-195" fmla="*/ 41722 w 157616"/>
                <a:gd name="connsiteY2-196" fmla="*/ 10430 h 45352"/>
                <a:gd name="connsiteX3-197" fmla="*/ 62583 w 157616"/>
                <a:gd name="connsiteY3-198" fmla="*/ 13907 h 45352"/>
                <a:gd name="connsiteX4-199" fmla="*/ 135596 w 157616"/>
                <a:gd name="connsiteY4-200" fmla="*/ 31291 h 45352"/>
                <a:gd name="connsiteX5-201" fmla="*/ 157616 w 157616"/>
                <a:gd name="connsiteY5-202" fmla="*/ 44633 h 45352"/>
                <a:gd name="connsiteX0-203" fmla="*/ 0 w 135596"/>
                <a:gd name="connsiteY0-204" fmla="*/ 0 h 39239"/>
                <a:gd name="connsiteX1-205" fmla="*/ 20861 w 135596"/>
                <a:gd name="connsiteY1-206" fmla="*/ 3477 h 39239"/>
                <a:gd name="connsiteX2-207" fmla="*/ 41722 w 135596"/>
                <a:gd name="connsiteY2-208" fmla="*/ 10430 h 39239"/>
                <a:gd name="connsiteX3-209" fmla="*/ 62583 w 135596"/>
                <a:gd name="connsiteY3-210" fmla="*/ 13907 h 39239"/>
                <a:gd name="connsiteX4-211" fmla="*/ 135596 w 135596"/>
                <a:gd name="connsiteY4-212" fmla="*/ 31291 h 39239"/>
                <a:gd name="connsiteX0-213" fmla="*/ 0 w 135596"/>
                <a:gd name="connsiteY0-214" fmla="*/ 0 h 39239"/>
                <a:gd name="connsiteX1-215" fmla="*/ 20861 w 135596"/>
                <a:gd name="connsiteY1-216" fmla="*/ 3477 h 39239"/>
                <a:gd name="connsiteX2-217" fmla="*/ 41722 w 135596"/>
                <a:gd name="connsiteY2-218" fmla="*/ 10430 h 39239"/>
                <a:gd name="connsiteX3-219" fmla="*/ 62583 w 135596"/>
                <a:gd name="connsiteY3-220" fmla="*/ 13907 h 39239"/>
                <a:gd name="connsiteX4-221" fmla="*/ 135596 w 135596"/>
                <a:gd name="connsiteY4-222" fmla="*/ 31291 h 392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35596" h="39239">
                  <a:moveTo>
                    <a:pt x="0" y="0"/>
                  </a:moveTo>
                  <a:cubicBezTo>
                    <a:pt x="6954" y="1159"/>
                    <a:pt x="14022" y="1767"/>
                    <a:pt x="20861" y="3477"/>
                  </a:cubicBezTo>
                  <a:cubicBezTo>
                    <a:pt x="27972" y="5255"/>
                    <a:pt x="34492" y="9225"/>
                    <a:pt x="41722" y="10430"/>
                  </a:cubicBezTo>
                  <a:lnTo>
                    <a:pt x="62583" y="13907"/>
                  </a:lnTo>
                  <a:cubicBezTo>
                    <a:pt x="78229" y="17384"/>
                    <a:pt x="111751" y="39239"/>
                    <a:pt x="135596" y="31291"/>
                  </a:cubicBezTo>
                </a:path>
              </a:pathLst>
            </a:cu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Forma livre 30"/>
            <p:cNvSpPr/>
            <p:nvPr/>
          </p:nvSpPr>
          <p:spPr bwMode="auto">
            <a:xfrm>
              <a:off x="3347864" y="3785288"/>
              <a:ext cx="216024" cy="75760"/>
            </a:xfrm>
            <a:custGeom>
              <a:avLst/>
              <a:gdLst>
                <a:gd name="connsiteX0" fmla="*/ 0 w 236423"/>
                <a:gd name="connsiteY0" fmla="*/ 0 h 41722"/>
                <a:gd name="connsiteX1" fmla="*/ 20861 w 236423"/>
                <a:gd name="connsiteY1" fmla="*/ 3477 h 41722"/>
                <a:gd name="connsiteX2" fmla="*/ 41722 w 236423"/>
                <a:gd name="connsiteY2" fmla="*/ 10430 h 41722"/>
                <a:gd name="connsiteX3" fmla="*/ 62583 w 236423"/>
                <a:gd name="connsiteY3" fmla="*/ 13907 h 41722"/>
                <a:gd name="connsiteX4" fmla="*/ 93874 w 236423"/>
                <a:gd name="connsiteY4" fmla="*/ 41722 h 41722"/>
                <a:gd name="connsiteX5" fmla="*/ 114735 w 236423"/>
                <a:gd name="connsiteY5" fmla="*/ 38245 h 41722"/>
                <a:gd name="connsiteX6" fmla="*/ 135596 w 236423"/>
                <a:gd name="connsiteY6" fmla="*/ 31291 h 41722"/>
                <a:gd name="connsiteX7" fmla="*/ 146026 w 236423"/>
                <a:gd name="connsiteY7" fmla="*/ 27814 h 41722"/>
                <a:gd name="connsiteX8" fmla="*/ 173841 w 236423"/>
                <a:gd name="connsiteY8" fmla="*/ 20861 h 41722"/>
                <a:gd name="connsiteX9" fmla="*/ 187748 w 236423"/>
                <a:gd name="connsiteY9" fmla="*/ 24338 h 41722"/>
                <a:gd name="connsiteX10" fmla="*/ 198178 w 236423"/>
                <a:gd name="connsiteY10" fmla="*/ 27814 h 41722"/>
                <a:gd name="connsiteX11" fmla="*/ 219039 w 236423"/>
                <a:gd name="connsiteY11" fmla="*/ 13907 h 41722"/>
                <a:gd name="connsiteX12" fmla="*/ 236423 w 236423"/>
                <a:gd name="connsiteY12" fmla="*/ 20861 h 41722"/>
                <a:gd name="connsiteX0-1" fmla="*/ 0 w 289770"/>
                <a:gd name="connsiteY0-2" fmla="*/ 0 h 41967"/>
                <a:gd name="connsiteX1-3" fmla="*/ 20861 w 289770"/>
                <a:gd name="connsiteY1-4" fmla="*/ 3477 h 41967"/>
                <a:gd name="connsiteX2-5" fmla="*/ 41722 w 289770"/>
                <a:gd name="connsiteY2-6" fmla="*/ 10430 h 41967"/>
                <a:gd name="connsiteX3-7" fmla="*/ 62583 w 289770"/>
                <a:gd name="connsiteY3-8" fmla="*/ 13907 h 41967"/>
                <a:gd name="connsiteX4-9" fmla="*/ 93874 w 289770"/>
                <a:gd name="connsiteY4-10" fmla="*/ 41722 h 41967"/>
                <a:gd name="connsiteX5-11" fmla="*/ 114735 w 289770"/>
                <a:gd name="connsiteY5-12" fmla="*/ 38245 h 41967"/>
                <a:gd name="connsiteX6-13" fmla="*/ 135596 w 289770"/>
                <a:gd name="connsiteY6-14" fmla="*/ 31291 h 41967"/>
                <a:gd name="connsiteX7-15" fmla="*/ 146026 w 289770"/>
                <a:gd name="connsiteY7-16" fmla="*/ 27814 h 41967"/>
                <a:gd name="connsiteX8-17" fmla="*/ 173841 w 289770"/>
                <a:gd name="connsiteY8-18" fmla="*/ 20861 h 41967"/>
                <a:gd name="connsiteX9-19" fmla="*/ 187748 w 289770"/>
                <a:gd name="connsiteY9-20" fmla="*/ 24338 h 41967"/>
                <a:gd name="connsiteX10-21" fmla="*/ 198178 w 289770"/>
                <a:gd name="connsiteY10-22" fmla="*/ 27814 h 41967"/>
                <a:gd name="connsiteX11-23" fmla="*/ 219039 w 289770"/>
                <a:gd name="connsiteY11-24" fmla="*/ 13907 h 41967"/>
                <a:gd name="connsiteX12-25" fmla="*/ 289770 w 289770"/>
                <a:gd name="connsiteY12-26" fmla="*/ 41967 h 4196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289770" h="41967">
                  <a:moveTo>
                    <a:pt x="0" y="0"/>
                  </a:moveTo>
                  <a:cubicBezTo>
                    <a:pt x="6954" y="1159"/>
                    <a:pt x="14022" y="1767"/>
                    <a:pt x="20861" y="3477"/>
                  </a:cubicBezTo>
                  <a:cubicBezTo>
                    <a:pt x="27972" y="5255"/>
                    <a:pt x="34492" y="9225"/>
                    <a:pt x="41722" y="10430"/>
                  </a:cubicBezTo>
                  <a:lnTo>
                    <a:pt x="62583" y="13907"/>
                  </a:lnTo>
                  <a:cubicBezTo>
                    <a:pt x="86399" y="37723"/>
                    <a:pt x="75262" y="29313"/>
                    <a:pt x="93874" y="41722"/>
                  </a:cubicBezTo>
                  <a:cubicBezTo>
                    <a:pt x="100828" y="40563"/>
                    <a:pt x="107896" y="39955"/>
                    <a:pt x="114735" y="38245"/>
                  </a:cubicBezTo>
                  <a:cubicBezTo>
                    <a:pt x="121846" y="36467"/>
                    <a:pt x="128642" y="33609"/>
                    <a:pt x="135596" y="31291"/>
                  </a:cubicBezTo>
                  <a:cubicBezTo>
                    <a:pt x="139073" y="30132"/>
                    <a:pt x="142432" y="28533"/>
                    <a:pt x="146026" y="27814"/>
                  </a:cubicBezTo>
                  <a:cubicBezTo>
                    <a:pt x="167004" y="23619"/>
                    <a:pt x="157804" y="26207"/>
                    <a:pt x="173841" y="20861"/>
                  </a:cubicBezTo>
                  <a:cubicBezTo>
                    <a:pt x="178477" y="22020"/>
                    <a:pt x="183153" y="23025"/>
                    <a:pt x="187748" y="24338"/>
                  </a:cubicBezTo>
                  <a:cubicBezTo>
                    <a:pt x="191272" y="25345"/>
                    <a:pt x="194701" y="28973"/>
                    <a:pt x="198178" y="27814"/>
                  </a:cubicBezTo>
                  <a:cubicBezTo>
                    <a:pt x="206106" y="25171"/>
                    <a:pt x="219039" y="13907"/>
                    <a:pt x="219039" y="13907"/>
                  </a:cubicBezTo>
                  <a:cubicBezTo>
                    <a:pt x="234536" y="17782"/>
                    <a:pt x="282914" y="35111"/>
                    <a:pt x="289770" y="41967"/>
                  </a:cubicBezTo>
                </a:path>
              </a:pathLst>
            </a:cu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Forma livre 31"/>
            <p:cNvSpPr/>
            <p:nvPr/>
          </p:nvSpPr>
          <p:spPr bwMode="auto">
            <a:xfrm rot="20587724">
              <a:off x="2392088" y="4096587"/>
              <a:ext cx="193524" cy="319314"/>
            </a:xfrm>
            <a:custGeom>
              <a:avLst/>
              <a:gdLst>
                <a:gd name="connsiteX0" fmla="*/ 58058 w 193524"/>
                <a:gd name="connsiteY0" fmla="*/ 319314 h 319314"/>
                <a:gd name="connsiteX1" fmla="*/ 60477 w 193524"/>
                <a:gd name="connsiteY1" fmla="*/ 312057 h 319314"/>
                <a:gd name="connsiteX2" fmla="*/ 58058 w 193524"/>
                <a:gd name="connsiteY2" fmla="*/ 304800 h 319314"/>
                <a:gd name="connsiteX3" fmla="*/ 55639 w 193524"/>
                <a:gd name="connsiteY3" fmla="*/ 290286 h 319314"/>
                <a:gd name="connsiteX4" fmla="*/ 50800 w 193524"/>
                <a:gd name="connsiteY4" fmla="*/ 270933 h 319314"/>
                <a:gd name="connsiteX5" fmla="*/ 48381 w 193524"/>
                <a:gd name="connsiteY5" fmla="*/ 261257 h 319314"/>
                <a:gd name="connsiteX6" fmla="*/ 43543 w 193524"/>
                <a:gd name="connsiteY6" fmla="*/ 254000 h 319314"/>
                <a:gd name="connsiteX7" fmla="*/ 38705 w 193524"/>
                <a:gd name="connsiteY7" fmla="*/ 237067 h 319314"/>
                <a:gd name="connsiteX8" fmla="*/ 33867 w 193524"/>
                <a:gd name="connsiteY8" fmla="*/ 229809 h 319314"/>
                <a:gd name="connsiteX9" fmla="*/ 29029 w 193524"/>
                <a:gd name="connsiteY9" fmla="*/ 210457 h 319314"/>
                <a:gd name="connsiteX10" fmla="*/ 26610 w 193524"/>
                <a:gd name="connsiteY10" fmla="*/ 193524 h 319314"/>
                <a:gd name="connsiteX11" fmla="*/ 21772 w 193524"/>
                <a:gd name="connsiteY11" fmla="*/ 179009 h 319314"/>
                <a:gd name="connsiteX12" fmla="*/ 14515 w 193524"/>
                <a:gd name="connsiteY12" fmla="*/ 162076 h 319314"/>
                <a:gd name="connsiteX13" fmla="*/ 7258 w 193524"/>
                <a:gd name="connsiteY13" fmla="*/ 157238 h 319314"/>
                <a:gd name="connsiteX14" fmla="*/ 0 w 193524"/>
                <a:gd name="connsiteY14" fmla="*/ 133048 h 319314"/>
                <a:gd name="connsiteX15" fmla="*/ 2420 w 193524"/>
                <a:gd name="connsiteY15" fmla="*/ 125790 h 319314"/>
                <a:gd name="connsiteX16" fmla="*/ 16934 w 193524"/>
                <a:gd name="connsiteY16" fmla="*/ 130629 h 319314"/>
                <a:gd name="connsiteX17" fmla="*/ 24191 w 193524"/>
                <a:gd name="connsiteY17" fmla="*/ 133048 h 319314"/>
                <a:gd name="connsiteX18" fmla="*/ 38705 w 193524"/>
                <a:gd name="connsiteY18" fmla="*/ 142724 h 319314"/>
                <a:gd name="connsiteX19" fmla="*/ 45962 w 193524"/>
                <a:gd name="connsiteY19" fmla="*/ 147562 h 319314"/>
                <a:gd name="connsiteX20" fmla="*/ 50800 w 193524"/>
                <a:gd name="connsiteY20" fmla="*/ 154819 h 319314"/>
                <a:gd name="connsiteX21" fmla="*/ 55639 w 193524"/>
                <a:gd name="connsiteY21" fmla="*/ 159657 h 319314"/>
                <a:gd name="connsiteX22" fmla="*/ 65315 w 193524"/>
                <a:gd name="connsiteY22" fmla="*/ 171752 h 319314"/>
                <a:gd name="connsiteX23" fmla="*/ 67734 w 193524"/>
                <a:gd name="connsiteY23" fmla="*/ 217714 h 319314"/>
                <a:gd name="connsiteX24" fmla="*/ 70153 w 193524"/>
                <a:gd name="connsiteY24" fmla="*/ 224971 h 319314"/>
                <a:gd name="connsiteX25" fmla="*/ 79829 w 193524"/>
                <a:gd name="connsiteY25" fmla="*/ 239486 h 319314"/>
                <a:gd name="connsiteX26" fmla="*/ 84667 w 193524"/>
                <a:gd name="connsiteY26" fmla="*/ 246743 h 319314"/>
                <a:gd name="connsiteX27" fmla="*/ 89505 w 193524"/>
                <a:gd name="connsiteY27" fmla="*/ 254000 h 319314"/>
                <a:gd name="connsiteX28" fmla="*/ 94343 w 193524"/>
                <a:gd name="connsiteY28" fmla="*/ 263676 h 319314"/>
                <a:gd name="connsiteX29" fmla="*/ 104020 w 193524"/>
                <a:gd name="connsiteY29" fmla="*/ 278190 h 319314"/>
                <a:gd name="connsiteX30" fmla="*/ 106439 w 193524"/>
                <a:gd name="connsiteY30" fmla="*/ 304800 h 319314"/>
                <a:gd name="connsiteX31" fmla="*/ 99181 w 193524"/>
                <a:gd name="connsiteY31" fmla="*/ 280609 h 319314"/>
                <a:gd name="connsiteX32" fmla="*/ 94343 w 193524"/>
                <a:gd name="connsiteY32" fmla="*/ 270933 h 319314"/>
                <a:gd name="connsiteX33" fmla="*/ 91924 w 193524"/>
                <a:gd name="connsiteY33" fmla="*/ 261257 h 319314"/>
                <a:gd name="connsiteX34" fmla="*/ 84667 w 193524"/>
                <a:gd name="connsiteY34" fmla="*/ 241905 h 319314"/>
                <a:gd name="connsiteX35" fmla="*/ 82248 w 193524"/>
                <a:gd name="connsiteY35" fmla="*/ 229809 h 319314"/>
                <a:gd name="connsiteX36" fmla="*/ 77410 w 193524"/>
                <a:gd name="connsiteY36" fmla="*/ 215295 h 319314"/>
                <a:gd name="connsiteX37" fmla="*/ 74991 w 193524"/>
                <a:gd name="connsiteY37" fmla="*/ 87086 h 319314"/>
                <a:gd name="connsiteX38" fmla="*/ 72572 w 193524"/>
                <a:gd name="connsiteY38" fmla="*/ 79829 h 319314"/>
                <a:gd name="connsiteX39" fmla="*/ 84667 w 193524"/>
                <a:gd name="connsiteY39" fmla="*/ 96762 h 319314"/>
                <a:gd name="connsiteX40" fmla="*/ 87086 w 193524"/>
                <a:gd name="connsiteY40" fmla="*/ 106438 h 319314"/>
                <a:gd name="connsiteX41" fmla="*/ 96762 w 193524"/>
                <a:gd name="connsiteY41" fmla="*/ 123371 h 319314"/>
                <a:gd name="connsiteX42" fmla="*/ 99181 w 193524"/>
                <a:gd name="connsiteY42" fmla="*/ 130629 h 319314"/>
                <a:gd name="connsiteX43" fmla="*/ 104020 w 193524"/>
                <a:gd name="connsiteY43" fmla="*/ 137886 h 319314"/>
                <a:gd name="connsiteX44" fmla="*/ 106439 w 193524"/>
                <a:gd name="connsiteY44" fmla="*/ 149981 h 319314"/>
                <a:gd name="connsiteX45" fmla="*/ 111277 w 193524"/>
                <a:gd name="connsiteY45" fmla="*/ 159657 h 319314"/>
                <a:gd name="connsiteX46" fmla="*/ 113696 w 193524"/>
                <a:gd name="connsiteY46" fmla="*/ 166914 h 319314"/>
                <a:gd name="connsiteX47" fmla="*/ 118534 w 193524"/>
                <a:gd name="connsiteY47" fmla="*/ 176590 h 319314"/>
                <a:gd name="connsiteX48" fmla="*/ 120953 w 193524"/>
                <a:gd name="connsiteY48" fmla="*/ 183848 h 319314"/>
                <a:gd name="connsiteX49" fmla="*/ 125791 w 193524"/>
                <a:gd name="connsiteY49" fmla="*/ 193524 h 319314"/>
                <a:gd name="connsiteX50" fmla="*/ 130629 w 193524"/>
                <a:gd name="connsiteY50" fmla="*/ 212876 h 319314"/>
                <a:gd name="connsiteX51" fmla="*/ 135467 w 193524"/>
                <a:gd name="connsiteY51" fmla="*/ 241905 h 319314"/>
                <a:gd name="connsiteX52" fmla="*/ 137886 w 193524"/>
                <a:gd name="connsiteY52" fmla="*/ 256419 h 319314"/>
                <a:gd name="connsiteX53" fmla="*/ 140305 w 193524"/>
                <a:gd name="connsiteY53" fmla="*/ 263676 h 319314"/>
                <a:gd name="connsiteX54" fmla="*/ 142724 w 193524"/>
                <a:gd name="connsiteY54" fmla="*/ 278190 h 319314"/>
                <a:gd name="connsiteX55" fmla="*/ 145143 w 193524"/>
                <a:gd name="connsiteY55" fmla="*/ 290286 h 319314"/>
                <a:gd name="connsiteX56" fmla="*/ 142724 w 193524"/>
                <a:gd name="connsiteY56" fmla="*/ 297543 h 319314"/>
                <a:gd name="connsiteX57" fmla="*/ 135467 w 193524"/>
                <a:gd name="connsiteY57" fmla="*/ 270933 h 319314"/>
                <a:gd name="connsiteX58" fmla="*/ 133048 w 193524"/>
                <a:gd name="connsiteY58" fmla="*/ 263676 h 319314"/>
                <a:gd name="connsiteX59" fmla="*/ 130629 w 193524"/>
                <a:gd name="connsiteY59" fmla="*/ 246743 h 319314"/>
                <a:gd name="connsiteX60" fmla="*/ 125791 w 193524"/>
                <a:gd name="connsiteY60" fmla="*/ 227390 h 319314"/>
                <a:gd name="connsiteX61" fmla="*/ 120953 w 193524"/>
                <a:gd name="connsiteY61" fmla="*/ 205619 h 319314"/>
                <a:gd name="connsiteX62" fmla="*/ 118534 w 193524"/>
                <a:gd name="connsiteY62" fmla="*/ 176590 h 319314"/>
                <a:gd name="connsiteX63" fmla="*/ 113696 w 193524"/>
                <a:gd name="connsiteY63" fmla="*/ 162076 h 319314"/>
                <a:gd name="connsiteX64" fmla="*/ 116115 w 193524"/>
                <a:gd name="connsiteY64" fmla="*/ 31448 h 319314"/>
                <a:gd name="connsiteX65" fmla="*/ 118534 w 193524"/>
                <a:gd name="connsiteY65" fmla="*/ 38705 h 319314"/>
                <a:gd name="connsiteX66" fmla="*/ 123372 w 193524"/>
                <a:gd name="connsiteY66" fmla="*/ 48381 h 319314"/>
                <a:gd name="connsiteX67" fmla="*/ 125791 w 193524"/>
                <a:gd name="connsiteY67" fmla="*/ 58057 h 319314"/>
                <a:gd name="connsiteX68" fmla="*/ 130629 w 193524"/>
                <a:gd name="connsiteY68" fmla="*/ 67733 h 319314"/>
                <a:gd name="connsiteX69" fmla="*/ 133048 w 193524"/>
                <a:gd name="connsiteY69" fmla="*/ 77409 h 319314"/>
                <a:gd name="connsiteX70" fmla="*/ 135467 w 193524"/>
                <a:gd name="connsiteY70" fmla="*/ 84667 h 319314"/>
                <a:gd name="connsiteX71" fmla="*/ 140305 w 193524"/>
                <a:gd name="connsiteY71" fmla="*/ 101600 h 319314"/>
                <a:gd name="connsiteX72" fmla="*/ 142724 w 193524"/>
                <a:gd name="connsiteY72" fmla="*/ 120952 h 319314"/>
                <a:gd name="connsiteX73" fmla="*/ 149981 w 193524"/>
                <a:gd name="connsiteY73" fmla="*/ 152400 h 319314"/>
                <a:gd name="connsiteX74" fmla="*/ 154820 w 193524"/>
                <a:gd name="connsiteY74" fmla="*/ 188686 h 319314"/>
                <a:gd name="connsiteX75" fmla="*/ 157239 w 193524"/>
                <a:gd name="connsiteY75" fmla="*/ 195943 h 319314"/>
                <a:gd name="connsiteX76" fmla="*/ 159658 w 193524"/>
                <a:gd name="connsiteY76" fmla="*/ 208038 h 319314"/>
                <a:gd name="connsiteX77" fmla="*/ 157239 w 193524"/>
                <a:gd name="connsiteY77" fmla="*/ 285448 h 319314"/>
                <a:gd name="connsiteX78" fmla="*/ 154820 w 193524"/>
                <a:gd name="connsiteY78" fmla="*/ 278190 h 319314"/>
                <a:gd name="connsiteX79" fmla="*/ 152400 w 193524"/>
                <a:gd name="connsiteY79" fmla="*/ 268514 h 319314"/>
                <a:gd name="connsiteX80" fmla="*/ 147562 w 193524"/>
                <a:gd name="connsiteY80" fmla="*/ 246743 h 319314"/>
                <a:gd name="connsiteX81" fmla="*/ 145143 w 193524"/>
                <a:gd name="connsiteY81" fmla="*/ 222552 h 319314"/>
                <a:gd name="connsiteX82" fmla="*/ 140305 w 193524"/>
                <a:gd name="connsiteY82" fmla="*/ 205619 h 319314"/>
                <a:gd name="connsiteX83" fmla="*/ 145143 w 193524"/>
                <a:gd name="connsiteY83" fmla="*/ 99181 h 319314"/>
                <a:gd name="connsiteX84" fmla="*/ 147562 w 193524"/>
                <a:gd name="connsiteY84" fmla="*/ 89505 h 319314"/>
                <a:gd name="connsiteX85" fmla="*/ 152400 w 193524"/>
                <a:gd name="connsiteY85" fmla="*/ 67733 h 319314"/>
                <a:gd name="connsiteX86" fmla="*/ 154820 w 193524"/>
                <a:gd name="connsiteY86" fmla="*/ 48381 h 319314"/>
                <a:gd name="connsiteX87" fmla="*/ 157239 w 193524"/>
                <a:gd name="connsiteY87" fmla="*/ 38705 h 319314"/>
                <a:gd name="connsiteX88" fmla="*/ 159658 w 193524"/>
                <a:gd name="connsiteY88" fmla="*/ 24190 h 319314"/>
                <a:gd name="connsiteX89" fmla="*/ 162077 w 193524"/>
                <a:gd name="connsiteY89" fmla="*/ 14514 h 319314"/>
                <a:gd name="connsiteX90" fmla="*/ 164496 w 193524"/>
                <a:gd name="connsiteY90" fmla="*/ 0 h 319314"/>
                <a:gd name="connsiteX91" fmla="*/ 169334 w 193524"/>
                <a:gd name="connsiteY91" fmla="*/ 7257 h 319314"/>
                <a:gd name="connsiteX92" fmla="*/ 176591 w 193524"/>
                <a:gd name="connsiteY92" fmla="*/ 24190 h 319314"/>
                <a:gd name="connsiteX93" fmla="*/ 179010 w 193524"/>
                <a:gd name="connsiteY93" fmla="*/ 31448 h 319314"/>
                <a:gd name="connsiteX94" fmla="*/ 183848 w 193524"/>
                <a:gd name="connsiteY94" fmla="*/ 38705 h 319314"/>
                <a:gd name="connsiteX95" fmla="*/ 186267 w 193524"/>
                <a:gd name="connsiteY95" fmla="*/ 48381 h 319314"/>
                <a:gd name="connsiteX96" fmla="*/ 191105 w 193524"/>
                <a:gd name="connsiteY96" fmla="*/ 74990 h 319314"/>
                <a:gd name="connsiteX97" fmla="*/ 193524 w 193524"/>
                <a:gd name="connsiteY97" fmla="*/ 84667 h 319314"/>
                <a:gd name="connsiteX98" fmla="*/ 191105 w 193524"/>
                <a:gd name="connsiteY98" fmla="*/ 154819 h 319314"/>
                <a:gd name="connsiteX99" fmla="*/ 186267 w 193524"/>
                <a:gd name="connsiteY99" fmla="*/ 186267 h 319314"/>
                <a:gd name="connsiteX100" fmla="*/ 183848 w 193524"/>
                <a:gd name="connsiteY100" fmla="*/ 193524 h 319314"/>
                <a:gd name="connsiteX101" fmla="*/ 176591 w 193524"/>
                <a:gd name="connsiteY101" fmla="*/ 222552 h 319314"/>
                <a:gd name="connsiteX102" fmla="*/ 174172 w 193524"/>
                <a:gd name="connsiteY102" fmla="*/ 229809 h 319314"/>
                <a:gd name="connsiteX103" fmla="*/ 169334 w 193524"/>
                <a:gd name="connsiteY103" fmla="*/ 237067 h 319314"/>
                <a:gd name="connsiteX104" fmla="*/ 164496 w 193524"/>
                <a:gd name="connsiteY104" fmla="*/ 254000 h 319314"/>
                <a:gd name="connsiteX105" fmla="*/ 159658 w 193524"/>
                <a:gd name="connsiteY105" fmla="*/ 261257 h 319314"/>
                <a:gd name="connsiteX106" fmla="*/ 154820 w 193524"/>
                <a:gd name="connsiteY106" fmla="*/ 275771 h 31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3524" h="319314">
                  <a:moveTo>
                    <a:pt x="58058" y="319314"/>
                  </a:moveTo>
                  <a:cubicBezTo>
                    <a:pt x="58864" y="316895"/>
                    <a:pt x="60477" y="314607"/>
                    <a:pt x="60477" y="312057"/>
                  </a:cubicBezTo>
                  <a:cubicBezTo>
                    <a:pt x="60477" y="309507"/>
                    <a:pt x="58611" y="307289"/>
                    <a:pt x="58058" y="304800"/>
                  </a:cubicBezTo>
                  <a:cubicBezTo>
                    <a:pt x="56994" y="300012"/>
                    <a:pt x="56667" y="295082"/>
                    <a:pt x="55639" y="290286"/>
                  </a:cubicBezTo>
                  <a:cubicBezTo>
                    <a:pt x="54246" y="283784"/>
                    <a:pt x="52413" y="277384"/>
                    <a:pt x="50800" y="270933"/>
                  </a:cubicBezTo>
                  <a:cubicBezTo>
                    <a:pt x="49994" y="267708"/>
                    <a:pt x="50225" y="264023"/>
                    <a:pt x="48381" y="261257"/>
                  </a:cubicBezTo>
                  <a:cubicBezTo>
                    <a:pt x="46768" y="258838"/>
                    <a:pt x="44843" y="256600"/>
                    <a:pt x="43543" y="254000"/>
                  </a:cubicBezTo>
                  <a:cubicBezTo>
                    <a:pt x="38837" y="244588"/>
                    <a:pt x="43353" y="247914"/>
                    <a:pt x="38705" y="237067"/>
                  </a:cubicBezTo>
                  <a:cubicBezTo>
                    <a:pt x="37560" y="234395"/>
                    <a:pt x="35480" y="232228"/>
                    <a:pt x="33867" y="229809"/>
                  </a:cubicBezTo>
                  <a:cubicBezTo>
                    <a:pt x="32254" y="223358"/>
                    <a:pt x="29969" y="217039"/>
                    <a:pt x="29029" y="210457"/>
                  </a:cubicBezTo>
                  <a:cubicBezTo>
                    <a:pt x="28223" y="204813"/>
                    <a:pt x="27892" y="199080"/>
                    <a:pt x="26610" y="193524"/>
                  </a:cubicBezTo>
                  <a:cubicBezTo>
                    <a:pt x="25463" y="188555"/>
                    <a:pt x="23009" y="183957"/>
                    <a:pt x="21772" y="179009"/>
                  </a:cubicBezTo>
                  <a:cubicBezTo>
                    <a:pt x="19921" y="171607"/>
                    <a:pt x="20083" y="167644"/>
                    <a:pt x="14515" y="162076"/>
                  </a:cubicBezTo>
                  <a:cubicBezTo>
                    <a:pt x="12459" y="160020"/>
                    <a:pt x="9677" y="158851"/>
                    <a:pt x="7258" y="157238"/>
                  </a:cubicBezTo>
                  <a:cubicBezTo>
                    <a:pt x="2442" y="147605"/>
                    <a:pt x="0" y="145093"/>
                    <a:pt x="0" y="133048"/>
                  </a:cubicBezTo>
                  <a:cubicBezTo>
                    <a:pt x="0" y="130498"/>
                    <a:pt x="1613" y="128209"/>
                    <a:pt x="2420" y="125790"/>
                  </a:cubicBezTo>
                  <a:lnTo>
                    <a:pt x="16934" y="130629"/>
                  </a:lnTo>
                  <a:cubicBezTo>
                    <a:pt x="19353" y="131435"/>
                    <a:pt x="22069" y="131634"/>
                    <a:pt x="24191" y="133048"/>
                  </a:cubicBezTo>
                  <a:lnTo>
                    <a:pt x="38705" y="142724"/>
                  </a:lnTo>
                  <a:lnTo>
                    <a:pt x="45962" y="147562"/>
                  </a:lnTo>
                  <a:cubicBezTo>
                    <a:pt x="47575" y="149981"/>
                    <a:pt x="48984" y="152549"/>
                    <a:pt x="50800" y="154819"/>
                  </a:cubicBezTo>
                  <a:cubicBezTo>
                    <a:pt x="52225" y="156600"/>
                    <a:pt x="54465" y="157701"/>
                    <a:pt x="55639" y="159657"/>
                  </a:cubicBezTo>
                  <a:cubicBezTo>
                    <a:pt x="63430" y="172641"/>
                    <a:pt x="50859" y="162115"/>
                    <a:pt x="65315" y="171752"/>
                  </a:cubicBezTo>
                  <a:cubicBezTo>
                    <a:pt x="66121" y="187073"/>
                    <a:pt x="66345" y="202435"/>
                    <a:pt x="67734" y="217714"/>
                  </a:cubicBezTo>
                  <a:cubicBezTo>
                    <a:pt x="67965" y="220253"/>
                    <a:pt x="68915" y="222742"/>
                    <a:pt x="70153" y="224971"/>
                  </a:cubicBezTo>
                  <a:cubicBezTo>
                    <a:pt x="72977" y="230054"/>
                    <a:pt x="76604" y="234648"/>
                    <a:pt x="79829" y="239486"/>
                  </a:cubicBezTo>
                  <a:lnTo>
                    <a:pt x="84667" y="246743"/>
                  </a:lnTo>
                  <a:cubicBezTo>
                    <a:pt x="86280" y="249162"/>
                    <a:pt x="88205" y="251400"/>
                    <a:pt x="89505" y="254000"/>
                  </a:cubicBezTo>
                  <a:cubicBezTo>
                    <a:pt x="91118" y="257225"/>
                    <a:pt x="92488" y="260584"/>
                    <a:pt x="94343" y="263676"/>
                  </a:cubicBezTo>
                  <a:cubicBezTo>
                    <a:pt x="97335" y="268662"/>
                    <a:pt x="104020" y="278190"/>
                    <a:pt x="104020" y="278190"/>
                  </a:cubicBezTo>
                  <a:cubicBezTo>
                    <a:pt x="109476" y="300017"/>
                    <a:pt x="110961" y="291235"/>
                    <a:pt x="106439" y="304800"/>
                  </a:cubicBezTo>
                  <a:cubicBezTo>
                    <a:pt x="104702" y="297853"/>
                    <a:pt x="102127" y="286502"/>
                    <a:pt x="99181" y="280609"/>
                  </a:cubicBezTo>
                  <a:cubicBezTo>
                    <a:pt x="97568" y="277384"/>
                    <a:pt x="95609" y="274309"/>
                    <a:pt x="94343" y="270933"/>
                  </a:cubicBezTo>
                  <a:cubicBezTo>
                    <a:pt x="93176" y="267820"/>
                    <a:pt x="93091" y="264370"/>
                    <a:pt x="91924" y="261257"/>
                  </a:cubicBezTo>
                  <a:cubicBezTo>
                    <a:pt x="84274" y="240857"/>
                    <a:pt x="89182" y="262225"/>
                    <a:pt x="84667" y="241905"/>
                  </a:cubicBezTo>
                  <a:cubicBezTo>
                    <a:pt x="83775" y="237891"/>
                    <a:pt x="83330" y="233776"/>
                    <a:pt x="82248" y="229809"/>
                  </a:cubicBezTo>
                  <a:cubicBezTo>
                    <a:pt x="80906" y="224889"/>
                    <a:pt x="77410" y="215295"/>
                    <a:pt x="77410" y="215295"/>
                  </a:cubicBezTo>
                  <a:cubicBezTo>
                    <a:pt x="76604" y="172559"/>
                    <a:pt x="76517" y="129803"/>
                    <a:pt x="74991" y="87086"/>
                  </a:cubicBezTo>
                  <a:cubicBezTo>
                    <a:pt x="74900" y="84538"/>
                    <a:pt x="70291" y="78689"/>
                    <a:pt x="72572" y="79829"/>
                  </a:cubicBezTo>
                  <a:cubicBezTo>
                    <a:pt x="74072" y="80579"/>
                    <a:pt x="83002" y="94264"/>
                    <a:pt x="84667" y="96762"/>
                  </a:cubicBezTo>
                  <a:cubicBezTo>
                    <a:pt x="85473" y="99987"/>
                    <a:pt x="85919" y="103325"/>
                    <a:pt x="87086" y="106438"/>
                  </a:cubicBezTo>
                  <a:cubicBezTo>
                    <a:pt x="89717" y="113453"/>
                    <a:pt x="92752" y="117355"/>
                    <a:pt x="96762" y="123371"/>
                  </a:cubicBezTo>
                  <a:cubicBezTo>
                    <a:pt x="97568" y="125790"/>
                    <a:pt x="98040" y="128348"/>
                    <a:pt x="99181" y="130629"/>
                  </a:cubicBezTo>
                  <a:cubicBezTo>
                    <a:pt x="100481" y="133229"/>
                    <a:pt x="102999" y="135164"/>
                    <a:pt x="104020" y="137886"/>
                  </a:cubicBezTo>
                  <a:cubicBezTo>
                    <a:pt x="105464" y="141736"/>
                    <a:pt x="105139" y="146080"/>
                    <a:pt x="106439" y="149981"/>
                  </a:cubicBezTo>
                  <a:cubicBezTo>
                    <a:pt x="107579" y="153402"/>
                    <a:pt x="109857" y="156343"/>
                    <a:pt x="111277" y="159657"/>
                  </a:cubicBezTo>
                  <a:cubicBezTo>
                    <a:pt x="112281" y="162001"/>
                    <a:pt x="112692" y="164570"/>
                    <a:pt x="113696" y="166914"/>
                  </a:cubicBezTo>
                  <a:cubicBezTo>
                    <a:pt x="115116" y="170228"/>
                    <a:pt x="117114" y="173276"/>
                    <a:pt x="118534" y="176590"/>
                  </a:cubicBezTo>
                  <a:cubicBezTo>
                    <a:pt x="119539" y="178934"/>
                    <a:pt x="119948" y="181504"/>
                    <a:pt x="120953" y="183848"/>
                  </a:cubicBezTo>
                  <a:cubicBezTo>
                    <a:pt x="122373" y="187162"/>
                    <a:pt x="124651" y="190103"/>
                    <a:pt x="125791" y="193524"/>
                  </a:cubicBezTo>
                  <a:cubicBezTo>
                    <a:pt x="127894" y="199832"/>
                    <a:pt x="130629" y="212876"/>
                    <a:pt x="130629" y="212876"/>
                  </a:cubicBezTo>
                  <a:cubicBezTo>
                    <a:pt x="136065" y="256363"/>
                    <a:pt x="130139" y="215267"/>
                    <a:pt x="135467" y="241905"/>
                  </a:cubicBezTo>
                  <a:cubicBezTo>
                    <a:pt x="136429" y="246714"/>
                    <a:pt x="136822" y="251631"/>
                    <a:pt x="137886" y="256419"/>
                  </a:cubicBezTo>
                  <a:cubicBezTo>
                    <a:pt x="138439" y="258908"/>
                    <a:pt x="139752" y="261187"/>
                    <a:pt x="140305" y="263676"/>
                  </a:cubicBezTo>
                  <a:cubicBezTo>
                    <a:pt x="141369" y="268464"/>
                    <a:pt x="141847" y="273364"/>
                    <a:pt x="142724" y="278190"/>
                  </a:cubicBezTo>
                  <a:cubicBezTo>
                    <a:pt x="143460" y="282236"/>
                    <a:pt x="144337" y="286254"/>
                    <a:pt x="145143" y="290286"/>
                  </a:cubicBezTo>
                  <a:cubicBezTo>
                    <a:pt x="144337" y="292705"/>
                    <a:pt x="144527" y="299346"/>
                    <a:pt x="142724" y="297543"/>
                  </a:cubicBezTo>
                  <a:cubicBezTo>
                    <a:pt x="139264" y="294083"/>
                    <a:pt x="136727" y="275972"/>
                    <a:pt x="135467" y="270933"/>
                  </a:cubicBezTo>
                  <a:cubicBezTo>
                    <a:pt x="134849" y="268459"/>
                    <a:pt x="133854" y="266095"/>
                    <a:pt x="133048" y="263676"/>
                  </a:cubicBezTo>
                  <a:cubicBezTo>
                    <a:pt x="132242" y="258032"/>
                    <a:pt x="131747" y="252334"/>
                    <a:pt x="130629" y="246743"/>
                  </a:cubicBezTo>
                  <a:cubicBezTo>
                    <a:pt x="129325" y="240223"/>
                    <a:pt x="127095" y="233910"/>
                    <a:pt x="125791" y="227390"/>
                  </a:cubicBezTo>
                  <a:cubicBezTo>
                    <a:pt x="122720" y="212035"/>
                    <a:pt x="124369" y="219284"/>
                    <a:pt x="120953" y="205619"/>
                  </a:cubicBezTo>
                  <a:cubicBezTo>
                    <a:pt x="120147" y="195943"/>
                    <a:pt x="120130" y="186168"/>
                    <a:pt x="118534" y="176590"/>
                  </a:cubicBezTo>
                  <a:cubicBezTo>
                    <a:pt x="117696" y="171560"/>
                    <a:pt x="113696" y="162076"/>
                    <a:pt x="113696" y="162076"/>
                  </a:cubicBezTo>
                  <a:cubicBezTo>
                    <a:pt x="114502" y="118533"/>
                    <a:pt x="114408" y="74965"/>
                    <a:pt x="116115" y="31448"/>
                  </a:cubicBezTo>
                  <a:cubicBezTo>
                    <a:pt x="116215" y="28900"/>
                    <a:pt x="117530" y="36361"/>
                    <a:pt x="118534" y="38705"/>
                  </a:cubicBezTo>
                  <a:cubicBezTo>
                    <a:pt x="119954" y="42019"/>
                    <a:pt x="122106" y="45005"/>
                    <a:pt x="123372" y="48381"/>
                  </a:cubicBezTo>
                  <a:cubicBezTo>
                    <a:pt x="124539" y="51494"/>
                    <a:pt x="124624" y="54944"/>
                    <a:pt x="125791" y="58057"/>
                  </a:cubicBezTo>
                  <a:cubicBezTo>
                    <a:pt x="127057" y="61433"/>
                    <a:pt x="129363" y="64357"/>
                    <a:pt x="130629" y="67733"/>
                  </a:cubicBezTo>
                  <a:cubicBezTo>
                    <a:pt x="131796" y="70846"/>
                    <a:pt x="132135" y="74212"/>
                    <a:pt x="133048" y="77409"/>
                  </a:cubicBezTo>
                  <a:cubicBezTo>
                    <a:pt x="133749" y="79861"/>
                    <a:pt x="134766" y="82215"/>
                    <a:pt x="135467" y="84667"/>
                  </a:cubicBezTo>
                  <a:cubicBezTo>
                    <a:pt x="141539" y="105921"/>
                    <a:pt x="134507" y="84206"/>
                    <a:pt x="140305" y="101600"/>
                  </a:cubicBezTo>
                  <a:cubicBezTo>
                    <a:pt x="141111" y="108051"/>
                    <a:pt x="141526" y="114562"/>
                    <a:pt x="142724" y="120952"/>
                  </a:cubicBezTo>
                  <a:cubicBezTo>
                    <a:pt x="146001" y="138431"/>
                    <a:pt x="147840" y="137410"/>
                    <a:pt x="149981" y="152400"/>
                  </a:cubicBezTo>
                  <a:cubicBezTo>
                    <a:pt x="152079" y="167089"/>
                    <a:pt x="151778" y="175001"/>
                    <a:pt x="154820" y="188686"/>
                  </a:cubicBezTo>
                  <a:cubicBezTo>
                    <a:pt x="155373" y="191175"/>
                    <a:pt x="156621" y="193469"/>
                    <a:pt x="157239" y="195943"/>
                  </a:cubicBezTo>
                  <a:cubicBezTo>
                    <a:pt x="158236" y="199932"/>
                    <a:pt x="158852" y="204006"/>
                    <a:pt x="159658" y="208038"/>
                  </a:cubicBezTo>
                  <a:cubicBezTo>
                    <a:pt x="158852" y="233841"/>
                    <a:pt x="159015" y="259693"/>
                    <a:pt x="157239" y="285448"/>
                  </a:cubicBezTo>
                  <a:cubicBezTo>
                    <a:pt x="157064" y="287992"/>
                    <a:pt x="155521" y="280642"/>
                    <a:pt x="154820" y="278190"/>
                  </a:cubicBezTo>
                  <a:cubicBezTo>
                    <a:pt x="153907" y="274993"/>
                    <a:pt x="153121" y="271759"/>
                    <a:pt x="152400" y="268514"/>
                  </a:cubicBezTo>
                  <a:cubicBezTo>
                    <a:pt x="146247" y="240829"/>
                    <a:pt x="153471" y="270378"/>
                    <a:pt x="147562" y="246743"/>
                  </a:cubicBezTo>
                  <a:cubicBezTo>
                    <a:pt x="146756" y="238679"/>
                    <a:pt x="146289" y="230574"/>
                    <a:pt x="145143" y="222552"/>
                  </a:cubicBezTo>
                  <a:cubicBezTo>
                    <a:pt x="144384" y="217237"/>
                    <a:pt x="142028" y="210788"/>
                    <a:pt x="140305" y="205619"/>
                  </a:cubicBezTo>
                  <a:cubicBezTo>
                    <a:pt x="141223" y="171653"/>
                    <a:pt x="138819" y="133961"/>
                    <a:pt x="145143" y="99181"/>
                  </a:cubicBezTo>
                  <a:cubicBezTo>
                    <a:pt x="145738" y="95910"/>
                    <a:pt x="146910" y="92765"/>
                    <a:pt x="147562" y="89505"/>
                  </a:cubicBezTo>
                  <a:cubicBezTo>
                    <a:pt x="151819" y="68217"/>
                    <a:pt x="147692" y="81857"/>
                    <a:pt x="152400" y="67733"/>
                  </a:cubicBezTo>
                  <a:cubicBezTo>
                    <a:pt x="153207" y="61282"/>
                    <a:pt x="153751" y="54793"/>
                    <a:pt x="154820" y="48381"/>
                  </a:cubicBezTo>
                  <a:cubicBezTo>
                    <a:pt x="155367" y="45102"/>
                    <a:pt x="156587" y="41965"/>
                    <a:pt x="157239" y="38705"/>
                  </a:cubicBezTo>
                  <a:cubicBezTo>
                    <a:pt x="158201" y="33895"/>
                    <a:pt x="158696" y="29000"/>
                    <a:pt x="159658" y="24190"/>
                  </a:cubicBezTo>
                  <a:cubicBezTo>
                    <a:pt x="160310" y="20930"/>
                    <a:pt x="161425" y="17774"/>
                    <a:pt x="162077" y="14514"/>
                  </a:cubicBezTo>
                  <a:cubicBezTo>
                    <a:pt x="163039" y="9705"/>
                    <a:pt x="163690" y="4838"/>
                    <a:pt x="164496" y="0"/>
                  </a:cubicBezTo>
                  <a:cubicBezTo>
                    <a:pt x="166109" y="2419"/>
                    <a:pt x="168189" y="4585"/>
                    <a:pt x="169334" y="7257"/>
                  </a:cubicBezTo>
                  <a:cubicBezTo>
                    <a:pt x="178706" y="29126"/>
                    <a:pt x="164445" y="5971"/>
                    <a:pt x="176591" y="24190"/>
                  </a:cubicBezTo>
                  <a:cubicBezTo>
                    <a:pt x="177397" y="26609"/>
                    <a:pt x="177870" y="29167"/>
                    <a:pt x="179010" y="31448"/>
                  </a:cubicBezTo>
                  <a:cubicBezTo>
                    <a:pt x="180310" y="34048"/>
                    <a:pt x="182703" y="36033"/>
                    <a:pt x="183848" y="38705"/>
                  </a:cubicBezTo>
                  <a:cubicBezTo>
                    <a:pt x="185158" y="41761"/>
                    <a:pt x="185546" y="45136"/>
                    <a:pt x="186267" y="48381"/>
                  </a:cubicBezTo>
                  <a:cubicBezTo>
                    <a:pt x="191454" y="71722"/>
                    <a:pt x="185856" y="48742"/>
                    <a:pt x="191105" y="74990"/>
                  </a:cubicBezTo>
                  <a:cubicBezTo>
                    <a:pt x="191757" y="78250"/>
                    <a:pt x="192718" y="81441"/>
                    <a:pt x="193524" y="84667"/>
                  </a:cubicBezTo>
                  <a:cubicBezTo>
                    <a:pt x="192718" y="108051"/>
                    <a:pt x="192403" y="131457"/>
                    <a:pt x="191105" y="154819"/>
                  </a:cubicBezTo>
                  <a:cubicBezTo>
                    <a:pt x="190962" y="157390"/>
                    <a:pt x="187068" y="182661"/>
                    <a:pt x="186267" y="186267"/>
                  </a:cubicBezTo>
                  <a:cubicBezTo>
                    <a:pt x="185714" y="188756"/>
                    <a:pt x="184401" y="191035"/>
                    <a:pt x="183848" y="193524"/>
                  </a:cubicBezTo>
                  <a:cubicBezTo>
                    <a:pt x="177333" y="222840"/>
                    <a:pt x="186367" y="193224"/>
                    <a:pt x="176591" y="222552"/>
                  </a:cubicBezTo>
                  <a:cubicBezTo>
                    <a:pt x="175785" y="224971"/>
                    <a:pt x="175586" y="227687"/>
                    <a:pt x="174172" y="229809"/>
                  </a:cubicBezTo>
                  <a:cubicBezTo>
                    <a:pt x="172559" y="232228"/>
                    <a:pt x="170634" y="234466"/>
                    <a:pt x="169334" y="237067"/>
                  </a:cubicBezTo>
                  <a:cubicBezTo>
                    <a:pt x="164625" y="246486"/>
                    <a:pt x="169149" y="243143"/>
                    <a:pt x="164496" y="254000"/>
                  </a:cubicBezTo>
                  <a:cubicBezTo>
                    <a:pt x="163351" y="256672"/>
                    <a:pt x="161271" y="258838"/>
                    <a:pt x="159658" y="261257"/>
                  </a:cubicBezTo>
                  <a:cubicBezTo>
                    <a:pt x="156802" y="272682"/>
                    <a:pt x="158726" y="267959"/>
                    <a:pt x="154820" y="275771"/>
                  </a:cubicBezTo>
                </a:path>
              </a:pathLst>
            </a:custGeom>
            <a:solidFill>
              <a:srgbClr val="92D050"/>
            </a:soli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Forma livre 32"/>
            <p:cNvSpPr/>
            <p:nvPr/>
          </p:nvSpPr>
          <p:spPr bwMode="auto">
            <a:xfrm>
              <a:off x="3362855" y="4320419"/>
              <a:ext cx="344759" cy="273352"/>
            </a:xfrm>
            <a:custGeom>
              <a:avLst/>
              <a:gdLst>
                <a:gd name="connsiteX0" fmla="*/ 28650 w 344759"/>
                <a:gd name="connsiteY0" fmla="*/ 273352 h 273352"/>
                <a:gd name="connsiteX1" fmla="*/ 23812 w 344759"/>
                <a:gd name="connsiteY1" fmla="*/ 258838 h 273352"/>
                <a:gd name="connsiteX2" fmla="*/ 18974 w 344759"/>
                <a:gd name="connsiteY2" fmla="*/ 234647 h 273352"/>
                <a:gd name="connsiteX3" fmla="*/ 14136 w 344759"/>
                <a:gd name="connsiteY3" fmla="*/ 200781 h 273352"/>
                <a:gd name="connsiteX4" fmla="*/ 9298 w 344759"/>
                <a:gd name="connsiteY4" fmla="*/ 186267 h 273352"/>
                <a:gd name="connsiteX5" fmla="*/ 6879 w 344759"/>
                <a:gd name="connsiteY5" fmla="*/ 179009 h 273352"/>
                <a:gd name="connsiteX6" fmla="*/ 2040 w 344759"/>
                <a:gd name="connsiteY6" fmla="*/ 174171 h 273352"/>
                <a:gd name="connsiteX7" fmla="*/ 11717 w 344759"/>
                <a:gd name="connsiteY7" fmla="*/ 176590 h 273352"/>
                <a:gd name="connsiteX8" fmla="*/ 16555 w 344759"/>
                <a:gd name="connsiteY8" fmla="*/ 186267 h 273352"/>
                <a:gd name="connsiteX9" fmla="*/ 26231 w 344759"/>
                <a:gd name="connsiteY9" fmla="*/ 200781 h 273352"/>
                <a:gd name="connsiteX10" fmla="*/ 28650 w 344759"/>
                <a:gd name="connsiteY10" fmla="*/ 208038 h 273352"/>
                <a:gd name="connsiteX11" fmla="*/ 38326 w 344759"/>
                <a:gd name="connsiteY11" fmla="*/ 222552 h 273352"/>
                <a:gd name="connsiteX12" fmla="*/ 43164 w 344759"/>
                <a:gd name="connsiteY12" fmla="*/ 229809 h 273352"/>
                <a:gd name="connsiteX13" fmla="*/ 45583 w 344759"/>
                <a:gd name="connsiteY13" fmla="*/ 237067 h 273352"/>
                <a:gd name="connsiteX14" fmla="*/ 50421 w 344759"/>
                <a:gd name="connsiteY14" fmla="*/ 246743 h 273352"/>
                <a:gd name="connsiteX15" fmla="*/ 48002 w 344759"/>
                <a:gd name="connsiteY15" fmla="*/ 239486 h 273352"/>
                <a:gd name="connsiteX16" fmla="*/ 45583 w 344759"/>
                <a:gd name="connsiteY16" fmla="*/ 229809 h 273352"/>
                <a:gd name="connsiteX17" fmla="*/ 43164 w 344759"/>
                <a:gd name="connsiteY17" fmla="*/ 222552 h 273352"/>
                <a:gd name="connsiteX18" fmla="*/ 40745 w 344759"/>
                <a:gd name="connsiteY18" fmla="*/ 208038 h 273352"/>
                <a:gd name="connsiteX19" fmla="*/ 43164 w 344759"/>
                <a:gd name="connsiteY19" fmla="*/ 176590 h 273352"/>
                <a:gd name="connsiteX20" fmla="*/ 45583 w 344759"/>
                <a:gd name="connsiteY20" fmla="*/ 183847 h 273352"/>
                <a:gd name="connsiteX21" fmla="*/ 50421 w 344759"/>
                <a:gd name="connsiteY21" fmla="*/ 205619 h 273352"/>
                <a:gd name="connsiteX22" fmla="*/ 57679 w 344759"/>
                <a:gd name="connsiteY22" fmla="*/ 237067 h 273352"/>
                <a:gd name="connsiteX23" fmla="*/ 60098 w 344759"/>
                <a:gd name="connsiteY23" fmla="*/ 244324 h 273352"/>
                <a:gd name="connsiteX24" fmla="*/ 67355 w 344759"/>
                <a:gd name="connsiteY24" fmla="*/ 258838 h 273352"/>
                <a:gd name="connsiteX25" fmla="*/ 69774 w 344759"/>
                <a:gd name="connsiteY25" fmla="*/ 251581 h 273352"/>
                <a:gd name="connsiteX26" fmla="*/ 67355 w 344759"/>
                <a:gd name="connsiteY26" fmla="*/ 244324 h 273352"/>
                <a:gd name="connsiteX27" fmla="*/ 62517 w 344759"/>
                <a:gd name="connsiteY27" fmla="*/ 222552 h 273352"/>
                <a:gd name="connsiteX28" fmla="*/ 60098 w 344759"/>
                <a:gd name="connsiteY28" fmla="*/ 164495 h 273352"/>
                <a:gd name="connsiteX29" fmla="*/ 55259 w 344759"/>
                <a:gd name="connsiteY29" fmla="*/ 125790 h 273352"/>
                <a:gd name="connsiteX30" fmla="*/ 60098 w 344759"/>
                <a:gd name="connsiteY30" fmla="*/ 133047 h 273352"/>
                <a:gd name="connsiteX31" fmla="*/ 64936 w 344759"/>
                <a:gd name="connsiteY31" fmla="*/ 137886 h 273352"/>
                <a:gd name="connsiteX32" fmla="*/ 67355 w 344759"/>
                <a:gd name="connsiteY32" fmla="*/ 145143 h 273352"/>
                <a:gd name="connsiteX33" fmla="*/ 74612 w 344759"/>
                <a:gd name="connsiteY33" fmla="*/ 154819 h 273352"/>
                <a:gd name="connsiteX34" fmla="*/ 86707 w 344759"/>
                <a:gd name="connsiteY34" fmla="*/ 169333 h 273352"/>
                <a:gd name="connsiteX35" fmla="*/ 89126 w 344759"/>
                <a:gd name="connsiteY35" fmla="*/ 176590 h 273352"/>
                <a:gd name="connsiteX36" fmla="*/ 89126 w 344759"/>
                <a:gd name="connsiteY36" fmla="*/ 251581 h 273352"/>
                <a:gd name="connsiteX37" fmla="*/ 89126 w 344759"/>
                <a:gd name="connsiteY37" fmla="*/ 58057 h 273352"/>
                <a:gd name="connsiteX38" fmla="*/ 98802 w 344759"/>
                <a:gd name="connsiteY38" fmla="*/ 72571 h 273352"/>
                <a:gd name="connsiteX39" fmla="*/ 101221 w 344759"/>
                <a:gd name="connsiteY39" fmla="*/ 82247 h 273352"/>
                <a:gd name="connsiteX40" fmla="*/ 106059 w 344759"/>
                <a:gd name="connsiteY40" fmla="*/ 87086 h 273352"/>
                <a:gd name="connsiteX41" fmla="*/ 110898 w 344759"/>
                <a:gd name="connsiteY41" fmla="*/ 101600 h 273352"/>
                <a:gd name="connsiteX42" fmla="*/ 113317 w 344759"/>
                <a:gd name="connsiteY42" fmla="*/ 108857 h 273352"/>
                <a:gd name="connsiteX43" fmla="*/ 122993 w 344759"/>
                <a:gd name="connsiteY43" fmla="*/ 123371 h 273352"/>
                <a:gd name="connsiteX44" fmla="*/ 127831 w 344759"/>
                <a:gd name="connsiteY44" fmla="*/ 130628 h 273352"/>
                <a:gd name="connsiteX45" fmla="*/ 130250 w 344759"/>
                <a:gd name="connsiteY45" fmla="*/ 137886 h 273352"/>
                <a:gd name="connsiteX46" fmla="*/ 135088 w 344759"/>
                <a:gd name="connsiteY46" fmla="*/ 147562 h 273352"/>
                <a:gd name="connsiteX47" fmla="*/ 139926 w 344759"/>
                <a:gd name="connsiteY47" fmla="*/ 171752 h 273352"/>
                <a:gd name="connsiteX48" fmla="*/ 142345 w 344759"/>
                <a:gd name="connsiteY48" fmla="*/ 179009 h 273352"/>
                <a:gd name="connsiteX49" fmla="*/ 139926 w 344759"/>
                <a:gd name="connsiteY49" fmla="*/ 210457 h 273352"/>
                <a:gd name="connsiteX50" fmla="*/ 135088 w 344759"/>
                <a:gd name="connsiteY50" fmla="*/ 217714 h 273352"/>
                <a:gd name="connsiteX51" fmla="*/ 127831 w 344759"/>
                <a:gd name="connsiteY51" fmla="*/ 215295 h 273352"/>
                <a:gd name="connsiteX52" fmla="*/ 125412 w 344759"/>
                <a:gd name="connsiteY52" fmla="*/ 203200 h 273352"/>
                <a:gd name="connsiteX53" fmla="*/ 130250 w 344759"/>
                <a:gd name="connsiteY53" fmla="*/ 125790 h 273352"/>
                <a:gd name="connsiteX54" fmla="*/ 135088 w 344759"/>
                <a:gd name="connsiteY54" fmla="*/ 111276 h 273352"/>
                <a:gd name="connsiteX55" fmla="*/ 137507 w 344759"/>
                <a:gd name="connsiteY55" fmla="*/ 104019 h 273352"/>
                <a:gd name="connsiteX56" fmla="*/ 142345 w 344759"/>
                <a:gd name="connsiteY56" fmla="*/ 96762 h 273352"/>
                <a:gd name="connsiteX57" fmla="*/ 147183 w 344759"/>
                <a:gd name="connsiteY57" fmla="*/ 79828 h 273352"/>
                <a:gd name="connsiteX58" fmla="*/ 152021 w 344759"/>
                <a:gd name="connsiteY58" fmla="*/ 72571 h 273352"/>
                <a:gd name="connsiteX59" fmla="*/ 161698 w 344759"/>
                <a:gd name="connsiteY59" fmla="*/ 58057 h 273352"/>
                <a:gd name="connsiteX60" fmla="*/ 173793 w 344759"/>
                <a:gd name="connsiteY60" fmla="*/ 36286 h 273352"/>
                <a:gd name="connsiteX61" fmla="*/ 183469 w 344759"/>
                <a:gd name="connsiteY61" fmla="*/ 21771 h 273352"/>
                <a:gd name="connsiteX62" fmla="*/ 185888 w 344759"/>
                <a:gd name="connsiteY62" fmla="*/ 14514 h 273352"/>
                <a:gd name="connsiteX63" fmla="*/ 197983 w 344759"/>
                <a:gd name="connsiteY63" fmla="*/ 0 h 273352"/>
                <a:gd name="connsiteX64" fmla="*/ 200402 w 344759"/>
                <a:gd name="connsiteY64" fmla="*/ 9676 h 273352"/>
                <a:gd name="connsiteX65" fmla="*/ 195564 w 344759"/>
                <a:gd name="connsiteY65" fmla="*/ 43543 h 273352"/>
                <a:gd name="connsiteX66" fmla="*/ 193145 w 344759"/>
                <a:gd name="connsiteY66" fmla="*/ 55638 h 273352"/>
                <a:gd name="connsiteX67" fmla="*/ 190726 w 344759"/>
                <a:gd name="connsiteY67" fmla="*/ 65314 h 273352"/>
                <a:gd name="connsiteX68" fmla="*/ 188307 w 344759"/>
                <a:gd name="connsiteY68" fmla="*/ 118533 h 273352"/>
                <a:gd name="connsiteX69" fmla="*/ 185888 w 344759"/>
                <a:gd name="connsiteY69" fmla="*/ 128209 h 273352"/>
                <a:gd name="connsiteX70" fmla="*/ 181050 w 344759"/>
                <a:gd name="connsiteY70" fmla="*/ 149981 h 273352"/>
                <a:gd name="connsiteX71" fmla="*/ 176212 w 344759"/>
                <a:gd name="connsiteY71" fmla="*/ 164495 h 273352"/>
                <a:gd name="connsiteX72" fmla="*/ 171374 w 344759"/>
                <a:gd name="connsiteY72" fmla="*/ 174171 h 273352"/>
                <a:gd name="connsiteX73" fmla="*/ 164117 w 344759"/>
                <a:gd name="connsiteY73" fmla="*/ 188686 h 273352"/>
                <a:gd name="connsiteX74" fmla="*/ 161698 w 344759"/>
                <a:gd name="connsiteY74" fmla="*/ 205619 h 273352"/>
                <a:gd name="connsiteX75" fmla="*/ 164117 w 344759"/>
                <a:gd name="connsiteY75" fmla="*/ 181428 h 273352"/>
                <a:gd name="connsiteX76" fmla="*/ 168955 w 344759"/>
                <a:gd name="connsiteY76" fmla="*/ 174171 h 273352"/>
                <a:gd name="connsiteX77" fmla="*/ 171374 w 344759"/>
                <a:gd name="connsiteY77" fmla="*/ 164495 h 273352"/>
                <a:gd name="connsiteX78" fmla="*/ 173793 w 344759"/>
                <a:gd name="connsiteY78" fmla="*/ 157238 h 273352"/>
                <a:gd name="connsiteX79" fmla="*/ 176212 w 344759"/>
                <a:gd name="connsiteY79" fmla="*/ 145143 h 273352"/>
                <a:gd name="connsiteX80" fmla="*/ 183469 w 344759"/>
                <a:gd name="connsiteY80" fmla="*/ 135467 h 273352"/>
                <a:gd name="connsiteX81" fmla="*/ 197983 w 344759"/>
                <a:gd name="connsiteY81" fmla="*/ 106438 h 273352"/>
                <a:gd name="connsiteX82" fmla="*/ 202821 w 344759"/>
                <a:gd name="connsiteY82" fmla="*/ 99181 h 273352"/>
                <a:gd name="connsiteX83" fmla="*/ 217336 w 344759"/>
                <a:gd name="connsiteY83" fmla="*/ 84667 h 273352"/>
                <a:gd name="connsiteX84" fmla="*/ 229431 w 344759"/>
                <a:gd name="connsiteY84" fmla="*/ 70152 h 273352"/>
                <a:gd name="connsiteX85" fmla="*/ 251202 w 344759"/>
                <a:gd name="connsiteY85" fmla="*/ 58057 h 273352"/>
                <a:gd name="connsiteX86" fmla="*/ 265717 w 344759"/>
                <a:gd name="connsiteY86" fmla="*/ 45962 h 273352"/>
                <a:gd name="connsiteX87" fmla="*/ 275393 w 344759"/>
                <a:gd name="connsiteY87" fmla="*/ 31447 h 273352"/>
                <a:gd name="connsiteX88" fmla="*/ 277812 w 344759"/>
                <a:gd name="connsiteY88" fmla="*/ 38705 h 273352"/>
                <a:gd name="connsiteX89" fmla="*/ 272974 w 344759"/>
                <a:gd name="connsiteY89" fmla="*/ 53219 h 273352"/>
                <a:gd name="connsiteX90" fmla="*/ 260879 w 344759"/>
                <a:gd name="connsiteY90" fmla="*/ 70152 h 273352"/>
                <a:gd name="connsiteX91" fmla="*/ 256040 w 344759"/>
                <a:gd name="connsiteY91" fmla="*/ 84667 h 273352"/>
                <a:gd name="connsiteX92" fmla="*/ 241526 w 344759"/>
                <a:gd name="connsiteY92" fmla="*/ 101600 h 273352"/>
                <a:gd name="connsiteX93" fmla="*/ 234269 w 344759"/>
                <a:gd name="connsiteY93" fmla="*/ 118533 h 273352"/>
                <a:gd name="connsiteX94" fmla="*/ 229431 w 344759"/>
                <a:gd name="connsiteY94" fmla="*/ 133047 h 273352"/>
                <a:gd name="connsiteX95" fmla="*/ 224593 w 344759"/>
                <a:gd name="connsiteY95" fmla="*/ 142724 h 273352"/>
                <a:gd name="connsiteX96" fmla="*/ 222174 w 344759"/>
                <a:gd name="connsiteY96" fmla="*/ 152400 h 273352"/>
                <a:gd name="connsiteX97" fmla="*/ 219755 w 344759"/>
                <a:gd name="connsiteY97" fmla="*/ 159657 h 273352"/>
                <a:gd name="connsiteX98" fmla="*/ 217336 w 344759"/>
                <a:gd name="connsiteY98" fmla="*/ 169333 h 273352"/>
                <a:gd name="connsiteX99" fmla="*/ 214917 w 344759"/>
                <a:gd name="connsiteY99" fmla="*/ 176590 h 273352"/>
                <a:gd name="connsiteX100" fmla="*/ 210079 w 344759"/>
                <a:gd name="connsiteY100" fmla="*/ 203200 h 273352"/>
                <a:gd name="connsiteX101" fmla="*/ 212498 w 344759"/>
                <a:gd name="connsiteY101" fmla="*/ 191105 h 273352"/>
                <a:gd name="connsiteX102" fmla="*/ 217336 w 344759"/>
                <a:gd name="connsiteY102" fmla="*/ 183847 h 273352"/>
                <a:gd name="connsiteX103" fmla="*/ 222174 w 344759"/>
                <a:gd name="connsiteY103" fmla="*/ 169333 h 273352"/>
                <a:gd name="connsiteX104" fmla="*/ 229431 w 344759"/>
                <a:gd name="connsiteY104" fmla="*/ 159657 h 273352"/>
                <a:gd name="connsiteX105" fmla="*/ 239107 w 344759"/>
                <a:gd name="connsiteY105" fmla="*/ 145143 h 273352"/>
                <a:gd name="connsiteX106" fmla="*/ 258459 w 344759"/>
                <a:gd name="connsiteY106" fmla="*/ 125790 h 273352"/>
                <a:gd name="connsiteX107" fmla="*/ 270555 w 344759"/>
                <a:gd name="connsiteY107" fmla="*/ 116114 h 273352"/>
                <a:gd name="connsiteX108" fmla="*/ 277812 w 344759"/>
                <a:gd name="connsiteY108" fmla="*/ 113695 h 273352"/>
                <a:gd name="connsiteX109" fmla="*/ 299583 w 344759"/>
                <a:gd name="connsiteY109" fmla="*/ 99181 h 273352"/>
                <a:gd name="connsiteX110" fmla="*/ 306840 w 344759"/>
                <a:gd name="connsiteY110" fmla="*/ 94343 h 273352"/>
                <a:gd name="connsiteX111" fmla="*/ 311679 w 344759"/>
                <a:gd name="connsiteY111" fmla="*/ 89505 h 273352"/>
                <a:gd name="connsiteX112" fmla="*/ 316517 w 344759"/>
                <a:gd name="connsiteY112" fmla="*/ 82247 h 273352"/>
                <a:gd name="connsiteX113" fmla="*/ 323774 w 344759"/>
                <a:gd name="connsiteY113" fmla="*/ 77409 h 273352"/>
                <a:gd name="connsiteX114" fmla="*/ 321355 w 344759"/>
                <a:gd name="connsiteY114" fmla="*/ 84667 h 273352"/>
                <a:gd name="connsiteX115" fmla="*/ 306840 w 344759"/>
                <a:gd name="connsiteY115" fmla="*/ 106438 h 273352"/>
                <a:gd name="connsiteX116" fmla="*/ 302002 w 344759"/>
                <a:gd name="connsiteY116" fmla="*/ 113695 h 273352"/>
                <a:gd name="connsiteX117" fmla="*/ 287488 w 344759"/>
                <a:gd name="connsiteY117" fmla="*/ 125790 h 273352"/>
                <a:gd name="connsiteX118" fmla="*/ 272974 w 344759"/>
                <a:gd name="connsiteY118" fmla="*/ 145143 h 273352"/>
                <a:gd name="connsiteX119" fmla="*/ 263298 w 344759"/>
                <a:gd name="connsiteY119" fmla="*/ 164495 h 273352"/>
                <a:gd name="connsiteX120" fmla="*/ 260879 w 344759"/>
                <a:gd name="connsiteY120" fmla="*/ 171752 h 273352"/>
                <a:gd name="connsiteX121" fmla="*/ 256040 w 344759"/>
                <a:gd name="connsiteY121" fmla="*/ 181428 h 273352"/>
                <a:gd name="connsiteX122" fmla="*/ 251202 w 344759"/>
                <a:gd name="connsiteY122" fmla="*/ 198362 h 273352"/>
                <a:gd name="connsiteX123" fmla="*/ 248783 w 344759"/>
                <a:gd name="connsiteY123" fmla="*/ 212876 h 273352"/>
                <a:gd name="connsiteX124" fmla="*/ 253621 w 344759"/>
                <a:gd name="connsiteY124" fmla="*/ 198362 h 273352"/>
                <a:gd name="connsiteX125" fmla="*/ 258459 w 344759"/>
                <a:gd name="connsiteY125" fmla="*/ 191105 h 273352"/>
                <a:gd name="connsiteX126" fmla="*/ 260879 w 344759"/>
                <a:gd name="connsiteY126" fmla="*/ 183847 h 273352"/>
                <a:gd name="connsiteX127" fmla="*/ 268136 w 344759"/>
                <a:gd name="connsiteY127" fmla="*/ 179009 h 273352"/>
                <a:gd name="connsiteX128" fmla="*/ 282650 w 344759"/>
                <a:gd name="connsiteY128" fmla="*/ 159657 h 273352"/>
                <a:gd name="connsiteX129" fmla="*/ 287488 w 344759"/>
                <a:gd name="connsiteY129" fmla="*/ 149981 h 273352"/>
                <a:gd name="connsiteX130" fmla="*/ 302002 w 344759"/>
                <a:gd name="connsiteY130" fmla="*/ 140305 h 273352"/>
                <a:gd name="connsiteX131" fmla="*/ 309259 w 344759"/>
                <a:gd name="connsiteY131" fmla="*/ 133047 h 273352"/>
                <a:gd name="connsiteX132" fmla="*/ 328612 w 344759"/>
                <a:gd name="connsiteY132" fmla="*/ 123371 h 273352"/>
                <a:gd name="connsiteX133" fmla="*/ 335869 w 344759"/>
                <a:gd name="connsiteY133" fmla="*/ 120952 h 273352"/>
                <a:gd name="connsiteX134" fmla="*/ 343126 w 344759"/>
                <a:gd name="connsiteY134" fmla="*/ 116114 h 273352"/>
                <a:gd name="connsiteX135" fmla="*/ 340707 w 344759"/>
                <a:gd name="connsiteY135" fmla="*/ 125790 h 273352"/>
                <a:gd name="connsiteX136" fmla="*/ 331031 w 344759"/>
                <a:gd name="connsiteY136" fmla="*/ 142724 h 273352"/>
                <a:gd name="connsiteX137" fmla="*/ 328612 w 344759"/>
                <a:gd name="connsiteY137" fmla="*/ 149981 h 273352"/>
                <a:gd name="connsiteX138" fmla="*/ 323774 w 344759"/>
                <a:gd name="connsiteY138" fmla="*/ 157238 h 273352"/>
                <a:gd name="connsiteX139" fmla="*/ 321355 w 344759"/>
                <a:gd name="connsiteY139" fmla="*/ 164495 h 273352"/>
                <a:gd name="connsiteX140" fmla="*/ 314098 w 344759"/>
                <a:gd name="connsiteY140" fmla="*/ 171752 h 273352"/>
                <a:gd name="connsiteX141" fmla="*/ 306840 w 344759"/>
                <a:gd name="connsiteY141" fmla="*/ 183847 h 273352"/>
                <a:gd name="connsiteX142" fmla="*/ 304421 w 344759"/>
                <a:gd name="connsiteY142" fmla="*/ 191105 h 273352"/>
                <a:gd name="connsiteX143" fmla="*/ 299583 w 344759"/>
                <a:gd name="connsiteY143" fmla="*/ 198362 h 273352"/>
                <a:gd name="connsiteX144" fmla="*/ 297164 w 344759"/>
                <a:gd name="connsiteY144" fmla="*/ 205619 h 273352"/>
                <a:gd name="connsiteX145" fmla="*/ 292326 w 344759"/>
                <a:gd name="connsiteY145" fmla="*/ 212876 h 273352"/>
                <a:gd name="connsiteX146" fmla="*/ 294745 w 344759"/>
                <a:gd name="connsiteY146" fmla="*/ 205619 h 273352"/>
                <a:gd name="connsiteX147" fmla="*/ 299583 w 344759"/>
                <a:gd name="connsiteY147" fmla="*/ 198362 h 273352"/>
                <a:gd name="connsiteX148" fmla="*/ 309259 w 344759"/>
                <a:gd name="connsiteY148" fmla="*/ 181428 h 273352"/>
                <a:gd name="connsiteX149" fmla="*/ 316517 w 344759"/>
                <a:gd name="connsiteY149" fmla="*/ 162076 h 273352"/>
                <a:gd name="connsiteX150" fmla="*/ 331031 w 344759"/>
                <a:gd name="connsiteY150" fmla="*/ 152400 h 273352"/>
                <a:gd name="connsiteX151" fmla="*/ 338288 w 344759"/>
                <a:gd name="connsiteY151" fmla="*/ 147562 h 273352"/>
                <a:gd name="connsiteX152" fmla="*/ 343126 w 344759"/>
                <a:gd name="connsiteY152" fmla="*/ 154819 h 273352"/>
                <a:gd name="connsiteX153" fmla="*/ 335869 w 344759"/>
                <a:gd name="connsiteY153" fmla="*/ 176590 h 273352"/>
                <a:gd name="connsiteX154" fmla="*/ 333450 w 344759"/>
                <a:gd name="connsiteY154" fmla="*/ 183847 h 273352"/>
                <a:gd name="connsiteX155" fmla="*/ 321355 w 344759"/>
                <a:gd name="connsiteY155" fmla="*/ 195943 h 273352"/>
                <a:gd name="connsiteX156" fmla="*/ 311679 w 344759"/>
                <a:gd name="connsiteY156" fmla="*/ 210457 h 273352"/>
                <a:gd name="connsiteX157" fmla="*/ 309259 w 344759"/>
                <a:gd name="connsiteY157" fmla="*/ 217714 h 273352"/>
                <a:gd name="connsiteX158" fmla="*/ 299583 w 344759"/>
                <a:gd name="connsiteY158" fmla="*/ 227390 h 27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344759" h="273352">
                  <a:moveTo>
                    <a:pt x="28650" y="273352"/>
                  </a:moveTo>
                  <a:cubicBezTo>
                    <a:pt x="27037" y="268514"/>
                    <a:pt x="24533" y="263886"/>
                    <a:pt x="23812" y="258838"/>
                  </a:cubicBezTo>
                  <a:cubicBezTo>
                    <a:pt x="21032" y="239380"/>
                    <a:pt x="23196" y="247314"/>
                    <a:pt x="18974" y="234647"/>
                  </a:cubicBezTo>
                  <a:cubicBezTo>
                    <a:pt x="17361" y="223358"/>
                    <a:pt x="17742" y="211599"/>
                    <a:pt x="14136" y="200781"/>
                  </a:cubicBezTo>
                  <a:lnTo>
                    <a:pt x="9298" y="186267"/>
                  </a:lnTo>
                  <a:cubicBezTo>
                    <a:pt x="8492" y="183848"/>
                    <a:pt x="8682" y="180812"/>
                    <a:pt x="6879" y="179009"/>
                  </a:cubicBezTo>
                  <a:cubicBezTo>
                    <a:pt x="5266" y="177396"/>
                    <a:pt x="0" y="175191"/>
                    <a:pt x="2040" y="174171"/>
                  </a:cubicBezTo>
                  <a:cubicBezTo>
                    <a:pt x="5014" y="172684"/>
                    <a:pt x="8491" y="175784"/>
                    <a:pt x="11717" y="176590"/>
                  </a:cubicBezTo>
                  <a:cubicBezTo>
                    <a:pt x="13330" y="179816"/>
                    <a:pt x="14700" y="183175"/>
                    <a:pt x="16555" y="186267"/>
                  </a:cubicBezTo>
                  <a:cubicBezTo>
                    <a:pt x="19546" y="191253"/>
                    <a:pt x="24392" y="195265"/>
                    <a:pt x="26231" y="200781"/>
                  </a:cubicBezTo>
                  <a:cubicBezTo>
                    <a:pt x="27037" y="203200"/>
                    <a:pt x="27412" y="205809"/>
                    <a:pt x="28650" y="208038"/>
                  </a:cubicBezTo>
                  <a:cubicBezTo>
                    <a:pt x="31474" y="213121"/>
                    <a:pt x="35101" y="217714"/>
                    <a:pt x="38326" y="222552"/>
                  </a:cubicBezTo>
                  <a:lnTo>
                    <a:pt x="43164" y="229809"/>
                  </a:lnTo>
                  <a:cubicBezTo>
                    <a:pt x="43970" y="232228"/>
                    <a:pt x="44578" y="234723"/>
                    <a:pt x="45583" y="237067"/>
                  </a:cubicBezTo>
                  <a:cubicBezTo>
                    <a:pt x="47003" y="240381"/>
                    <a:pt x="51561" y="250164"/>
                    <a:pt x="50421" y="246743"/>
                  </a:cubicBezTo>
                  <a:cubicBezTo>
                    <a:pt x="49615" y="244324"/>
                    <a:pt x="48702" y="241938"/>
                    <a:pt x="48002" y="239486"/>
                  </a:cubicBezTo>
                  <a:cubicBezTo>
                    <a:pt x="47089" y="236289"/>
                    <a:pt x="46496" y="233006"/>
                    <a:pt x="45583" y="229809"/>
                  </a:cubicBezTo>
                  <a:cubicBezTo>
                    <a:pt x="44883" y="227357"/>
                    <a:pt x="43717" y="225041"/>
                    <a:pt x="43164" y="222552"/>
                  </a:cubicBezTo>
                  <a:cubicBezTo>
                    <a:pt x="42100" y="217764"/>
                    <a:pt x="41551" y="212876"/>
                    <a:pt x="40745" y="208038"/>
                  </a:cubicBezTo>
                  <a:cubicBezTo>
                    <a:pt x="41551" y="197555"/>
                    <a:pt x="41102" y="186899"/>
                    <a:pt x="43164" y="176590"/>
                  </a:cubicBezTo>
                  <a:cubicBezTo>
                    <a:pt x="43664" y="174090"/>
                    <a:pt x="45030" y="181358"/>
                    <a:pt x="45583" y="183847"/>
                  </a:cubicBezTo>
                  <a:cubicBezTo>
                    <a:pt x="51259" y="209392"/>
                    <a:pt x="44975" y="189282"/>
                    <a:pt x="50421" y="205619"/>
                  </a:cubicBezTo>
                  <a:cubicBezTo>
                    <a:pt x="53562" y="227603"/>
                    <a:pt x="51037" y="217141"/>
                    <a:pt x="57679" y="237067"/>
                  </a:cubicBezTo>
                  <a:cubicBezTo>
                    <a:pt x="58485" y="239486"/>
                    <a:pt x="58684" y="242202"/>
                    <a:pt x="60098" y="244324"/>
                  </a:cubicBezTo>
                  <a:cubicBezTo>
                    <a:pt x="66350" y="253703"/>
                    <a:pt x="64017" y="248823"/>
                    <a:pt x="67355" y="258838"/>
                  </a:cubicBezTo>
                  <a:cubicBezTo>
                    <a:pt x="68161" y="256419"/>
                    <a:pt x="69774" y="254131"/>
                    <a:pt x="69774" y="251581"/>
                  </a:cubicBezTo>
                  <a:cubicBezTo>
                    <a:pt x="69774" y="249031"/>
                    <a:pt x="67908" y="246813"/>
                    <a:pt x="67355" y="244324"/>
                  </a:cubicBezTo>
                  <a:cubicBezTo>
                    <a:pt x="61679" y="218779"/>
                    <a:pt x="67963" y="238889"/>
                    <a:pt x="62517" y="222552"/>
                  </a:cubicBezTo>
                  <a:cubicBezTo>
                    <a:pt x="61711" y="203200"/>
                    <a:pt x="61478" y="183815"/>
                    <a:pt x="60098" y="164495"/>
                  </a:cubicBezTo>
                  <a:cubicBezTo>
                    <a:pt x="58242" y="138515"/>
                    <a:pt x="49432" y="178237"/>
                    <a:pt x="55259" y="125790"/>
                  </a:cubicBezTo>
                  <a:cubicBezTo>
                    <a:pt x="55580" y="122900"/>
                    <a:pt x="58282" y="130777"/>
                    <a:pt x="60098" y="133047"/>
                  </a:cubicBezTo>
                  <a:cubicBezTo>
                    <a:pt x="61523" y="134828"/>
                    <a:pt x="63323" y="136273"/>
                    <a:pt x="64936" y="137886"/>
                  </a:cubicBezTo>
                  <a:cubicBezTo>
                    <a:pt x="65742" y="140305"/>
                    <a:pt x="66090" y="142929"/>
                    <a:pt x="67355" y="145143"/>
                  </a:cubicBezTo>
                  <a:cubicBezTo>
                    <a:pt x="69355" y="148643"/>
                    <a:pt x="72269" y="151538"/>
                    <a:pt x="74612" y="154819"/>
                  </a:cubicBezTo>
                  <a:cubicBezTo>
                    <a:pt x="83032" y="166606"/>
                    <a:pt x="75413" y="158039"/>
                    <a:pt x="86707" y="169333"/>
                  </a:cubicBezTo>
                  <a:cubicBezTo>
                    <a:pt x="87513" y="171752"/>
                    <a:pt x="88508" y="174116"/>
                    <a:pt x="89126" y="176590"/>
                  </a:cubicBezTo>
                  <a:cubicBezTo>
                    <a:pt x="95877" y="203596"/>
                    <a:pt x="90592" y="213474"/>
                    <a:pt x="89126" y="251581"/>
                  </a:cubicBezTo>
                  <a:cubicBezTo>
                    <a:pt x="72303" y="184288"/>
                    <a:pt x="78180" y="211298"/>
                    <a:pt x="89126" y="58057"/>
                  </a:cubicBezTo>
                  <a:cubicBezTo>
                    <a:pt x="89540" y="52257"/>
                    <a:pt x="98802" y="72571"/>
                    <a:pt x="98802" y="72571"/>
                  </a:cubicBezTo>
                  <a:cubicBezTo>
                    <a:pt x="99608" y="75796"/>
                    <a:pt x="99734" y="79273"/>
                    <a:pt x="101221" y="82247"/>
                  </a:cubicBezTo>
                  <a:cubicBezTo>
                    <a:pt x="102241" y="84287"/>
                    <a:pt x="105039" y="85046"/>
                    <a:pt x="106059" y="87086"/>
                  </a:cubicBezTo>
                  <a:cubicBezTo>
                    <a:pt x="108340" y="91647"/>
                    <a:pt x="109285" y="96762"/>
                    <a:pt x="110898" y="101600"/>
                  </a:cubicBezTo>
                  <a:cubicBezTo>
                    <a:pt x="111704" y="104019"/>
                    <a:pt x="111903" y="106735"/>
                    <a:pt x="113317" y="108857"/>
                  </a:cubicBezTo>
                  <a:lnTo>
                    <a:pt x="122993" y="123371"/>
                  </a:lnTo>
                  <a:lnTo>
                    <a:pt x="127831" y="130628"/>
                  </a:lnTo>
                  <a:cubicBezTo>
                    <a:pt x="128637" y="133047"/>
                    <a:pt x="129245" y="135542"/>
                    <a:pt x="130250" y="137886"/>
                  </a:cubicBezTo>
                  <a:cubicBezTo>
                    <a:pt x="131670" y="141200"/>
                    <a:pt x="133822" y="144186"/>
                    <a:pt x="135088" y="147562"/>
                  </a:cubicBezTo>
                  <a:cubicBezTo>
                    <a:pt x="137717" y="154572"/>
                    <a:pt x="138406" y="164911"/>
                    <a:pt x="139926" y="171752"/>
                  </a:cubicBezTo>
                  <a:cubicBezTo>
                    <a:pt x="140479" y="174241"/>
                    <a:pt x="141539" y="176590"/>
                    <a:pt x="142345" y="179009"/>
                  </a:cubicBezTo>
                  <a:cubicBezTo>
                    <a:pt x="141539" y="189492"/>
                    <a:pt x="141863" y="200123"/>
                    <a:pt x="139926" y="210457"/>
                  </a:cubicBezTo>
                  <a:cubicBezTo>
                    <a:pt x="139390" y="213314"/>
                    <a:pt x="137787" y="216634"/>
                    <a:pt x="135088" y="217714"/>
                  </a:cubicBezTo>
                  <a:cubicBezTo>
                    <a:pt x="132721" y="218661"/>
                    <a:pt x="130250" y="216101"/>
                    <a:pt x="127831" y="215295"/>
                  </a:cubicBezTo>
                  <a:cubicBezTo>
                    <a:pt x="127025" y="211263"/>
                    <a:pt x="125412" y="207312"/>
                    <a:pt x="125412" y="203200"/>
                  </a:cubicBezTo>
                  <a:cubicBezTo>
                    <a:pt x="125412" y="176394"/>
                    <a:pt x="122726" y="150872"/>
                    <a:pt x="130250" y="125790"/>
                  </a:cubicBezTo>
                  <a:cubicBezTo>
                    <a:pt x="131715" y="120905"/>
                    <a:pt x="133475" y="116114"/>
                    <a:pt x="135088" y="111276"/>
                  </a:cubicBezTo>
                  <a:cubicBezTo>
                    <a:pt x="135894" y="108857"/>
                    <a:pt x="136093" y="106141"/>
                    <a:pt x="137507" y="104019"/>
                  </a:cubicBezTo>
                  <a:cubicBezTo>
                    <a:pt x="139120" y="101600"/>
                    <a:pt x="141045" y="99362"/>
                    <a:pt x="142345" y="96762"/>
                  </a:cubicBezTo>
                  <a:cubicBezTo>
                    <a:pt x="147052" y="87348"/>
                    <a:pt x="142533" y="90679"/>
                    <a:pt x="147183" y="79828"/>
                  </a:cubicBezTo>
                  <a:cubicBezTo>
                    <a:pt x="148328" y="77156"/>
                    <a:pt x="150579" y="75095"/>
                    <a:pt x="152021" y="72571"/>
                  </a:cubicBezTo>
                  <a:cubicBezTo>
                    <a:pt x="159831" y="58903"/>
                    <a:pt x="153074" y="66679"/>
                    <a:pt x="161698" y="58057"/>
                  </a:cubicBezTo>
                  <a:cubicBezTo>
                    <a:pt x="167618" y="40298"/>
                    <a:pt x="162930" y="47149"/>
                    <a:pt x="173793" y="36286"/>
                  </a:cubicBezTo>
                  <a:cubicBezTo>
                    <a:pt x="179544" y="19030"/>
                    <a:pt x="171390" y="39890"/>
                    <a:pt x="183469" y="21771"/>
                  </a:cubicBezTo>
                  <a:cubicBezTo>
                    <a:pt x="184883" y="19649"/>
                    <a:pt x="184748" y="16795"/>
                    <a:pt x="185888" y="14514"/>
                  </a:cubicBezTo>
                  <a:cubicBezTo>
                    <a:pt x="189256" y="7778"/>
                    <a:pt x="192633" y="5350"/>
                    <a:pt x="197983" y="0"/>
                  </a:cubicBezTo>
                  <a:cubicBezTo>
                    <a:pt x="198789" y="3225"/>
                    <a:pt x="200402" y="6351"/>
                    <a:pt x="200402" y="9676"/>
                  </a:cubicBezTo>
                  <a:cubicBezTo>
                    <a:pt x="200402" y="46514"/>
                    <a:pt x="200041" y="25635"/>
                    <a:pt x="195564" y="43543"/>
                  </a:cubicBezTo>
                  <a:cubicBezTo>
                    <a:pt x="194567" y="47532"/>
                    <a:pt x="194037" y="51624"/>
                    <a:pt x="193145" y="55638"/>
                  </a:cubicBezTo>
                  <a:cubicBezTo>
                    <a:pt x="192424" y="58883"/>
                    <a:pt x="191532" y="62089"/>
                    <a:pt x="190726" y="65314"/>
                  </a:cubicBezTo>
                  <a:cubicBezTo>
                    <a:pt x="189920" y="83054"/>
                    <a:pt x="189669" y="100827"/>
                    <a:pt x="188307" y="118533"/>
                  </a:cubicBezTo>
                  <a:cubicBezTo>
                    <a:pt x="188052" y="121848"/>
                    <a:pt x="186609" y="124964"/>
                    <a:pt x="185888" y="128209"/>
                  </a:cubicBezTo>
                  <a:cubicBezTo>
                    <a:pt x="183915" y="137090"/>
                    <a:pt x="183579" y="141551"/>
                    <a:pt x="181050" y="149981"/>
                  </a:cubicBezTo>
                  <a:cubicBezTo>
                    <a:pt x="179585" y="154866"/>
                    <a:pt x="178493" y="159934"/>
                    <a:pt x="176212" y="164495"/>
                  </a:cubicBezTo>
                  <a:cubicBezTo>
                    <a:pt x="174599" y="167720"/>
                    <a:pt x="172794" y="170857"/>
                    <a:pt x="171374" y="174171"/>
                  </a:cubicBezTo>
                  <a:cubicBezTo>
                    <a:pt x="165364" y="188194"/>
                    <a:pt x="173415" y="174736"/>
                    <a:pt x="164117" y="188686"/>
                  </a:cubicBezTo>
                  <a:cubicBezTo>
                    <a:pt x="163311" y="194330"/>
                    <a:pt x="161698" y="211321"/>
                    <a:pt x="161698" y="205619"/>
                  </a:cubicBezTo>
                  <a:cubicBezTo>
                    <a:pt x="161698" y="197515"/>
                    <a:pt x="162295" y="189324"/>
                    <a:pt x="164117" y="181428"/>
                  </a:cubicBezTo>
                  <a:cubicBezTo>
                    <a:pt x="164771" y="178595"/>
                    <a:pt x="167342" y="176590"/>
                    <a:pt x="168955" y="174171"/>
                  </a:cubicBezTo>
                  <a:cubicBezTo>
                    <a:pt x="169761" y="170946"/>
                    <a:pt x="170461" y="167692"/>
                    <a:pt x="171374" y="164495"/>
                  </a:cubicBezTo>
                  <a:cubicBezTo>
                    <a:pt x="172074" y="162043"/>
                    <a:pt x="173175" y="159712"/>
                    <a:pt x="173793" y="157238"/>
                  </a:cubicBezTo>
                  <a:cubicBezTo>
                    <a:pt x="174790" y="153249"/>
                    <a:pt x="174542" y="148900"/>
                    <a:pt x="176212" y="145143"/>
                  </a:cubicBezTo>
                  <a:cubicBezTo>
                    <a:pt x="177849" y="141459"/>
                    <a:pt x="181050" y="138692"/>
                    <a:pt x="183469" y="135467"/>
                  </a:cubicBezTo>
                  <a:cubicBezTo>
                    <a:pt x="190146" y="115436"/>
                    <a:pt x="185478" y="125195"/>
                    <a:pt x="197983" y="106438"/>
                  </a:cubicBezTo>
                  <a:cubicBezTo>
                    <a:pt x="199596" y="104019"/>
                    <a:pt x="200765" y="101237"/>
                    <a:pt x="202821" y="99181"/>
                  </a:cubicBezTo>
                  <a:cubicBezTo>
                    <a:pt x="207659" y="94343"/>
                    <a:pt x="213541" y="90360"/>
                    <a:pt x="217336" y="84667"/>
                  </a:cubicBezTo>
                  <a:cubicBezTo>
                    <a:pt x="220906" y="79311"/>
                    <a:pt x="223842" y="73878"/>
                    <a:pt x="229431" y="70152"/>
                  </a:cubicBezTo>
                  <a:cubicBezTo>
                    <a:pt x="241296" y="62242"/>
                    <a:pt x="236638" y="77475"/>
                    <a:pt x="251202" y="58057"/>
                  </a:cubicBezTo>
                  <a:cubicBezTo>
                    <a:pt x="259989" y="46341"/>
                    <a:pt x="254634" y="49656"/>
                    <a:pt x="265717" y="45962"/>
                  </a:cubicBezTo>
                  <a:cubicBezTo>
                    <a:pt x="266369" y="43355"/>
                    <a:pt x="267532" y="29482"/>
                    <a:pt x="275393" y="31447"/>
                  </a:cubicBezTo>
                  <a:cubicBezTo>
                    <a:pt x="277867" y="32066"/>
                    <a:pt x="277006" y="36286"/>
                    <a:pt x="277812" y="38705"/>
                  </a:cubicBezTo>
                  <a:cubicBezTo>
                    <a:pt x="276199" y="43543"/>
                    <a:pt x="276034" y="49139"/>
                    <a:pt x="272974" y="53219"/>
                  </a:cubicBezTo>
                  <a:cubicBezTo>
                    <a:pt x="271999" y="54519"/>
                    <a:pt x="262165" y="67258"/>
                    <a:pt x="260879" y="70152"/>
                  </a:cubicBezTo>
                  <a:cubicBezTo>
                    <a:pt x="258808" y="74813"/>
                    <a:pt x="259646" y="81061"/>
                    <a:pt x="256040" y="84667"/>
                  </a:cubicBezTo>
                  <a:cubicBezTo>
                    <a:pt x="245932" y="94775"/>
                    <a:pt x="250836" y="89187"/>
                    <a:pt x="241526" y="101600"/>
                  </a:cubicBezTo>
                  <a:cubicBezTo>
                    <a:pt x="233739" y="124960"/>
                    <a:pt x="246226" y="88641"/>
                    <a:pt x="234269" y="118533"/>
                  </a:cubicBezTo>
                  <a:cubicBezTo>
                    <a:pt x="232375" y="123268"/>
                    <a:pt x="231711" y="128486"/>
                    <a:pt x="229431" y="133047"/>
                  </a:cubicBezTo>
                  <a:cubicBezTo>
                    <a:pt x="227818" y="136273"/>
                    <a:pt x="225859" y="139347"/>
                    <a:pt x="224593" y="142724"/>
                  </a:cubicBezTo>
                  <a:cubicBezTo>
                    <a:pt x="223426" y="145837"/>
                    <a:pt x="223087" y="149203"/>
                    <a:pt x="222174" y="152400"/>
                  </a:cubicBezTo>
                  <a:cubicBezTo>
                    <a:pt x="221474" y="154852"/>
                    <a:pt x="220455" y="157205"/>
                    <a:pt x="219755" y="159657"/>
                  </a:cubicBezTo>
                  <a:cubicBezTo>
                    <a:pt x="218842" y="162854"/>
                    <a:pt x="218249" y="166136"/>
                    <a:pt x="217336" y="169333"/>
                  </a:cubicBezTo>
                  <a:cubicBezTo>
                    <a:pt x="216636" y="171785"/>
                    <a:pt x="215617" y="174138"/>
                    <a:pt x="214917" y="176590"/>
                  </a:cubicBezTo>
                  <a:cubicBezTo>
                    <a:pt x="212800" y="183999"/>
                    <a:pt x="210079" y="196349"/>
                    <a:pt x="210079" y="203200"/>
                  </a:cubicBezTo>
                  <a:cubicBezTo>
                    <a:pt x="210079" y="207312"/>
                    <a:pt x="211054" y="194955"/>
                    <a:pt x="212498" y="191105"/>
                  </a:cubicBezTo>
                  <a:cubicBezTo>
                    <a:pt x="213519" y="188383"/>
                    <a:pt x="216155" y="186504"/>
                    <a:pt x="217336" y="183847"/>
                  </a:cubicBezTo>
                  <a:cubicBezTo>
                    <a:pt x="219407" y="179187"/>
                    <a:pt x="219114" y="173413"/>
                    <a:pt x="222174" y="169333"/>
                  </a:cubicBezTo>
                  <a:cubicBezTo>
                    <a:pt x="224593" y="166108"/>
                    <a:pt x="227119" y="162960"/>
                    <a:pt x="229431" y="159657"/>
                  </a:cubicBezTo>
                  <a:cubicBezTo>
                    <a:pt x="232765" y="154894"/>
                    <a:pt x="234996" y="149255"/>
                    <a:pt x="239107" y="145143"/>
                  </a:cubicBezTo>
                  <a:lnTo>
                    <a:pt x="258459" y="125790"/>
                  </a:lnTo>
                  <a:cubicBezTo>
                    <a:pt x="262958" y="121292"/>
                    <a:pt x="264454" y="119164"/>
                    <a:pt x="270555" y="116114"/>
                  </a:cubicBezTo>
                  <a:cubicBezTo>
                    <a:pt x="272836" y="114974"/>
                    <a:pt x="275583" y="114933"/>
                    <a:pt x="277812" y="113695"/>
                  </a:cubicBezTo>
                  <a:lnTo>
                    <a:pt x="299583" y="99181"/>
                  </a:lnTo>
                  <a:cubicBezTo>
                    <a:pt x="302002" y="97568"/>
                    <a:pt x="304784" y="96399"/>
                    <a:pt x="306840" y="94343"/>
                  </a:cubicBezTo>
                  <a:cubicBezTo>
                    <a:pt x="308453" y="92730"/>
                    <a:pt x="310254" y="91286"/>
                    <a:pt x="311679" y="89505"/>
                  </a:cubicBezTo>
                  <a:cubicBezTo>
                    <a:pt x="313495" y="87235"/>
                    <a:pt x="314461" y="84303"/>
                    <a:pt x="316517" y="82247"/>
                  </a:cubicBezTo>
                  <a:cubicBezTo>
                    <a:pt x="318573" y="80191"/>
                    <a:pt x="321355" y="79022"/>
                    <a:pt x="323774" y="77409"/>
                  </a:cubicBezTo>
                  <a:cubicBezTo>
                    <a:pt x="322968" y="79828"/>
                    <a:pt x="322593" y="82438"/>
                    <a:pt x="321355" y="84667"/>
                  </a:cubicBezTo>
                  <a:cubicBezTo>
                    <a:pt x="321341" y="84692"/>
                    <a:pt x="309267" y="102798"/>
                    <a:pt x="306840" y="106438"/>
                  </a:cubicBezTo>
                  <a:cubicBezTo>
                    <a:pt x="305227" y="108857"/>
                    <a:pt x="304421" y="112082"/>
                    <a:pt x="302002" y="113695"/>
                  </a:cubicBezTo>
                  <a:cubicBezTo>
                    <a:pt x="295065" y="118320"/>
                    <a:pt x="293075" y="118961"/>
                    <a:pt x="287488" y="125790"/>
                  </a:cubicBezTo>
                  <a:cubicBezTo>
                    <a:pt x="282382" y="132031"/>
                    <a:pt x="276580" y="137931"/>
                    <a:pt x="272974" y="145143"/>
                  </a:cubicBezTo>
                  <a:cubicBezTo>
                    <a:pt x="269749" y="151594"/>
                    <a:pt x="265579" y="157653"/>
                    <a:pt x="263298" y="164495"/>
                  </a:cubicBezTo>
                  <a:cubicBezTo>
                    <a:pt x="262492" y="166914"/>
                    <a:pt x="261884" y="169408"/>
                    <a:pt x="260879" y="171752"/>
                  </a:cubicBezTo>
                  <a:cubicBezTo>
                    <a:pt x="259458" y="175067"/>
                    <a:pt x="257461" y="178113"/>
                    <a:pt x="256040" y="181428"/>
                  </a:cubicBezTo>
                  <a:cubicBezTo>
                    <a:pt x="254312" y="185460"/>
                    <a:pt x="251969" y="194529"/>
                    <a:pt x="251202" y="198362"/>
                  </a:cubicBezTo>
                  <a:cubicBezTo>
                    <a:pt x="250240" y="203171"/>
                    <a:pt x="243878" y="212876"/>
                    <a:pt x="248783" y="212876"/>
                  </a:cubicBezTo>
                  <a:cubicBezTo>
                    <a:pt x="253883" y="212876"/>
                    <a:pt x="250792" y="202605"/>
                    <a:pt x="253621" y="198362"/>
                  </a:cubicBezTo>
                  <a:cubicBezTo>
                    <a:pt x="255234" y="195943"/>
                    <a:pt x="257159" y="193705"/>
                    <a:pt x="258459" y="191105"/>
                  </a:cubicBezTo>
                  <a:cubicBezTo>
                    <a:pt x="259600" y="188824"/>
                    <a:pt x="259286" y="185838"/>
                    <a:pt x="260879" y="183847"/>
                  </a:cubicBezTo>
                  <a:cubicBezTo>
                    <a:pt x="262695" y="181577"/>
                    <a:pt x="265717" y="180622"/>
                    <a:pt x="268136" y="179009"/>
                  </a:cubicBezTo>
                  <a:cubicBezTo>
                    <a:pt x="279847" y="155588"/>
                    <a:pt x="264311" y="184109"/>
                    <a:pt x="282650" y="159657"/>
                  </a:cubicBezTo>
                  <a:cubicBezTo>
                    <a:pt x="284814" y="156772"/>
                    <a:pt x="285392" y="152915"/>
                    <a:pt x="287488" y="149981"/>
                  </a:cubicBezTo>
                  <a:cubicBezTo>
                    <a:pt x="293151" y="142053"/>
                    <a:pt x="294032" y="142962"/>
                    <a:pt x="302002" y="140305"/>
                  </a:cubicBezTo>
                  <a:cubicBezTo>
                    <a:pt x="304421" y="137886"/>
                    <a:pt x="306373" y="134884"/>
                    <a:pt x="309259" y="133047"/>
                  </a:cubicBezTo>
                  <a:cubicBezTo>
                    <a:pt x="315344" y="129175"/>
                    <a:pt x="321770" y="125652"/>
                    <a:pt x="328612" y="123371"/>
                  </a:cubicBezTo>
                  <a:cubicBezTo>
                    <a:pt x="331031" y="122565"/>
                    <a:pt x="333588" y="122092"/>
                    <a:pt x="335869" y="120952"/>
                  </a:cubicBezTo>
                  <a:cubicBezTo>
                    <a:pt x="338469" y="119652"/>
                    <a:pt x="340707" y="117727"/>
                    <a:pt x="343126" y="116114"/>
                  </a:cubicBezTo>
                  <a:cubicBezTo>
                    <a:pt x="342320" y="119339"/>
                    <a:pt x="341874" y="122677"/>
                    <a:pt x="340707" y="125790"/>
                  </a:cubicBezTo>
                  <a:cubicBezTo>
                    <a:pt x="334344" y="142758"/>
                    <a:pt x="338050" y="128685"/>
                    <a:pt x="331031" y="142724"/>
                  </a:cubicBezTo>
                  <a:cubicBezTo>
                    <a:pt x="329891" y="145005"/>
                    <a:pt x="329752" y="147700"/>
                    <a:pt x="328612" y="149981"/>
                  </a:cubicBezTo>
                  <a:cubicBezTo>
                    <a:pt x="327312" y="152581"/>
                    <a:pt x="325074" y="154638"/>
                    <a:pt x="323774" y="157238"/>
                  </a:cubicBezTo>
                  <a:cubicBezTo>
                    <a:pt x="322634" y="159519"/>
                    <a:pt x="322769" y="162373"/>
                    <a:pt x="321355" y="164495"/>
                  </a:cubicBezTo>
                  <a:cubicBezTo>
                    <a:pt x="319457" y="167341"/>
                    <a:pt x="316517" y="169333"/>
                    <a:pt x="314098" y="171752"/>
                  </a:cubicBezTo>
                  <a:cubicBezTo>
                    <a:pt x="307245" y="192312"/>
                    <a:pt x="316804" y="167242"/>
                    <a:pt x="306840" y="183847"/>
                  </a:cubicBezTo>
                  <a:cubicBezTo>
                    <a:pt x="305528" y="186034"/>
                    <a:pt x="305561" y="188824"/>
                    <a:pt x="304421" y="191105"/>
                  </a:cubicBezTo>
                  <a:cubicBezTo>
                    <a:pt x="303121" y="193705"/>
                    <a:pt x="300883" y="195762"/>
                    <a:pt x="299583" y="198362"/>
                  </a:cubicBezTo>
                  <a:cubicBezTo>
                    <a:pt x="298443" y="200643"/>
                    <a:pt x="298304" y="203338"/>
                    <a:pt x="297164" y="205619"/>
                  </a:cubicBezTo>
                  <a:cubicBezTo>
                    <a:pt x="295864" y="208219"/>
                    <a:pt x="295233" y="212876"/>
                    <a:pt x="292326" y="212876"/>
                  </a:cubicBezTo>
                  <a:cubicBezTo>
                    <a:pt x="289776" y="212876"/>
                    <a:pt x="293605" y="207900"/>
                    <a:pt x="294745" y="205619"/>
                  </a:cubicBezTo>
                  <a:cubicBezTo>
                    <a:pt x="296045" y="203019"/>
                    <a:pt x="298283" y="200962"/>
                    <a:pt x="299583" y="198362"/>
                  </a:cubicBezTo>
                  <a:cubicBezTo>
                    <a:pt x="308819" y="179890"/>
                    <a:pt x="291709" y="204831"/>
                    <a:pt x="309259" y="181428"/>
                  </a:cubicBezTo>
                  <a:cubicBezTo>
                    <a:pt x="310609" y="176030"/>
                    <a:pt x="312302" y="166291"/>
                    <a:pt x="316517" y="162076"/>
                  </a:cubicBezTo>
                  <a:cubicBezTo>
                    <a:pt x="320629" y="157964"/>
                    <a:pt x="326193" y="155625"/>
                    <a:pt x="331031" y="152400"/>
                  </a:cubicBezTo>
                  <a:lnTo>
                    <a:pt x="338288" y="147562"/>
                  </a:lnTo>
                  <a:cubicBezTo>
                    <a:pt x="339901" y="149981"/>
                    <a:pt x="342805" y="151930"/>
                    <a:pt x="343126" y="154819"/>
                  </a:cubicBezTo>
                  <a:cubicBezTo>
                    <a:pt x="344759" y="169517"/>
                    <a:pt x="340742" y="166843"/>
                    <a:pt x="335869" y="176590"/>
                  </a:cubicBezTo>
                  <a:cubicBezTo>
                    <a:pt x="334729" y="178871"/>
                    <a:pt x="334980" y="181807"/>
                    <a:pt x="333450" y="183847"/>
                  </a:cubicBezTo>
                  <a:cubicBezTo>
                    <a:pt x="330029" y="188409"/>
                    <a:pt x="324518" y="191199"/>
                    <a:pt x="321355" y="195943"/>
                  </a:cubicBezTo>
                  <a:cubicBezTo>
                    <a:pt x="318130" y="200781"/>
                    <a:pt x="313518" y="204941"/>
                    <a:pt x="311679" y="210457"/>
                  </a:cubicBezTo>
                  <a:cubicBezTo>
                    <a:pt x="310872" y="212876"/>
                    <a:pt x="310852" y="215723"/>
                    <a:pt x="309259" y="217714"/>
                  </a:cubicBezTo>
                  <a:cubicBezTo>
                    <a:pt x="293693" y="237169"/>
                    <a:pt x="307525" y="211507"/>
                    <a:pt x="299583" y="227390"/>
                  </a:cubicBezTo>
                </a:path>
              </a:pathLst>
            </a:custGeom>
            <a:solidFill>
              <a:srgbClr val="92D050"/>
            </a:soli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Forma livre 33"/>
            <p:cNvSpPr/>
            <p:nvPr/>
          </p:nvSpPr>
          <p:spPr bwMode="auto">
            <a:xfrm>
              <a:off x="1974712" y="4347214"/>
              <a:ext cx="1949251" cy="383812"/>
            </a:xfrm>
            <a:custGeom>
              <a:avLst/>
              <a:gdLst>
                <a:gd name="connsiteX0" fmla="*/ 0 w 1936474"/>
                <a:gd name="connsiteY0" fmla="*/ 135834 h 465482"/>
                <a:gd name="connsiteX1" fmla="*/ 387626 w 1936474"/>
                <a:gd name="connsiteY1" fmla="*/ 16565 h 465482"/>
                <a:gd name="connsiteX2" fmla="*/ 506896 w 1936474"/>
                <a:gd name="connsiteY2" fmla="*/ 36443 h 465482"/>
                <a:gd name="connsiteX3" fmla="*/ 775252 w 1936474"/>
                <a:gd name="connsiteY3" fmla="*/ 185530 h 465482"/>
                <a:gd name="connsiteX4" fmla="*/ 775252 w 1936474"/>
                <a:gd name="connsiteY4" fmla="*/ 185530 h 465482"/>
                <a:gd name="connsiteX5" fmla="*/ 944218 w 1936474"/>
                <a:gd name="connsiteY5" fmla="*/ 294860 h 465482"/>
                <a:gd name="connsiteX6" fmla="*/ 1103244 w 1936474"/>
                <a:gd name="connsiteY6" fmla="*/ 304799 h 465482"/>
                <a:gd name="connsiteX7" fmla="*/ 1331844 w 1936474"/>
                <a:gd name="connsiteY7" fmla="*/ 235225 h 465482"/>
                <a:gd name="connsiteX8" fmla="*/ 1570383 w 1936474"/>
                <a:gd name="connsiteY8" fmla="*/ 235225 h 465482"/>
                <a:gd name="connsiteX9" fmla="*/ 1679713 w 1936474"/>
                <a:gd name="connsiteY9" fmla="*/ 434008 h 465482"/>
                <a:gd name="connsiteX10" fmla="*/ 29818 w 1936474"/>
                <a:gd name="connsiteY10" fmla="*/ 424069 h 465482"/>
                <a:gd name="connsiteX11" fmla="*/ 29818 w 1936474"/>
                <a:gd name="connsiteY11" fmla="*/ 424069 h 465482"/>
                <a:gd name="connsiteX0-1" fmla="*/ 0 w 1936474"/>
                <a:gd name="connsiteY0-2" fmla="*/ 120810 h 450458"/>
                <a:gd name="connsiteX1-3" fmla="*/ 387626 w 1936474"/>
                <a:gd name="connsiteY1-4" fmla="*/ 1541 h 450458"/>
                <a:gd name="connsiteX2-5" fmla="*/ 498445 w 1936474"/>
                <a:gd name="connsiteY2-6" fmla="*/ 111561 h 450458"/>
                <a:gd name="connsiteX3-7" fmla="*/ 775252 w 1936474"/>
                <a:gd name="connsiteY3-8" fmla="*/ 170506 h 450458"/>
                <a:gd name="connsiteX4-9" fmla="*/ 775252 w 1936474"/>
                <a:gd name="connsiteY4-10" fmla="*/ 170506 h 450458"/>
                <a:gd name="connsiteX5-11" fmla="*/ 944218 w 1936474"/>
                <a:gd name="connsiteY5-12" fmla="*/ 279836 h 450458"/>
                <a:gd name="connsiteX6-13" fmla="*/ 1103244 w 1936474"/>
                <a:gd name="connsiteY6-14" fmla="*/ 289775 h 450458"/>
                <a:gd name="connsiteX7-15" fmla="*/ 1331844 w 1936474"/>
                <a:gd name="connsiteY7-16" fmla="*/ 220201 h 450458"/>
                <a:gd name="connsiteX8-17" fmla="*/ 1570383 w 1936474"/>
                <a:gd name="connsiteY8-18" fmla="*/ 220201 h 450458"/>
                <a:gd name="connsiteX9-19" fmla="*/ 1679713 w 1936474"/>
                <a:gd name="connsiteY9-20" fmla="*/ 418984 h 450458"/>
                <a:gd name="connsiteX10-21" fmla="*/ 29818 w 1936474"/>
                <a:gd name="connsiteY10-22" fmla="*/ 409045 h 450458"/>
                <a:gd name="connsiteX11-23" fmla="*/ 29818 w 1936474"/>
                <a:gd name="connsiteY11-24" fmla="*/ 409045 h 450458"/>
                <a:gd name="connsiteX0-25" fmla="*/ 0 w 1936474"/>
                <a:gd name="connsiteY0-26" fmla="*/ 87179 h 416827"/>
                <a:gd name="connsiteX1-27" fmla="*/ 329265 w 1936474"/>
                <a:gd name="connsiteY1-28" fmla="*/ 1541 h 416827"/>
                <a:gd name="connsiteX2-29" fmla="*/ 498445 w 1936474"/>
                <a:gd name="connsiteY2-30" fmla="*/ 77930 h 416827"/>
                <a:gd name="connsiteX3-31" fmla="*/ 775252 w 1936474"/>
                <a:gd name="connsiteY3-32" fmla="*/ 136875 h 416827"/>
                <a:gd name="connsiteX4-33" fmla="*/ 775252 w 1936474"/>
                <a:gd name="connsiteY4-34" fmla="*/ 136875 h 416827"/>
                <a:gd name="connsiteX5-35" fmla="*/ 944218 w 1936474"/>
                <a:gd name="connsiteY5-36" fmla="*/ 246205 h 416827"/>
                <a:gd name="connsiteX6-37" fmla="*/ 1103244 w 1936474"/>
                <a:gd name="connsiteY6-38" fmla="*/ 256144 h 416827"/>
                <a:gd name="connsiteX7-39" fmla="*/ 1331844 w 1936474"/>
                <a:gd name="connsiteY7-40" fmla="*/ 186570 h 416827"/>
                <a:gd name="connsiteX8-41" fmla="*/ 1570383 w 1936474"/>
                <a:gd name="connsiteY8-42" fmla="*/ 186570 h 416827"/>
                <a:gd name="connsiteX9-43" fmla="*/ 1679713 w 1936474"/>
                <a:gd name="connsiteY9-44" fmla="*/ 385353 h 416827"/>
                <a:gd name="connsiteX10-45" fmla="*/ 29818 w 1936474"/>
                <a:gd name="connsiteY10-46" fmla="*/ 375414 h 416827"/>
                <a:gd name="connsiteX11-47" fmla="*/ 29818 w 1936474"/>
                <a:gd name="connsiteY11-48" fmla="*/ 375414 h 416827"/>
                <a:gd name="connsiteX0-49" fmla="*/ 0 w 1936474"/>
                <a:gd name="connsiteY0-50" fmla="*/ 87179 h 416827"/>
                <a:gd name="connsiteX1-51" fmla="*/ 329265 w 1936474"/>
                <a:gd name="connsiteY1-52" fmla="*/ 1541 h 416827"/>
                <a:gd name="connsiteX2-53" fmla="*/ 498445 w 1936474"/>
                <a:gd name="connsiteY2-54" fmla="*/ 77930 h 416827"/>
                <a:gd name="connsiteX3-55" fmla="*/ 775252 w 1936474"/>
                <a:gd name="connsiteY3-56" fmla="*/ 136875 h 416827"/>
                <a:gd name="connsiteX4-57" fmla="*/ 775252 w 1936474"/>
                <a:gd name="connsiteY4-58" fmla="*/ 136875 h 416827"/>
                <a:gd name="connsiteX5-59" fmla="*/ 1005985 w 1936474"/>
                <a:gd name="connsiteY5-60" fmla="*/ 230708 h 416827"/>
                <a:gd name="connsiteX6-61" fmla="*/ 1103244 w 1936474"/>
                <a:gd name="connsiteY6-62" fmla="*/ 256144 h 416827"/>
                <a:gd name="connsiteX7-63" fmla="*/ 1331844 w 1936474"/>
                <a:gd name="connsiteY7-64" fmla="*/ 186570 h 416827"/>
                <a:gd name="connsiteX8-65" fmla="*/ 1570383 w 1936474"/>
                <a:gd name="connsiteY8-66" fmla="*/ 186570 h 416827"/>
                <a:gd name="connsiteX9-67" fmla="*/ 1679713 w 1936474"/>
                <a:gd name="connsiteY9-68" fmla="*/ 385353 h 416827"/>
                <a:gd name="connsiteX10-69" fmla="*/ 29818 w 1936474"/>
                <a:gd name="connsiteY10-70" fmla="*/ 375414 h 416827"/>
                <a:gd name="connsiteX11-71" fmla="*/ 29818 w 1936474"/>
                <a:gd name="connsiteY11-72" fmla="*/ 375414 h 416827"/>
                <a:gd name="connsiteX0-73" fmla="*/ 0 w 1936474"/>
                <a:gd name="connsiteY0-74" fmla="*/ 87179 h 416827"/>
                <a:gd name="connsiteX1-75" fmla="*/ 329265 w 1936474"/>
                <a:gd name="connsiteY1-76" fmla="*/ 1541 h 416827"/>
                <a:gd name="connsiteX2-77" fmla="*/ 498445 w 1936474"/>
                <a:gd name="connsiteY2-78" fmla="*/ 77930 h 416827"/>
                <a:gd name="connsiteX3-79" fmla="*/ 775252 w 1936474"/>
                <a:gd name="connsiteY3-80" fmla="*/ 136875 h 416827"/>
                <a:gd name="connsiteX4-81" fmla="*/ 775252 w 1936474"/>
                <a:gd name="connsiteY4-82" fmla="*/ 136875 h 416827"/>
                <a:gd name="connsiteX5-83" fmla="*/ 1005985 w 1936474"/>
                <a:gd name="connsiteY5-84" fmla="*/ 230708 h 416827"/>
                <a:gd name="connsiteX6-85" fmla="*/ 1175164 w 1936474"/>
                <a:gd name="connsiteY6-86" fmla="*/ 230708 h 416827"/>
                <a:gd name="connsiteX7-87" fmla="*/ 1331844 w 1936474"/>
                <a:gd name="connsiteY7-88" fmla="*/ 186570 h 416827"/>
                <a:gd name="connsiteX8-89" fmla="*/ 1570383 w 1936474"/>
                <a:gd name="connsiteY8-90" fmla="*/ 186570 h 416827"/>
                <a:gd name="connsiteX9-91" fmla="*/ 1679713 w 1936474"/>
                <a:gd name="connsiteY9-92" fmla="*/ 385353 h 416827"/>
                <a:gd name="connsiteX10-93" fmla="*/ 29818 w 1936474"/>
                <a:gd name="connsiteY10-94" fmla="*/ 375414 h 416827"/>
                <a:gd name="connsiteX11-95" fmla="*/ 29818 w 1936474"/>
                <a:gd name="connsiteY11-96" fmla="*/ 375414 h 416827"/>
                <a:gd name="connsiteX0-97" fmla="*/ 0 w 1936474"/>
                <a:gd name="connsiteY0-98" fmla="*/ 85638 h 415286"/>
                <a:gd name="connsiteX1-99" fmla="*/ 75495 w 1936474"/>
                <a:gd name="connsiteY1-100" fmla="*/ 76389 h 415286"/>
                <a:gd name="connsiteX2-101" fmla="*/ 329265 w 1936474"/>
                <a:gd name="connsiteY2-102" fmla="*/ 0 h 415286"/>
                <a:gd name="connsiteX3-103" fmla="*/ 498445 w 1936474"/>
                <a:gd name="connsiteY3-104" fmla="*/ 76389 h 415286"/>
                <a:gd name="connsiteX4-105" fmla="*/ 775252 w 1936474"/>
                <a:gd name="connsiteY4-106" fmla="*/ 135334 h 415286"/>
                <a:gd name="connsiteX5-107" fmla="*/ 775252 w 1936474"/>
                <a:gd name="connsiteY5-108" fmla="*/ 135334 h 415286"/>
                <a:gd name="connsiteX6-109" fmla="*/ 1005985 w 1936474"/>
                <a:gd name="connsiteY6-110" fmla="*/ 229167 h 415286"/>
                <a:gd name="connsiteX7-111" fmla="*/ 1175164 w 1936474"/>
                <a:gd name="connsiteY7-112" fmla="*/ 229167 h 415286"/>
                <a:gd name="connsiteX8-113" fmla="*/ 1331844 w 1936474"/>
                <a:gd name="connsiteY8-114" fmla="*/ 185029 h 415286"/>
                <a:gd name="connsiteX9-115" fmla="*/ 1570383 w 1936474"/>
                <a:gd name="connsiteY9-116" fmla="*/ 185029 h 415286"/>
                <a:gd name="connsiteX10-117" fmla="*/ 1679713 w 1936474"/>
                <a:gd name="connsiteY10-118" fmla="*/ 383812 h 415286"/>
                <a:gd name="connsiteX11-119" fmla="*/ 29818 w 1936474"/>
                <a:gd name="connsiteY11-120" fmla="*/ 373873 h 415286"/>
                <a:gd name="connsiteX12" fmla="*/ 29818 w 1936474"/>
                <a:gd name="connsiteY12" fmla="*/ 373873 h 415286"/>
                <a:gd name="connsiteX0-121" fmla="*/ 0 w 1936474"/>
                <a:gd name="connsiteY0-122" fmla="*/ 85638 h 415286"/>
                <a:gd name="connsiteX1-123" fmla="*/ 75495 w 1936474"/>
                <a:gd name="connsiteY1-124" fmla="*/ 76389 h 415286"/>
                <a:gd name="connsiteX2-125" fmla="*/ 329265 w 1936474"/>
                <a:gd name="connsiteY2-126" fmla="*/ 0 h 415286"/>
                <a:gd name="connsiteX3-127" fmla="*/ 498445 w 1936474"/>
                <a:gd name="connsiteY3-128" fmla="*/ 76389 h 415286"/>
                <a:gd name="connsiteX4-129" fmla="*/ 775252 w 1936474"/>
                <a:gd name="connsiteY4-130" fmla="*/ 135334 h 415286"/>
                <a:gd name="connsiteX5-131" fmla="*/ 775252 w 1936474"/>
                <a:gd name="connsiteY5-132" fmla="*/ 135334 h 415286"/>
                <a:gd name="connsiteX6-133" fmla="*/ 1005985 w 1936474"/>
                <a:gd name="connsiteY6-134" fmla="*/ 229167 h 415286"/>
                <a:gd name="connsiteX7-135" fmla="*/ 1175164 w 1936474"/>
                <a:gd name="connsiteY7-136" fmla="*/ 229167 h 415286"/>
                <a:gd name="connsiteX8-137" fmla="*/ 1331844 w 1936474"/>
                <a:gd name="connsiteY8-138" fmla="*/ 185029 h 415286"/>
                <a:gd name="connsiteX9-139" fmla="*/ 1570383 w 1936474"/>
                <a:gd name="connsiteY9-140" fmla="*/ 185029 h 415286"/>
                <a:gd name="connsiteX10-141" fmla="*/ 1679713 w 1936474"/>
                <a:gd name="connsiteY10-142" fmla="*/ 383812 h 415286"/>
                <a:gd name="connsiteX11-143" fmla="*/ 29818 w 1936474"/>
                <a:gd name="connsiteY11-144" fmla="*/ 373873 h 415286"/>
                <a:gd name="connsiteX12-145" fmla="*/ 29818 w 1936474"/>
                <a:gd name="connsiteY12-146" fmla="*/ 373873 h 415286"/>
                <a:gd name="connsiteX0-147" fmla="*/ 251649 w 2188123"/>
                <a:gd name="connsiteY0-148" fmla="*/ 85638 h 415286"/>
                <a:gd name="connsiteX1-149" fmla="*/ 327144 w 2188123"/>
                <a:gd name="connsiteY1-150" fmla="*/ 76389 h 415286"/>
                <a:gd name="connsiteX2-151" fmla="*/ 580914 w 2188123"/>
                <a:gd name="connsiteY2-152" fmla="*/ 0 h 415286"/>
                <a:gd name="connsiteX3-153" fmla="*/ 750094 w 2188123"/>
                <a:gd name="connsiteY3-154" fmla="*/ 76389 h 415286"/>
                <a:gd name="connsiteX4-155" fmla="*/ 1026901 w 2188123"/>
                <a:gd name="connsiteY4-156" fmla="*/ 135334 h 415286"/>
                <a:gd name="connsiteX5-157" fmla="*/ 1026901 w 2188123"/>
                <a:gd name="connsiteY5-158" fmla="*/ 135334 h 415286"/>
                <a:gd name="connsiteX6-159" fmla="*/ 1257634 w 2188123"/>
                <a:gd name="connsiteY6-160" fmla="*/ 229167 h 415286"/>
                <a:gd name="connsiteX7-161" fmla="*/ 1426813 w 2188123"/>
                <a:gd name="connsiteY7-162" fmla="*/ 229167 h 415286"/>
                <a:gd name="connsiteX8-163" fmla="*/ 1583493 w 2188123"/>
                <a:gd name="connsiteY8-164" fmla="*/ 185029 h 415286"/>
                <a:gd name="connsiteX9-165" fmla="*/ 1822032 w 2188123"/>
                <a:gd name="connsiteY9-166" fmla="*/ 185029 h 415286"/>
                <a:gd name="connsiteX10-167" fmla="*/ 1931362 w 2188123"/>
                <a:gd name="connsiteY10-168" fmla="*/ 383812 h 415286"/>
                <a:gd name="connsiteX11-169" fmla="*/ 281467 w 2188123"/>
                <a:gd name="connsiteY11-170" fmla="*/ 373873 h 415286"/>
                <a:gd name="connsiteX12-171" fmla="*/ 242554 w 2188123"/>
                <a:gd name="connsiteY12-172" fmla="*/ 381945 h 415286"/>
                <a:gd name="connsiteX0-173" fmla="*/ 251650 w 2188124"/>
                <a:gd name="connsiteY0-174" fmla="*/ 85638 h 415286"/>
                <a:gd name="connsiteX1-175" fmla="*/ 327145 w 2188124"/>
                <a:gd name="connsiteY1-176" fmla="*/ 76389 h 415286"/>
                <a:gd name="connsiteX2-177" fmla="*/ 580915 w 2188124"/>
                <a:gd name="connsiteY2-178" fmla="*/ 0 h 415286"/>
                <a:gd name="connsiteX3-179" fmla="*/ 750095 w 2188124"/>
                <a:gd name="connsiteY3-180" fmla="*/ 76389 h 415286"/>
                <a:gd name="connsiteX4-181" fmla="*/ 1026902 w 2188124"/>
                <a:gd name="connsiteY4-182" fmla="*/ 135334 h 415286"/>
                <a:gd name="connsiteX5-183" fmla="*/ 1026902 w 2188124"/>
                <a:gd name="connsiteY5-184" fmla="*/ 135334 h 415286"/>
                <a:gd name="connsiteX6-185" fmla="*/ 1257635 w 2188124"/>
                <a:gd name="connsiteY6-186" fmla="*/ 229167 h 415286"/>
                <a:gd name="connsiteX7-187" fmla="*/ 1426814 w 2188124"/>
                <a:gd name="connsiteY7-188" fmla="*/ 229167 h 415286"/>
                <a:gd name="connsiteX8-189" fmla="*/ 1583494 w 2188124"/>
                <a:gd name="connsiteY8-190" fmla="*/ 185029 h 415286"/>
                <a:gd name="connsiteX9-191" fmla="*/ 1822033 w 2188124"/>
                <a:gd name="connsiteY9-192" fmla="*/ 185029 h 415286"/>
                <a:gd name="connsiteX10-193" fmla="*/ 1931363 w 2188124"/>
                <a:gd name="connsiteY10-194" fmla="*/ 383812 h 415286"/>
                <a:gd name="connsiteX11-195" fmla="*/ 281468 w 2188124"/>
                <a:gd name="connsiteY11-196" fmla="*/ 373873 h 415286"/>
                <a:gd name="connsiteX12-197" fmla="*/ 242555 w 2188124"/>
                <a:gd name="connsiteY12-198" fmla="*/ 381945 h 415286"/>
                <a:gd name="connsiteX0-199" fmla="*/ 251650 w 1949251"/>
                <a:gd name="connsiteY0-200" fmla="*/ 85638 h 415286"/>
                <a:gd name="connsiteX1-201" fmla="*/ 327145 w 1949251"/>
                <a:gd name="connsiteY1-202" fmla="*/ 76389 h 415286"/>
                <a:gd name="connsiteX2-203" fmla="*/ 580915 w 1949251"/>
                <a:gd name="connsiteY2-204" fmla="*/ 0 h 415286"/>
                <a:gd name="connsiteX3-205" fmla="*/ 750095 w 1949251"/>
                <a:gd name="connsiteY3-206" fmla="*/ 76389 h 415286"/>
                <a:gd name="connsiteX4-207" fmla="*/ 1026902 w 1949251"/>
                <a:gd name="connsiteY4-208" fmla="*/ 135334 h 415286"/>
                <a:gd name="connsiteX5-209" fmla="*/ 1026902 w 1949251"/>
                <a:gd name="connsiteY5-210" fmla="*/ 135334 h 415286"/>
                <a:gd name="connsiteX6-211" fmla="*/ 1257635 w 1949251"/>
                <a:gd name="connsiteY6-212" fmla="*/ 229167 h 415286"/>
                <a:gd name="connsiteX7-213" fmla="*/ 1426814 w 1949251"/>
                <a:gd name="connsiteY7-214" fmla="*/ 229167 h 415286"/>
                <a:gd name="connsiteX8-215" fmla="*/ 1583494 w 1949251"/>
                <a:gd name="connsiteY8-216" fmla="*/ 185029 h 415286"/>
                <a:gd name="connsiteX9-217" fmla="*/ 1822033 w 1949251"/>
                <a:gd name="connsiteY9-218" fmla="*/ 185029 h 415286"/>
                <a:gd name="connsiteX10-219" fmla="*/ 1931363 w 1949251"/>
                <a:gd name="connsiteY10-220" fmla="*/ 383812 h 415286"/>
                <a:gd name="connsiteX11-221" fmla="*/ 281468 w 1949251"/>
                <a:gd name="connsiteY11-222" fmla="*/ 373873 h 415286"/>
                <a:gd name="connsiteX12-223" fmla="*/ 242555 w 1949251"/>
                <a:gd name="connsiteY12-224" fmla="*/ 381945 h 415286"/>
                <a:gd name="connsiteX0-225" fmla="*/ 251650 w 1949251"/>
                <a:gd name="connsiteY0-226" fmla="*/ 85638 h 401413"/>
                <a:gd name="connsiteX1-227" fmla="*/ 327145 w 1949251"/>
                <a:gd name="connsiteY1-228" fmla="*/ 76389 h 401413"/>
                <a:gd name="connsiteX2-229" fmla="*/ 580915 w 1949251"/>
                <a:gd name="connsiteY2-230" fmla="*/ 0 h 401413"/>
                <a:gd name="connsiteX3-231" fmla="*/ 750095 w 1949251"/>
                <a:gd name="connsiteY3-232" fmla="*/ 76389 h 401413"/>
                <a:gd name="connsiteX4-233" fmla="*/ 1026902 w 1949251"/>
                <a:gd name="connsiteY4-234" fmla="*/ 135334 h 401413"/>
                <a:gd name="connsiteX5-235" fmla="*/ 1026902 w 1949251"/>
                <a:gd name="connsiteY5-236" fmla="*/ 135334 h 401413"/>
                <a:gd name="connsiteX6-237" fmla="*/ 1257635 w 1949251"/>
                <a:gd name="connsiteY6-238" fmla="*/ 229167 h 401413"/>
                <a:gd name="connsiteX7-239" fmla="*/ 1426814 w 1949251"/>
                <a:gd name="connsiteY7-240" fmla="*/ 229167 h 401413"/>
                <a:gd name="connsiteX8-241" fmla="*/ 1583494 w 1949251"/>
                <a:gd name="connsiteY8-242" fmla="*/ 185029 h 401413"/>
                <a:gd name="connsiteX9-243" fmla="*/ 1822033 w 1949251"/>
                <a:gd name="connsiteY9-244" fmla="*/ 185029 h 401413"/>
                <a:gd name="connsiteX10-245" fmla="*/ 1931363 w 1949251"/>
                <a:gd name="connsiteY10-246" fmla="*/ 383812 h 401413"/>
                <a:gd name="connsiteX11-247" fmla="*/ 281468 w 1949251"/>
                <a:gd name="connsiteY11-248" fmla="*/ 373873 h 401413"/>
                <a:gd name="connsiteX12-249" fmla="*/ 242555 w 1949251"/>
                <a:gd name="connsiteY12-250" fmla="*/ 381945 h 401413"/>
                <a:gd name="connsiteX0-251" fmla="*/ 251650 w 1949251"/>
                <a:gd name="connsiteY0-252" fmla="*/ 85638 h 383812"/>
                <a:gd name="connsiteX1-253" fmla="*/ 327145 w 1949251"/>
                <a:gd name="connsiteY1-254" fmla="*/ 76389 h 383812"/>
                <a:gd name="connsiteX2-255" fmla="*/ 580915 w 1949251"/>
                <a:gd name="connsiteY2-256" fmla="*/ 0 h 383812"/>
                <a:gd name="connsiteX3-257" fmla="*/ 750095 w 1949251"/>
                <a:gd name="connsiteY3-258" fmla="*/ 76389 h 383812"/>
                <a:gd name="connsiteX4-259" fmla="*/ 1026902 w 1949251"/>
                <a:gd name="connsiteY4-260" fmla="*/ 135334 h 383812"/>
                <a:gd name="connsiteX5-261" fmla="*/ 1026902 w 1949251"/>
                <a:gd name="connsiteY5-262" fmla="*/ 135334 h 383812"/>
                <a:gd name="connsiteX6-263" fmla="*/ 1257635 w 1949251"/>
                <a:gd name="connsiteY6-264" fmla="*/ 229167 h 383812"/>
                <a:gd name="connsiteX7-265" fmla="*/ 1426814 w 1949251"/>
                <a:gd name="connsiteY7-266" fmla="*/ 229167 h 383812"/>
                <a:gd name="connsiteX8-267" fmla="*/ 1583494 w 1949251"/>
                <a:gd name="connsiteY8-268" fmla="*/ 185029 h 383812"/>
                <a:gd name="connsiteX9-269" fmla="*/ 1822033 w 1949251"/>
                <a:gd name="connsiteY9-270" fmla="*/ 185029 h 383812"/>
                <a:gd name="connsiteX10-271" fmla="*/ 1931363 w 1949251"/>
                <a:gd name="connsiteY10-272" fmla="*/ 383812 h 383812"/>
                <a:gd name="connsiteX11-273" fmla="*/ 281468 w 1949251"/>
                <a:gd name="connsiteY11-274" fmla="*/ 373873 h 383812"/>
                <a:gd name="connsiteX12-275" fmla="*/ 242555 w 1949251"/>
                <a:gd name="connsiteY12-276" fmla="*/ 381945 h 383812"/>
                <a:gd name="connsiteX0-277" fmla="*/ 251650 w 1949251"/>
                <a:gd name="connsiteY0-278" fmla="*/ 85638 h 383812"/>
                <a:gd name="connsiteX1-279" fmla="*/ 327145 w 1949251"/>
                <a:gd name="connsiteY1-280" fmla="*/ 76389 h 383812"/>
                <a:gd name="connsiteX2-281" fmla="*/ 580915 w 1949251"/>
                <a:gd name="connsiteY2-282" fmla="*/ 0 h 383812"/>
                <a:gd name="connsiteX3-283" fmla="*/ 750095 w 1949251"/>
                <a:gd name="connsiteY3-284" fmla="*/ 76389 h 383812"/>
                <a:gd name="connsiteX4-285" fmla="*/ 1026902 w 1949251"/>
                <a:gd name="connsiteY4-286" fmla="*/ 135334 h 383812"/>
                <a:gd name="connsiteX5-287" fmla="*/ 1026902 w 1949251"/>
                <a:gd name="connsiteY5-288" fmla="*/ 135334 h 383812"/>
                <a:gd name="connsiteX6-289" fmla="*/ 1257635 w 1949251"/>
                <a:gd name="connsiteY6-290" fmla="*/ 229167 h 383812"/>
                <a:gd name="connsiteX7-291" fmla="*/ 1426814 w 1949251"/>
                <a:gd name="connsiteY7-292" fmla="*/ 229167 h 383812"/>
                <a:gd name="connsiteX8-293" fmla="*/ 1583494 w 1949251"/>
                <a:gd name="connsiteY8-294" fmla="*/ 185029 h 383812"/>
                <a:gd name="connsiteX9-295" fmla="*/ 1822033 w 1949251"/>
                <a:gd name="connsiteY9-296" fmla="*/ 185029 h 383812"/>
                <a:gd name="connsiteX10-297" fmla="*/ 1931363 w 1949251"/>
                <a:gd name="connsiteY10-298" fmla="*/ 383812 h 383812"/>
                <a:gd name="connsiteX11-299" fmla="*/ 281468 w 1949251"/>
                <a:gd name="connsiteY11-300" fmla="*/ 373873 h 383812"/>
                <a:gd name="connsiteX12-301" fmla="*/ 242555 w 1949251"/>
                <a:gd name="connsiteY12-302" fmla="*/ 381945 h 3838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145" y="connsiteY12-146"/>
                </a:cxn>
              </a:cxnLst>
              <a:rect l="l" t="t" r="r" b="b"/>
              <a:pathLst>
                <a:path w="1949251" h="383812">
                  <a:moveTo>
                    <a:pt x="251650" y="85638"/>
                  </a:moveTo>
                  <a:cubicBezTo>
                    <a:pt x="253252" y="84124"/>
                    <a:pt x="335528" y="104239"/>
                    <a:pt x="327145" y="76389"/>
                  </a:cubicBezTo>
                  <a:cubicBezTo>
                    <a:pt x="382022" y="62116"/>
                    <a:pt x="510423" y="0"/>
                    <a:pt x="580915" y="0"/>
                  </a:cubicBezTo>
                  <a:cubicBezTo>
                    <a:pt x="651407" y="0"/>
                    <a:pt x="675764" y="53833"/>
                    <a:pt x="750095" y="76389"/>
                  </a:cubicBezTo>
                  <a:cubicBezTo>
                    <a:pt x="824426" y="98945"/>
                    <a:pt x="980768" y="125510"/>
                    <a:pt x="1026902" y="135334"/>
                  </a:cubicBezTo>
                  <a:lnTo>
                    <a:pt x="1026902" y="135334"/>
                  </a:lnTo>
                  <a:cubicBezTo>
                    <a:pt x="1055063" y="153556"/>
                    <a:pt x="1190983" y="213528"/>
                    <a:pt x="1257635" y="229167"/>
                  </a:cubicBezTo>
                  <a:cubicBezTo>
                    <a:pt x="1324287" y="244806"/>
                    <a:pt x="1372504" y="236523"/>
                    <a:pt x="1426814" y="229167"/>
                  </a:cubicBezTo>
                  <a:cubicBezTo>
                    <a:pt x="1481124" y="221811"/>
                    <a:pt x="1517624" y="192385"/>
                    <a:pt x="1583494" y="185029"/>
                  </a:cubicBezTo>
                  <a:cubicBezTo>
                    <a:pt x="1649364" y="177673"/>
                    <a:pt x="1764055" y="151899"/>
                    <a:pt x="1822033" y="185029"/>
                  </a:cubicBezTo>
                  <a:cubicBezTo>
                    <a:pt x="1880011" y="218159"/>
                    <a:pt x="1949251" y="181054"/>
                    <a:pt x="1931363" y="383812"/>
                  </a:cubicBezTo>
                  <a:lnTo>
                    <a:pt x="281468" y="373873"/>
                  </a:lnTo>
                  <a:cubicBezTo>
                    <a:pt x="0" y="373562"/>
                    <a:pt x="255526" y="379254"/>
                    <a:pt x="242555" y="381945"/>
                  </a:cubicBezTo>
                </a:path>
              </a:pathLst>
            </a:custGeom>
            <a:gradFill flip="none" rotWithShape="1">
              <a:gsLst>
                <a:gs pos="3000">
                  <a:schemeClr val="bg1">
                    <a:lumMod val="95000"/>
                  </a:schemeClr>
                </a:gs>
                <a:gs pos="55000">
                  <a:srgbClr val="640000"/>
                </a:gs>
              </a:gsLst>
              <a:lin ang="2700000" scaled="1"/>
              <a:tileRect/>
            </a:gradFill>
            <a:ln w="19050" cap="flat" cmpd="sng" algn="ctr">
              <a:solidFill>
                <a:schemeClr val="tx1">
                  <a:alpha val="3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5" name="CaixaDeTexto 34"/>
          <p:cNvSpPr txBox="1"/>
          <p:nvPr/>
        </p:nvSpPr>
        <p:spPr>
          <a:xfrm>
            <a:off x="3131840" y="285293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Protoestrela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6" name="Conector de Seta Reta 35"/>
          <p:cNvCxnSpPr/>
          <p:nvPr/>
        </p:nvCxnSpPr>
        <p:spPr bwMode="auto">
          <a:xfrm>
            <a:off x="2591272" y="2204864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7" name="Conector de Seta Reta 36"/>
          <p:cNvCxnSpPr/>
          <p:nvPr/>
        </p:nvCxnSpPr>
        <p:spPr bwMode="auto">
          <a:xfrm>
            <a:off x="4319464" y="2247688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8" name="Conector de Seta Reta 37"/>
          <p:cNvCxnSpPr/>
          <p:nvPr/>
        </p:nvCxnSpPr>
        <p:spPr bwMode="auto">
          <a:xfrm>
            <a:off x="6012160" y="2237960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9" name="Conector de Seta Reta 38"/>
          <p:cNvCxnSpPr/>
          <p:nvPr/>
        </p:nvCxnSpPr>
        <p:spPr bwMode="auto">
          <a:xfrm rot="10800000">
            <a:off x="2987825" y="5229200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40" name="Conector de Seta Reta 39"/>
          <p:cNvCxnSpPr/>
          <p:nvPr/>
        </p:nvCxnSpPr>
        <p:spPr bwMode="auto">
          <a:xfrm rot="10800000">
            <a:off x="1979713" y="5229200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grpSp>
        <p:nvGrpSpPr>
          <p:cNvPr id="41" name="Grupo 127"/>
          <p:cNvGrpSpPr/>
          <p:nvPr/>
        </p:nvGrpSpPr>
        <p:grpSpPr>
          <a:xfrm>
            <a:off x="2339752" y="4833248"/>
            <a:ext cx="828000" cy="828000"/>
            <a:chOff x="7877310" y="781558"/>
            <a:chExt cx="828000" cy="828000"/>
          </a:xfrm>
        </p:grpSpPr>
        <p:sp>
          <p:nvSpPr>
            <p:cNvPr id="42" name="Elipse 41"/>
            <p:cNvSpPr/>
            <p:nvPr/>
          </p:nvSpPr>
          <p:spPr bwMode="auto">
            <a:xfrm>
              <a:off x="7877310" y="781558"/>
              <a:ext cx="828000" cy="828000"/>
            </a:xfrm>
            <a:prstGeom prst="ellipse">
              <a:avLst/>
            </a:prstGeom>
            <a:gradFill flip="none" rotWithShape="1">
              <a:gsLst>
                <a:gs pos="79000">
                  <a:srgbClr val="3788FF">
                    <a:alpha val="0"/>
                  </a:srgbClr>
                </a:gs>
                <a:gs pos="18000">
                  <a:srgbClr val="3788FF">
                    <a:alpha val="86000"/>
                  </a:srgbClr>
                </a:gs>
                <a:gs pos="0">
                  <a:srgbClr val="3788FF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Elipse 42"/>
            <p:cNvSpPr>
              <a:spLocks noChangeAspect="1"/>
            </p:cNvSpPr>
            <p:nvPr/>
          </p:nvSpPr>
          <p:spPr bwMode="auto">
            <a:xfrm>
              <a:off x="8231068" y="1131468"/>
              <a:ext cx="120438" cy="120439"/>
            </a:xfrm>
            <a:prstGeom prst="ellipse">
              <a:avLst/>
            </a:prstGeom>
            <a:gradFill>
              <a:gsLst>
                <a:gs pos="97000">
                  <a:srgbClr val="7030A0">
                    <a:alpha val="28000"/>
                  </a:srgbClr>
                </a:gs>
                <a:gs pos="48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4" name="Grupo 3"/>
          <p:cNvGrpSpPr/>
          <p:nvPr/>
        </p:nvGrpSpPr>
        <p:grpSpPr>
          <a:xfrm rot="1541103">
            <a:off x="3149004" y="999656"/>
            <a:ext cx="1253270" cy="2512305"/>
            <a:chOff x="3130586" y="982365"/>
            <a:chExt cx="1253270" cy="2512305"/>
          </a:xfrm>
        </p:grpSpPr>
        <p:grpSp>
          <p:nvGrpSpPr>
            <p:cNvPr id="45" name="Grupo 63"/>
            <p:cNvGrpSpPr/>
            <p:nvPr/>
          </p:nvGrpSpPr>
          <p:grpSpPr>
            <a:xfrm>
              <a:off x="3311352" y="1355798"/>
              <a:ext cx="866978" cy="1785170"/>
              <a:chOff x="3203848" y="1240054"/>
              <a:chExt cx="866978" cy="1785170"/>
            </a:xfrm>
          </p:grpSpPr>
          <p:sp>
            <p:nvSpPr>
              <p:cNvPr id="48" name="Triângulo isósceles 47"/>
              <p:cNvSpPr/>
              <p:nvPr/>
            </p:nvSpPr>
            <p:spPr bwMode="auto">
              <a:xfrm rot="1323555">
                <a:off x="3379648" y="2016381"/>
                <a:ext cx="227578" cy="1008843"/>
              </a:xfrm>
              <a:prstGeom prst="triangle">
                <a:avLst/>
              </a:prstGeom>
              <a:gradFill flip="none" rotWithShape="1">
                <a:gsLst>
                  <a:gs pos="96000">
                    <a:srgbClr val="C00000">
                      <a:alpha val="45000"/>
                    </a:srgbClr>
                  </a:gs>
                  <a:gs pos="77000">
                    <a:srgbClr val="EA8D04"/>
                  </a:gs>
                  <a:gs pos="51000">
                    <a:srgbClr val="FFFF00"/>
                  </a:gs>
                  <a:gs pos="34000">
                    <a:schemeClr val="bg1"/>
                  </a:gs>
                </a:gsLst>
                <a:lin ang="5400000" scaled="0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49" name="Grupo 129"/>
              <p:cNvGrpSpPr>
                <a:grpSpLocks noChangeAspect="1"/>
              </p:cNvGrpSpPr>
              <p:nvPr/>
            </p:nvGrpSpPr>
            <p:grpSpPr>
              <a:xfrm>
                <a:off x="3203848" y="1240054"/>
                <a:ext cx="866978" cy="1080388"/>
                <a:chOff x="7812360" y="4260967"/>
                <a:chExt cx="1008112" cy="1256265"/>
              </a:xfrm>
            </p:grpSpPr>
            <p:sp>
              <p:nvSpPr>
                <p:cNvPr id="51" name="Elipse 50"/>
                <p:cNvSpPr/>
                <p:nvPr/>
              </p:nvSpPr>
              <p:spPr bwMode="auto">
                <a:xfrm rot="1350372">
                  <a:off x="7812360" y="5157192"/>
                  <a:ext cx="1008112" cy="360040"/>
                </a:xfrm>
                <a:prstGeom prst="ellipse">
                  <a:avLst/>
                </a:prstGeom>
                <a:gradFill>
                  <a:gsLst>
                    <a:gs pos="74000">
                      <a:srgbClr val="C00000"/>
                    </a:gs>
                    <a:gs pos="63000">
                      <a:srgbClr val="640000"/>
                    </a:gs>
                    <a:gs pos="94000">
                      <a:srgbClr val="640000">
                        <a:alpha val="58000"/>
                      </a:srgbClr>
                    </a:gs>
                    <a:gs pos="39000">
                      <a:srgbClr val="EA8D04"/>
                    </a:gs>
                    <a:gs pos="34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2" name="Triângulo isósceles 51"/>
                <p:cNvSpPr/>
                <p:nvPr/>
              </p:nvSpPr>
              <p:spPr bwMode="auto">
                <a:xfrm rot="12022476">
                  <a:off x="8366797" y="4260967"/>
                  <a:ext cx="264625" cy="1173073"/>
                </a:xfrm>
                <a:prstGeom prst="triangle">
                  <a:avLst/>
                </a:prstGeom>
                <a:gradFill flip="none" rotWithShape="1">
                  <a:gsLst>
                    <a:gs pos="96000">
                      <a:srgbClr val="C00000">
                        <a:alpha val="45000"/>
                      </a:srgbClr>
                    </a:gs>
                    <a:gs pos="77000">
                      <a:srgbClr val="EA8D04"/>
                    </a:gs>
                    <a:gs pos="51000">
                      <a:srgbClr val="FFFF00"/>
                    </a:gs>
                    <a:gs pos="34000">
                      <a:schemeClr val="bg1"/>
                    </a:gs>
                  </a:gsLst>
                  <a:lin ang="5400000" scaled="0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50" name="Elipse 49"/>
              <p:cNvSpPr>
                <a:spLocks noChangeAspect="1"/>
              </p:cNvSpPr>
              <p:nvPr/>
            </p:nvSpPr>
            <p:spPr bwMode="auto">
              <a:xfrm>
                <a:off x="3411074" y="1925260"/>
                <a:ext cx="466570" cy="466617"/>
              </a:xfrm>
              <a:prstGeom prst="ellipse">
                <a:avLst/>
              </a:prstGeom>
              <a:gradFill>
                <a:gsLst>
                  <a:gs pos="23000">
                    <a:schemeClr val="bg1"/>
                  </a:gs>
                  <a:gs pos="100000">
                    <a:schemeClr val="tx1">
                      <a:alpha val="0"/>
                    </a:schemeClr>
                  </a:gs>
                  <a:gs pos="33000">
                    <a:srgbClr val="FFC000"/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6" name="Lua 45"/>
            <p:cNvSpPr/>
            <p:nvPr/>
          </p:nvSpPr>
          <p:spPr bwMode="auto">
            <a:xfrm rot="17686469">
              <a:off x="3136167" y="3127650"/>
              <a:ext cx="361439" cy="372601"/>
            </a:xfrm>
            <a:prstGeom prst="moon">
              <a:avLst>
                <a:gd name="adj" fmla="val 30136"/>
              </a:avLst>
            </a:prstGeom>
            <a:gradFill flip="none" rotWithShape="1">
              <a:gsLst>
                <a:gs pos="55000">
                  <a:srgbClr val="C00000">
                    <a:alpha val="47000"/>
                  </a:srgbClr>
                </a:gs>
                <a:gs pos="12000">
                  <a:srgbClr val="FFC000"/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Lua 46"/>
            <p:cNvSpPr/>
            <p:nvPr/>
          </p:nvSpPr>
          <p:spPr bwMode="auto">
            <a:xfrm rot="6493962">
              <a:off x="4016836" y="976784"/>
              <a:ext cx="361439" cy="372601"/>
            </a:xfrm>
            <a:prstGeom prst="moon">
              <a:avLst>
                <a:gd name="adj" fmla="val 30136"/>
              </a:avLst>
            </a:prstGeom>
            <a:gradFill flip="none" rotWithShape="1">
              <a:gsLst>
                <a:gs pos="55000">
                  <a:srgbClr val="C00000">
                    <a:alpha val="48000"/>
                  </a:srgbClr>
                </a:gs>
                <a:gs pos="12000">
                  <a:srgbClr val="FFC000"/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3" name="Grupo 80"/>
          <p:cNvGrpSpPr/>
          <p:nvPr/>
        </p:nvGrpSpPr>
        <p:grpSpPr>
          <a:xfrm>
            <a:off x="5292080" y="3429000"/>
            <a:ext cx="3816424" cy="3528392"/>
            <a:chOff x="5004048" y="3429000"/>
            <a:chExt cx="3816424" cy="3528392"/>
          </a:xfrm>
        </p:grpSpPr>
        <p:sp>
          <p:nvSpPr>
            <p:cNvPr id="54" name="Elipse 53"/>
            <p:cNvSpPr>
              <a:spLocks noChangeAspect="1"/>
            </p:cNvSpPr>
            <p:nvPr/>
          </p:nvSpPr>
          <p:spPr bwMode="auto">
            <a:xfrm>
              <a:off x="5004048" y="3717032"/>
              <a:ext cx="3240360" cy="3240360"/>
            </a:xfrm>
            <a:prstGeom prst="ellipse">
              <a:avLst/>
            </a:prstGeom>
            <a:gradFill>
              <a:gsLst>
                <a:gs pos="0">
                  <a:srgbClr val="FFFF00"/>
                </a:gs>
                <a:gs pos="50000">
                  <a:srgbClr val="FF0000"/>
                </a:gs>
                <a:gs pos="70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Elipse 54"/>
            <p:cNvSpPr>
              <a:spLocks noChangeAspect="1"/>
            </p:cNvSpPr>
            <p:nvPr/>
          </p:nvSpPr>
          <p:spPr bwMode="auto">
            <a:xfrm>
              <a:off x="6149410" y="3429000"/>
              <a:ext cx="2671062" cy="2671062"/>
            </a:xfrm>
            <a:prstGeom prst="ellipse">
              <a:avLst/>
            </a:prstGeom>
            <a:gradFill>
              <a:gsLst>
                <a:gs pos="0">
                  <a:srgbClr val="FFFF00"/>
                </a:gs>
                <a:gs pos="44000">
                  <a:srgbClr val="FF0000"/>
                </a:gs>
                <a:gs pos="45000">
                  <a:srgbClr val="C00000">
                    <a:alpha val="75000"/>
                  </a:srgbClr>
                </a:gs>
                <a:gs pos="70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Elipse 55"/>
            <p:cNvSpPr/>
            <p:nvPr/>
          </p:nvSpPr>
          <p:spPr bwMode="auto">
            <a:xfrm flipV="1">
              <a:off x="6444208" y="5373216"/>
              <a:ext cx="1872208" cy="216023"/>
            </a:xfrm>
            <a:prstGeom prst="ellipse">
              <a:avLst/>
            </a:prstGeom>
            <a:gradFill>
              <a:gsLst>
                <a:gs pos="89000">
                  <a:srgbClr val="FFFF00">
                    <a:alpha val="50000"/>
                  </a:srgbClr>
                </a:gs>
                <a:gs pos="28000">
                  <a:srgbClr val="EA8D04">
                    <a:alpha val="50000"/>
                  </a:srgbClr>
                </a:gs>
                <a:gs pos="48000">
                  <a:srgbClr val="FFC000">
                    <a:alpha val="50000"/>
                  </a:srgbClr>
                </a:gs>
              </a:gsLst>
              <a:lin ang="10200000" scaled="0"/>
            </a:gradFill>
            <a:ln w="28575" cap="flat" cmpd="sng" algn="ctr">
              <a:solidFill>
                <a:srgbClr val="FFFF00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Elipse 56"/>
            <p:cNvSpPr>
              <a:spLocks noChangeAspect="1"/>
            </p:cNvSpPr>
            <p:nvPr/>
          </p:nvSpPr>
          <p:spPr bwMode="auto">
            <a:xfrm>
              <a:off x="6793447" y="4725144"/>
              <a:ext cx="1522969" cy="1522969"/>
            </a:xfrm>
            <a:prstGeom prst="ellipse">
              <a:avLst/>
            </a:prstGeom>
            <a:gradFill>
              <a:gsLst>
                <a:gs pos="0">
                  <a:srgbClr val="FFFF00"/>
                </a:gs>
                <a:gs pos="44000">
                  <a:srgbClr val="FF0000"/>
                </a:gs>
                <a:gs pos="45000">
                  <a:srgbClr val="C00000">
                    <a:alpha val="75000"/>
                  </a:srgbClr>
                </a:gs>
                <a:gs pos="70000">
                  <a:srgbClr val="FFC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CaixaDeTexto 57"/>
            <p:cNvSpPr txBox="1"/>
            <p:nvPr/>
          </p:nvSpPr>
          <p:spPr>
            <a:xfrm>
              <a:off x="6300192" y="5940569"/>
              <a:ext cx="1584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entury Gothic" panose="020B0502020202020204" pitchFamily="34" charset="0"/>
                </a:rPr>
                <a:t>GV/RH/RAG</a:t>
              </a:r>
              <a:endParaRPr lang="pt-BR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59" name="Conector de Seta Reta 58"/>
          <p:cNvCxnSpPr/>
          <p:nvPr/>
        </p:nvCxnSpPr>
        <p:spPr bwMode="auto">
          <a:xfrm rot="5400000">
            <a:off x="7236296" y="3723725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60" name="Conector de Seta Reta 59"/>
          <p:cNvCxnSpPr/>
          <p:nvPr/>
        </p:nvCxnSpPr>
        <p:spPr bwMode="auto">
          <a:xfrm rot="10800000">
            <a:off x="5292081" y="5229200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61" name="CaixaDeTexto 60"/>
          <p:cNvSpPr txBox="1"/>
          <p:nvPr/>
        </p:nvSpPr>
        <p:spPr>
          <a:xfrm>
            <a:off x="7333506" y="541094"/>
            <a:ext cx="1677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rgbClr val="00FF00"/>
                </a:solidFill>
              </a:rPr>
              <a:t>HD 140283</a:t>
            </a:r>
            <a:endParaRPr lang="pt-BR" sz="1800" dirty="0" smtClean="0">
              <a:solidFill>
                <a:srgbClr val="00FF00"/>
              </a:solidFill>
            </a:endParaRPr>
          </a:p>
          <a:p>
            <a:r>
              <a:rPr lang="pt-BR" sz="1800" dirty="0" smtClean="0">
                <a:solidFill>
                  <a:srgbClr val="00FF00"/>
                </a:solidFill>
              </a:rPr>
              <a:t>está aqui</a:t>
            </a:r>
            <a:endParaRPr lang="pt-BR" sz="1800" dirty="0">
              <a:solidFill>
                <a:srgbClr val="00FF00"/>
              </a:solidFill>
            </a:endParaRPr>
          </a:p>
        </p:txBody>
      </p:sp>
      <p:cxnSp>
        <p:nvCxnSpPr>
          <p:cNvPr id="71" name="Conector de Seta Reta 70"/>
          <p:cNvCxnSpPr/>
          <p:nvPr/>
        </p:nvCxnSpPr>
        <p:spPr bwMode="auto">
          <a:xfrm flipH="1">
            <a:off x="7842963" y="1245736"/>
            <a:ext cx="329437" cy="420885"/>
          </a:xfrm>
          <a:prstGeom prst="straightConnector1">
            <a:avLst/>
          </a:prstGeom>
          <a:ln w="57150">
            <a:solidFill>
              <a:srgbClr val="00FF00"/>
            </a:solidFill>
            <a:headEnd type="none" w="sm" len="sm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6350794" cy="508063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3" name="CaixaDeTexto 2"/>
          <p:cNvSpPr txBox="1"/>
          <p:nvPr/>
        </p:nvSpPr>
        <p:spPr>
          <a:xfrm>
            <a:off x="237294" y="6367104"/>
            <a:ext cx="681129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105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Fonte: </a:t>
            </a:r>
            <a:r>
              <a:rPr lang="pt-BR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NASA, ESA, H. Bond (</a:t>
            </a:r>
            <a:r>
              <a:rPr lang="pt-BR" sz="105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STScI</a:t>
            </a:r>
            <a:r>
              <a:rPr lang="pt-BR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pt-BR" sz="105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and</a:t>
            </a:r>
            <a:r>
              <a:rPr lang="pt-BR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pt-BR" sz="105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Pennsylvania</a:t>
            </a:r>
            <a:r>
              <a:rPr lang="pt-BR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pt-BR" sz="105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State</a:t>
            </a:r>
            <a:r>
              <a:rPr lang="pt-BR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pt-BR" sz="105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University</a:t>
            </a:r>
            <a:r>
              <a:rPr lang="pt-BR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), E. </a:t>
            </a:r>
            <a:r>
              <a:rPr lang="pt-BR" sz="105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Nelan</a:t>
            </a:r>
            <a:r>
              <a:rPr lang="pt-BR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 (</a:t>
            </a:r>
            <a:r>
              <a:rPr lang="pt-BR" sz="105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STScI</a:t>
            </a:r>
            <a:r>
              <a:rPr lang="pt-BR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), D. </a:t>
            </a:r>
            <a:r>
              <a:rPr lang="pt-BR" sz="105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VandenBerg</a:t>
            </a:r>
            <a:r>
              <a:rPr lang="pt-BR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 (</a:t>
            </a:r>
            <a:r>
              <a:rPr lang="pt-BR" sz="105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University</a:t>
            </a:r>
            <a:r>
              <a:rPr lang="pt-BR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pt-BR" sz="105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of</a:t>
            </a:r>
            <a:r>
              <a:rPr lang="pt-BR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 Victoria), G. </a:t>
            </a:r>
            <a:r>
              <a:rPr lang="pt-BR" sz="105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Schaefer</a:t>
            </a:r>
            <a:r>
              <a:rPr lang="pt-BR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 (CHARA, </a:t>
            </a:r>
            <a:r>
              <a:rPr lang="pt-BR" sz="105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Mt</a:t>
            </a:r>
            <a:r>
              <a:rPr lang="pt-BR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. Wilson </a:t>
            </a:r>
            <a:r>
              <a:rPr lang="pt-BR" sz="105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Observatory</a:t>
            </a:r>
            <a:r>
              <a:rPr lang="pt-BR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), </a:t>
            </a:r>
            <a:r>
              <a:rPr lang="pt-BR" sz="105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and</a:t>
            </a:r>
            <a:r>
              <a:rPr lang="pt-BR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 D. </a:t>
            </a:r>
            <a:r>
              <a:rPr lang="pt-BR" sz="105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Harmer</a:t>
            </a:r>
            <a:r>
              <a:rPr lang="pt-BR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 (NOAO)</a:t>
            </a:r>
            <a:endParaRPr lang="pt-BR" sz="10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475656" y="500986"/>
            <a:ext cx="4334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kern="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Magnitude aparente: 7</a:t>
            </a:r>
            <a:endParaRPr lang="pt-BR" sz="2800" kern="0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019493" y="253097"/>
            <a:ext cx="20038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kern="0" dirty="0" smtClean="0">
                <a:solidFill>
                  <a:srgbClr val="FFFF99"/>
                </a:solidFill>
                <a:latin typeface="Century Gothic" panose="020B0502020202020204" pitchFamily="34" charset="0"/>
              </a:rPr>
              <a:t>Máxima magnitude a olho nu: 6</a:t>
            </a:r>
            <a:endParaRPr lang="pt-BR" sz="2000" kern="0" dirty="0" smtClean="0">
              <a:solidFill>
                <a:srgbClr val="FFFF99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Seta para baixo 5"/>
          <p:cNvSpPr/>
          <p:nvPr/>
        </p:nvSpPr>
        <p:spPr bwMode="auto">
          <a:xfrm>
            <a:off x="8245608" y="2420888"/>
            <a:ext cx="539719" cy="3946216"/>
          </a:xfrm>
          <a:prstGeom prst="downArrow">
            <a:avLst>
              <a:gd name="adj1" fmla="val 50000"/>
              <a:gd name="adj2" fmla="val 92589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Seta para cima 9"/>
          <p:cNvSpPr/>
          <p:nvPr/>
        </p:nvSpPr>
        <p:spPr bwMode="auto">
          <a:xfrm>
            <a:off x="7279945" y="2434596"/>
            <a:ext cx="504056" cy="3932508"/>
          </a:xfrm>
          <a:prstGeom prst="upArrow">
            <a:avLst>
              <a:gd name="adj1" fmla="val 50000"/>
              <a:gd name="adj2" fmla="val 106211"/>
            </a:avLst>
          </a:prstGeom>
          <a:gradFill flip="none" rotWithShape="1">
            <a:gsLst>
              <a:gs pos="0">
                <a:srgbClr val="00FFFF">
                  <a:shade val="30000"/>
                  <a:satMod val="115000"/>
                </a:srgbClr>
              </a:gs>
              <a:gs pos="50000">
                <a:srgbClr val="00FFFF">
                  <a:shade val="67500"/>
                  <a:satMod val="115000"/>
                </a:srgbClr>
              </a:gs>
              <a:gs pos="100000">
                <a:srgbClr val="00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878302" y="1992810"/>
            <a:ext cx="1307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kern="0" dirty="0" smtClean="0">
                <a:solidFill>
                  <a:srgbClr val="00FFFF"/>
                </a:solidFill>
                <a:latin typeface="Century Gothic" panose="020B0502020202020204" pitchFamily="34" charset="0"/>
              </a:rPr>
              <a:t>Magnitude</a:t>
            </a:r>
            <a:endParaRPr lang="pt-BR" kern="0" dirty="0" smtClean="0">
              <a:solidFill>
                <a:srgbClr val="00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7943927" y="1992810"/>
            <a:ext cx="114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Brilho</a:t>
            </a:r>
            <a:endParaRPr lang="pt-BR" sz="1800" kern="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7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476672"/>
            <a:ext cx="8928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kern="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Conhecida a mais de 100 anos</a:t>
            </a:r>
            <a:r>
              <a:rPr lang="pt-BR" sz="3200" kern="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pt-BR" sz="3200" kern="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por ser uma estrela de alta velocidade</a:t>
            </a:r>
            <a:endParaRPr lang="pt-BR" sz="3200" kern="0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132856"/>
            <a:ext cx="4752528" cy="4044704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4" name="CaixaDeTexto 3"/>
          <p:cNvSpPr txBox="1"/>
          <p:nvPr/>
        </p:nvSpPr>
        <p:spPr>
          <a:xfrm>
            <a:off x="5349930" y="6242207"/>
            <a:ext cx="262060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1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Fonte</a:t>
            </a:r>
            <a:r>
              <a:rPr lang="pt-B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: </a:t>
            </a:r>
            <a:r>
              <a:rPr lang="pt-BR" sz="1100" dirty="0">
                <a:solidFill>
                  <a:schemeClr val="bg1"/>
                </a:solidFill>
                <a:latin typeface="Century Gothic" panose="020B0502020202020204" pitchFamily="34" charset="0"/>
                <a:hlinkClick r:id="rId2"/>
              </a:rPr>
              <a:t>http://</a:t>
            </a:r>
            <a:r>
              <a:rPr lang="pt-BR" sz="1100" dirty="0" smtClean="0">
                <a:solidFill>
                  <a:schemeClr val="bg1"/>
                </a:solidFill>
                <a:latin typeface="Century Gothic" panose="020B0502020202020204" pitchFamily="34" charset="0"/>
                <a:hlinkClick r:id="rId2"/>
              </a:rPr>
              <a:t>astro.if.ufrgs.br/lua.jpg</a:t>
            </a:r>
            <a:endParaRPr lang="pt-BR" sz="11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pt-BR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7504" y="2117174"/>
            <a:ext cx="4068960" cy="180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kern="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1,3 milhões de Km/h</a:t>
            </a:r>
            <a:endParaRPr lang="pt-BR" sz="2800" kern="0" dirty="0" smtClean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800" kern="0" dirty="0">
              <a:solidFill>
                <a:srgbClr val="99CCFF"/>
              </a:solidFill>
              <a:latin typeface="Century Gothic" panose="020B0502020202020204" pitchFamily="34" charset="0"/>
            </a:endParaRPr>
          </a:p>
          <a:p>
            <a:r>
              <a:rPr lang="pt-BR" sz="2800" kern="0" dirty="0" smtClean="0">
                <a:solidFill>
                  <a:srgbClr val="99CCFF"/>
                </a:solidFill>
                <a:latin typeface="Century Gothic" panose="020B0502020202020204" pitchFamily="34" charset="0"/>
              </a:rPr>
              <a:t>A cada </a:t>
            </a:r>
            <a:r>
              <a:rPr lang="pt-BR" sz="2800" dirty="0" smtClean="0">
                <a:solidFill>
                  <a:srgbClr val="99CCFF"/>
                </a:solidFill>
                <a:latin typeface="Century Gothic" panose="020B0502020202020204" pitchFamily="34" charset="0"/>
              </a:rPr>
              <a:t>≅ 1500 anos avança 0,5º no céu</a:t>
            </a:r>
            <a:endParaRPr lang="pt-BR" sz="2800" kern="0" dirty="0" smtClean="0">
              <a:solidFill>
                <a:srgbClr val="99CCFF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t="16926" r="16926" b="16926"/>
          <a:stretch>
            <a:fillRect/>
          </a:stretch>
        </p:blipFill>
        <p:spPr>
          <a:xfrm>
            <a:off x="485799" y="3970072"/>
            <a:ext cx="3312368" cy="220824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31682" y="6236776"/>
            <a:ext cx="262060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1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Telescópio Hubble</a:t>
            </a:r>
            <a:endParaRPr lang="pt-BR" sz="11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pt-BR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/>
          <p:nvPr/>
        </p:nvSpPr>
        <p:spPr>
          <a:xfrm>
            <a:off x="53752" y="413792"/>
            <a:ext cx="9036496" cy="11430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kumimoji="0" 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Distância da Terra </a:t>
            </a:r>
            <a:r>
              <a:rPr lang="pt-BR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≅ 190 anos luz</a:t>
            </a:r>
            <a:endParaRPr kumimoji="0" lang="pt-BR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77" y="2060848"/>
            <a:ext cx="8054646" cy="4496572"/>
          </a:xfrm>
          <a:prstGeom prst="rect">
            <a:avLst/>
          </a:prstGeom>
        </p:spPr>
      </p:pic>
      <p:sp>
        <p:nvSpPr>
          <p:cNvPr id="4" name="Título 1"/>
          <p:cNvSpPr txBox="1"/>
          <p:nvPr/>
        </p:nvSpPr>
        <p:spPr>
          <a:xfrm>
            <a:off x="113981" y="1399944"/>
            <a:ext cx="9036496" cy="11430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pt-BR" sz="2400" kern="0" dirty="0" smtClean="0">
                <a:solidFill>
                  <a:srgbClr val="FFFF00"/>
                </a:solidFill>
                <a:latin typeface="Century Gothic" panose="020B0502020202020204" pitchFamily="34" charset="0"/>
                <a:ea typeface="+mj-ea"/>
                <a:cs typeface="+mj-cs"/>
              </a:rPr>
              <a:t>1</a:t>
            </a:r>
            <a:r>
              <a:rPr lang="pt-BR" sz="24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 anos luz</a:t>
            </a:r>
            <a:r>
              <a:rPr lang="pt-BR" sz="2400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pt-BR" sz="24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≅ 9,5 trilhões km </a:t>
            </a:r>
            <a:endParaRPr kumimoji="0" lang="pt-BR" sz="2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5" name="Retângulo 4"/>
          <p:cNvSpPr/>
          <p:nvPr/>
        </p:nvSpPr>
        <p:spPr bwMode="auto">
          <a:xfrm>
            <a:off x="4355976" y="2996952"/>
            <a:ext cx="648072" cy="36004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Bojo</a:t>
            </a:r>
            <a:endParaRPr kumimoji="0" lang="pt-BR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6156176" y="2362924"/>
            <a:ext cx="648072" cy="36004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Halo</a:t>
            </a:r>
            <a:endParaRPr kumimoji="0" lang="pt-BR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 bwMode="auto">
          <a:xfrm>
            <a:off x="899592" y="3789040"/>
            <a:ext cx="792088" cy="36004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1400" dirty="0" smtClean="0">
                <a:solidFill>
                  <a:schemeClr val="bg1"/>
                </a:solidFill>
              </a:rPr>
              <a:t>Disco</a:t>
            </a:r>
            <a:endParaRPr kumimoji="0" lang="pt-BR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1259632" y="3429000"/>
            <a:ext cx="2016224" cy="36004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Localização do Sol</a:t>
            </a:r>
            <a:endParaRPr kumimoji="0" lang="pt-BR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 bwMode="auto">
          <a:xfrm>
            <a:off x="3347864" y="5013176"/>
            <a:ext cx="1224136" cy="36004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1400" dirty="0" smtClean="0">
                <a:solidFill>
                  <a:schemeClr val="bg1"/>
                </a:solidFill>
              </a:rPr>
              <a:t>Anos-Luz</a:t>
            </a:r>
            <a:endParaRPr kumimoji="0" lang="pt-BR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 bwMode="auto">
          <a:xfrm>
            <a:off x="7308304" y="3789040"/>
            <a:ext cx="1224136" cy="36004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1400" dirty="0" smtClean="0">
                <a:solidFill>
                  <a:schemeClr val="bg1"/>
                </a:solidFill>
              </a:rPr>
              <a:t>Anos-Luz</a:t>
            </a:r>
            <a:endParaRPr kumimoji="0" lang="pt-BR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 bwMode="auto">
          <a:xfrm>
            <a:off x="4716016" y="6093296"/>
            <a:ext cx="1224136" cy="36004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1400" dirty="0" smtClean="0">
                <a:solidFill>
                  <a:schemeClr val="bg1"/>
                </a:solidFill>
              </a:rPr>
              <a:t>Anos-Luz</a:t>
            </a:r>
            <a:endParaRPr kumimoji="0" lang="pt-BR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 bwMode="auto">
          <a:xfrm>
            <a:off x="4427984" y="5589240"/>
            <a:ext cx="2304256" cy="36004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1400" dirty="0" smtClean="0">
                <a:solidFill>
                  <a:schemeClr val="bg1"/>
                </a:solidFill>
              </a:rPr>
              <a:t>Aglomerados Globulares</a:t>
            </a:r>
            <a:endParaRPr kumimoji="0" lang="pt-BR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" t="4421" r="884" b="6075"/>
          <a:stretch>
            <a:fillRect/>
          </a:stretch>
        </p:blipFill>
        <p:spPr>
          <a:xfrm>
            <a:off x="1547664" y="476672"/>
            <a:ext cx="6048672" cy="583264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40" r="53689" b="-555"/>
          <a:stretch>
            <a:fillRect/>
          </a:stretch>
        </p:blipFill>
        <p:spPr>
          <a:xfrm>
            <a:off x="2627784" y="6270471"/>
            <a:ext cx="3888432" cy="29372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1844824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kern="0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" b="4851"/>
          <a:stretch>
            <a:fillRect/>
          </a:stretch>
        </p:blipFill>
        <p:spPr>
          <a:xfrm>
            <a:off x="-36512" y="0"/>
            <a:ext cx="5064202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027690" y="116632"/>
            <a:ext cx="41528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900" kern="0" dirty="0" smtClean="0">
                <a:solidFill>
                  <a:srgbClr val="CFDDF9"/>
                </a:solidFill>
                <a:latin typeface="Century Gothic" panose="020B0502020202020204" pitchFamily="34" charset="0"/>
              </a:rPr>
              <a:t>Se formou em uma galáxia anã, gravitacionalmente incorporada pela Via </a:t>
            </a:r>
            <a:r>
              <a:rPr lang="pt-BR" sz="2900" kern="0" dirty="0">
                <a:solidFill>
                  <a:srgbClr val="CFDDF9"/>
                </a:solidFill>
                <a:latin typeface="Century Gothic" panose="020B0502020202020204" pitchFamily="34" charset="0"/>
              </a:rPr>
              <a:t>L</a:t>
            </a:r>
            <a:r>
              <a:rPr lang="pt-BR" sz="2900" kern="0" dirty="0" smtClean="0">
                <a:solidFill>
                  <a:srgbClr val="CFDDF9"/>
                </a:solidFill>
                <a:latin typeface="Century Gothic" panose="020B0502020202020204" pitchFamily="34" charset="0"/>
              </a:rPr>
              <a:t>áctea.</a:t>
            </a:r>
            <a:endParaRPr lang="pt-BR" sz="2900" kern="0" dirty="0" smtClean="0">
              <a:solidFill>
                <a:srgbClr val="CFDDF9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171706" y="2708920"/>
            <a:ext cx="386479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900" kern="0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Na década de 1950 Astrônomos foram capazes de detectar  uma deficiência de elementos pesados</a:t>
            </a:r>
            <a:endParaRPr lang="pt-BR" sz="2900" kern="0" dirty="0" smtClean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199393" y="5949280"/>
            <a:ext cx="3864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kern="0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Century Gothic" panose="020B0502020202020204" pitchFamily="34" charset="0"/>
              </a:rPr>
              <a:t>1/250 da quantidade de metais do sol</a:t>
            </a:r>
            <a:endParaRPr lang="pt-BR" sz="2400" kern="0" dirty="0" smtClean="0">
              <a:ln>
                <a:solidFill>
                  <a:schemeClr val="tx1"/>
                </a:solidFill>
              </a:ln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" name="Rectangle 2"/>
          <p:cNvSpPr>
            <a:spLocks noGrp="1" noChangeArrowheads="1"/>
          </p:cNvSpPr>
          <p:nvPr/>
        </p:nvSpPr>
        <p:spPr>
          <a:xfrm>
            <a:off x="0" y="260350"/>
            <a:ext cx="9093200" cy="838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As cores e as temperaturas</a:t>
            </a:r>
            <a:endParaRPr lang="pt-BR" sz="3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2101215" y="1296353"/>
            <a:ext cx="3032125" cy="52636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8" rIns="92075" bIns="46038">
            <a:spAutoFit/>
          </a:bodyPr>
          <a:lstStyle/>
          <a:p>
            <a:pPr algn="l" defTabSz="762000"/>
            <a:r>
              <a:rPr lang="pt-BR" sz="4800" b="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3</a:t>
            </a:r>
            <a:r>
              <a:rPr lang="pt-BR" sz="4800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0.000 </a:t>
            </a:r>
            <a:r>
              <a:rPr lang="pt-BR" sz="4800" b="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°C</a:t>
            </a:r>
            <a:endParaRPr lang="pt-BR" sz="4800" b="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  <a:p>
            <a:pPr algn="l" defTabSz="762000"/>
            <a:r>
              <a:rPr lang="pt-BR" sz="4800" b="0" dirty="0">
                <a:solidFill>
                  <a:srgbClr val="69D8FF"/>
                </a:solidFill>
                <a:latin typeface="Century Gothic" panose="020B0502020202020204" pitchFamily="34" charset="0"/>
              </a:rPr>
              <a:t>2</a:t>
            </a:r>
            <a:r>
              <a:rPr lang="pt-BR" sz="4800" b="0" dirty="0" smtClean="0">
                <a:solidFill>
                  <a:srgbClr val="69D8FF"/>
                </a:solidFill>
                <a:latin typeface="Century Gothic" panose="020B0502020202020204" pitchFamily="34" charset="0"/>
              </a:rPr>
              <a:t>0.000 </a:t>
            </a:r>
            <a:r>
              <a:rPr lang="pt-BR" sz="4800" b="0" dirty="0">
                <a:solidFill>
                  <a:srgbClr val="69D8FF"/>
                </a:solidFill>
                <a:latin typeface="Century Gothic" panose="020B0502020202020204" pitchFamily="34" charset="0"/>
              </a:rPr>
              <a:t>°C</a:t>
            </a:r>
            <a:endParaRPr lang="pt-BR" sz="4800" b="0" dirty="0">
              <a:solidFill>
                <a:srgbClr val="69D8FF"/>
              </a:solidFill>
              <a:latin typeface="Century Gothic" panose="020B0502020202020204" pitchFamily="34" charset="0"/>
            </a:endParaRPr>
          </a:p>
          <a:p>
            <a:pPr algn="l" defTabSz="762000"/>
            <a:r>
              <a:rPr lang="pt-BR" sz="48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10.000 </a:t>
            </a:r>
            <a:r>
              <a:rPr lang="pt-BR" sz="4800" b="0" dirty="0">
                <a:solidFill>
                  <a:schemeClr val="bg1"/>
                </a:solidFill>
                <a:latin typeface="Century Gothic" panose="020B0502020202020204" pitchFamily="34" charset="0"/>
              </a:rPr>
              <a:t>°C</a:t>
            </a:r>
            <a:endParaRPr lang="pt-BR" sz="48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 defTabSz="762000"/>
            <a:r>
              <a:rPr lang="pt-BR" sz="4800" b="0" dirty="0">
                <a:solidFill>
                  <a:srgbClr val="FFFFCC"/>
                </a:solidFill>
                <a:latin typeface="Century Gothic" panose="020B0502020202020204" pitchFamily="34" charset="0"/>
              </a:rPr>
              <a:t>  </a:t>
            </a:r>
            <a:r>
              <a:rPr lang="pt-BR" sz="4800" b="0" dirty="0" smtClean="0">
                <a:solidFill>
                  <a:srgbClr val="FFFFCC"/>
                </a:solidFill>
                <a:latin typeface="Century Gothic" panose="020B0502020202020204" pitchFamily="34" charset="0"/>
              </a:rPr>
              <a:t>7.000 </a:t>
            </a:r>
            <a:r>
              <a:rPr lang="pt-BR" sz="4800" b="0" dirty="0">
                <a:solidFill>
                  <a:srgbClr val="FFFFCC"/>
                </a:solidFill>
                <a:latin typeface="Century Gothic" panose="020B0502020202020204" pitchFamily="34" charset="0"/>
              </a:rPr>
              <a:t>°C</a:t>
            </a:r>
            <a:endParaRPr lang="pt-BR" sz="4800" b="0" dirty="0">
              <a:solidFill>
                <a:srgbClr val="FFFFCC"/>
              </a:solidFill>
              <a:latin typeface="Century Gothic" panose="020B0502020202020204" pitchFamily="34" charset="0"/>
            </a:endParaRPr>
          </a:p>
          <a:p>
            <a:pPr algn="l" defTabSz="762000"/>
            <a:r>
              <a:rPr lang="pt-BR" sz="4800" b="0" dirty="0">
                <a:solidFill>
                  <a:srgbClr val="FFFF00"/>
                </a:solidFill>
                <a:latin typeface="Century Gothic" panose="020B0502020202020204" pitchFamily="34" charset="0"/>
              </a:rPr>
              <a:t>  6.000 °C</a:t>
            </a:r>
            <a:endParaRPr lang="pt-BR" sz="48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algn="l" defTabSz="762000"/>
            <a:r>
              <a:rPr lang="pt-BR" sz="4800" b="0" dirty="0">
                <a:solidFill>
                  <a:srgbClr val="FF9900"/>
                </a:solidFill>
                <a:latin typeface="Century Gothic" panose="020B0502020202020204" pitchFamily="34" charset="0"/>
              </a:rPr>
              <a:t>  </a:t>
            </a:r>
            <a:r>
              <a:rPr lang="pt-BR" sz="4800" b="0" dirty="0" smtClean="0">
                <a:solidFill>
                  <a:srgbClr val="FF9900"/>
                </a:solidFill>
                <a:latin typeface="Century Gothic" panose="020B0502020202020204" pitchFamily="34" charset="0"/>
              </a:rPr>
              <a:t>4.000 </a:t>
            </a:r>
            <a:r>
              <a:rPr lang="pt-BR" sz="4800" b="0" dirty="0">
                <a:solidFill>
                  <a:srgbClr val="FF9900"/>
                </a:solidFill>
                <a:latin typeface="Century Gothic" panose="020B0502020202020204" pitchFamily="34" charset="0"/>
              </a:rPr>
              <a:t>°C</a:t>
            </a:r>
            <a:endParaRPr lang="pt-BR" sz="4800" b="0" dirty="0">
              <a:solidFill>
                <a:srgbClr val="FF9900"/>
              </a:solidFill>
              <a:latin typeface="Century Gothic" panose="020B0502020202020204" pitchFamily="34" charset="0"/>
            </a:endParaRPr>
          </a:p>
          <a:p>
            <a:pPr algn="l" defTabSz="762000"/>
            <a:r>
              <a:rPr lang="pt-BR" sz="4800" b="0" dirty="0">
                <a:solidFill>
                  <a:srgbClr val="FF0000"/>
                </a:solidFill>
                <a:latin typeface="Century Gothic" panose="020B0502020202020204" pitchFamily="34" charset="0"/>
              </a:rPr>
              <a:t>  </a:t>
            </a:r>
            <a:r>
              <a:rPr lang="pt-BR" sz="4800" b="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3.000 </a:t>
            </a:r>
            <a:r>
              <a:rPr lang="pt-BR" sz="4800" b="0" dirty="0">
                <a:solidFill>
                  <a:srgbClr val="FF0000"/>
                </a:solidFill>
                <a:latin typeface="Century Gothic" panose="020B0502020202020204" pitchFamily="34" charset="0"/>
              </a:rPr>
              <a:t>°C</a:t>
            </a:r>
            <a:endParaRPr lang="pt-BR" sz="4800" b="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Rectangle 12"/>
          <p:cNvSpPr>
            <a:spLocks noChangeArrowheads="1"/>
          </p:cNvSpPr>
          <p:nvPr/>
        </p:nvSpPr>
        <p:spPr bwMode="auto">
          <a:xfrm>
            <a:off x="318700" y="5964555"/>
            <a:ext cx="798295" cy="5238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Fria</a:t>
            </a:r>
            <a:endParaRPr lang="pt-BR" sz="28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Rectangle 13"/>
          <p:cNvSpPr>
            <a:spLocks noChangeArrowheads="1"/>
          </p:cNvSpPr>
          <p:nvPr/>
        </p:nvSpPr>
        <p:spPr bwMode="auto">
          <a:xfrm>
            <a:off x="58847" y="1325275"/>
            <a:ext cx="1300036" cy="4623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>
                <a:solidFill>
                  <a:srgbClr val="69D8FF"/>
                </a:solidFill>
                <a:latin typeface="Century Gothic" panose="020B0502020202020204" pitchFamily="34" charset="0"/>
              </a:rPr>
              <a:t>Quente</a:t>
            </a:r>
            <a:endParaRPr lang="pt-BR" sz="2400" dirty="0">
              <a:solidFill>
                <a:srgbClr val="69D8FF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4" name="Group 15"/>
          <p:cNvGrpSpPr/>
          <p:nvPr/>
        </p:nvGrpSpPr>
        <p:grpSpPr bwMode="auto">
          <a:xfrm flipH="1">
            <a:off x="373380" y="1816735"/>
            <a:ext cx="678815" cy="3997960"/>
            <a:chOff x="25" y="926"/>
            <a:chExt cx="566" cy="3333"/>
          </a:xfrm>
        </p:grpSpPr>
        <p:sp>
          <p:nvSpPr>
            <p:cNvPr id="55" name="Rectangle 16"/>
            <p:cNvSpPr>
              <a:spLocks noChangeArrowheads="1"/>
            </p:cNvSpPr>
            <p:nvPr/>
          </p:nvSpPr>
          <p:spPr bwMode="auto">
            <a:xfrm>
              <a:off x="232" y="926"/>
              <a:ext cx="152" cy="2775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 w="12700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6" name="Oval 17"/>
            <p:cNvSpPr>
              <a:spLocks noChangeAspect="1" noChangeArrowheads="1"/>
            </p:cNvSpPr>
            <p:nvPr/>
          </p:nvSpPr>
          <p:spPr bwMode="auto">
            <a:xfrm>
              <a:off x="25" y="3693"/>
              <a:ext cx="566" cy="566"/>
            </a:xfrm>
            <a:prstGeom prst="ellipse">
              <a:avLst/>
            </a:prstGeom>
            <a:solidFill>
              <a:schemeClr val="bg1">
                <a:alpha val="58000"/>
              </a:schemeClr>
            </a:solidFill>
            <a:ln w="12700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7" name="Rectangle 18"/>
            <p:cNvSpPr>
              <a:spLocks noChangeArrowheads="1"/>
            </p:cNvSpPr>
            <p:nvPr/>
          </p:nvSpPr>
          <p:spPr bwMode="auto">
            <a:xfrm>
              <a:off x="288" y="2745"/>
              <a:ext cx="47" cy="106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33"/>
              </a:solidFill>
              <a:miter lim="800000"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8" name="Oval 19"/>
            <p:cNvSpPr>
              <a:spLocks noChangeArrowheads="1"/>
            </p:cNvSpPr>
            <p:nvPr/>
          </p:nvSpPr>
          <p:spPr bwMode="auto">
            <a:xfrm>
              <a:off x="83" y="3745"/>
              <a:ext cx="454" cy="45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33"/>
              </a:solidFill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59" name="Elipse 58"/>
          <p:cNvSpPr/>
          <p:nvPr/>
        </p:nvSpPr>
        <p:spPr bwMode="auto">
          <a:xfrm>
            <a:off x="1397830" y="2060089"/>
            <a:ext cx="720000" cy="720000"/>
          </a:xfrm>
          <a:prstGeom prst="ellipse">
            <a:avLst/>
          </a:prstGeom>
          <a:gradFill>
            <a:gsLst>
              <a:gs pos="24000">
                <a:schemeClr val="bg1"/>
              </a:gs>
              <a:gs pos="55000">
                <a:srgbClr val="00B0F0">
                  <a:alpha val="87000"/>
                </a:srgbClr>
              </a:gs>
              <a:gs pos="93000">
                <a:schemeClr val="tx1">
                  <a:alpha val="18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Elipse 59"/>
          <p:cNvSpPr/>
          <p:nvPr/>
        </p:nvSpPr>
        <p:spPr bwMode="auto">
          <a:xfrm>
            <a:off x="1419406" y="2827543"/>
            <a:ext cx="720000" cy="72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Elipse 60"/>
          <p:cNvSpPr/>
          <p:nvPr/>
        </p:nvSpPr>
        <p:spPr bwMode="auto">
          <a:xfrm>
            <a:off x="1431763" y="3541221"/>
            <a:ext cx="720000" cy="72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Elipse 61"/>
          <p:cNvSpPr/>
          <p:nvPr/>
        </p:nvSpPr>
        <p:spPr bwMode="auto">
          <a:xfrm>
            <a:off x="1443400" y="4265569"/>
            <a:ext cx="720000" cy="72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Elipse 62"/>
          <p:cNvSpPr/>
          <p:nvPr/>
        </p:nvSpPr>
        <p:spPr bwMode="auto">
          <a:xfrm>
            <a:off x="1455614" y="4973292"/>
            <a:ext cx="720000" cy="72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Elipse 63"/>
          <p:cNvSpPr/>
          <p:nvPr/>
        </p:nvSpPr>
        <p:spPr bwMode="auto">
          <a:xfrm>
            <a:off x="1465269" y="5707863"/>
            <a:ext cx="720000" cy="720000"/>
          </a:xfrm>
          <a:prstGeom prst="ellipse">
            <a:avLst/>
          </a:prstGeom>
          <a:gradFill>
            <a:gsLst>
              <a:gs pos="19000">
                <a:schemeClr val="bg1"/>
              </a:gs>
              <a:gs pos="46000">
                <a:srgbClr val="FF00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Elipse 64"/>
          <p:cNvSpPr/>
          <p:nvPr/>
        </p:nvSpPr>
        <p:spPr bwMode="auto">
          <a:xfrm>
            <a:off x="1379730" y="1268254"/>
            <a:ext cx="720000" cy="720000"/>
          </a:xfrm>
          <a:prstGeom prst="ellipse">
            <a:avLst/>
          </a:prstGeom>
          <a:gradFill>
            <a:gsLst>
              <a:gs pos="24000">
                <a:schemeClr val="bg1"/>
              </a:gs>
              <a:gs pos="64000">
                <a:schemeClr val="accent6">
                  <a:lumMod val="60000"/>
                  <a:lumOff val="40000"/>
                </a:schemeClr>
              </a:gs>
              <a:gs pos="93000">
                <a:schemeClr val="tx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Elipse 65"/>
          <p:cNvSpPr/>
          <p:nvPr/>
        </p:nvSpPr>
        <p:spPr bwMode="auto">
          <a:xfrm flipH="1">
            <a:off x="505460" y="5193030"/>
            <a:ext cx="424180" cy="381000"/>
          </a:xfrm>
          <a:prstGeom prst="ellipse">
            <a:avLst/>
          </a:prstGeom>
          <a:gradFill flip="none" rotWithShape="1">
            <a:gsLst>
              <a:gs pos="24000">
                <a:schemeClr val="bg1">
                  <a:alpha val="76000"/>
                </a:schemeClr>
              </a:gs>
              <a:gs pos="64000">
                <a:srgbClr val="C00000">
                  <a:alpha val="54000"/>
                </a:srgbClr>
              </a:gs>
              <a:gs pos="93000">
                <a:schemeClr val="tx1">
                  <a:alpha val="0"/>
                </a:schemeClr>
              </a:gs>
            </a:gsLst>
            <a:lin ang="54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Caixa de Texto 67"/>
          <p:cNvSpPr txBox="1"/>
          <p:nvPr/>
        </p:nvSpPr>
        <p:spPr>
          <a:xfrm>
            <a:off x="5272405" y="2277745"/>
            <a:ext cx="3681730" cy="20847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p>
            <a:r>
              <a:rPr lang="pt-BR" altLang="en-US" sz="320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charset="0"/>
              </a:rPr>
              <a:t>Temperatura superficial HD140283: </a:t>
            </a:r>
            <a:endParaRPr lang="pt-BR" altLang="en-US" sz="320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charset="0"/>
            </a:endParaRPr>
          </a:p>
          <a:p>
            <a:r>
              <a:rPr lang="pt-BR" altLang="en-US" sz="320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charset="0"/>
              </a:rPr>
              <a:t>6.050 </a:t>
            </a:r>
            <a:r>
              <a:rPr lang="pt-BR" sz="3200" kern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  <a:sym typeface="+mn-ea"/>
              </a:rPr>
              <a:t>±</a:t>
            </a:r>
            <a:r>
              <a:rPr lang="pt-BR" altLang="en-US" sz="320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charset="0"/>
              </a:rPr>
              <a:t> 55 ºC</a:t>
            </a:r>
            <a:endParaRPr lang="pt-BR" altLang="en-US" sz="320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charset="0"/>
            </a:endParaRPr>
          </a:p>
        </p:txBody>
      </p:sp>
      <p:sp>
        <p:nvSpPr>
          <p:cNvPr id="69" name="Caixa de Texto 68"/>
          <p:cNvSpPr txBox="1"/>
          <p:nvPr/>
        </p:nvSpPr>
        <p:spPr>
          <a:xfrm>
            <a:off x="5133340" y="4434840"/>
            <a:ext cx="3959860" cy="6642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pt-BR" altLang="en-US" sz="1800">
                <a:solidFill>
                  <a:schemeClr val="accent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charset="0"/>
              </a:rPr>
              <a:t>Temperatura superficial Sol: </a:t>
            </a:r>
            <a:endParaRPr lang="pt-BR" altLang="en-US" sz="1800">
              <a:solidFill>
                <a:schemeClr val="accent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charset="0"/>
            </a:endParaRPr>
          </a:p>
          <a:p>
            <a:r>
              <a:rPr lang="pt-BR" altLang="en-US" sz="1800">
                <a:solidFill>
                  <a:schemeClr val="accent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charset="0"/>
              </a:rPr>
              <a:t>6.051 ºC</a:t>
            </a:r>
            <a:endParaRPr lang="pt-BR" altLang="en-US" sz="1800">
              <a:solidFill>
                <a:schemeClr val="accent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charset="0"/>
            </a:endParaRPr>
          </a:p>
        </p:txBody>
      </p:sp>
      <p:sp>
        <p:nvSpPr>
          <p:cNvPr id="70" name="Retângulo 69"/>
          <p:cNvSpPr/>
          <p:nvPr/>
        </p:nvSpPr>
        <p:spPr>
          <a:xfrm>
            <a:off x="2411730" y="4265295"/>
            <a:ext cx="2721610" cy="720090"/>
          </a:xfrm>
          <a:prstGeom prst="rect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altLang="en-US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318834" y="6428174"/>
            <a:ext cx="460749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Crédito da 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imagem original: Prof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. Roberto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Boczko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; adaptações: André Luiz da Silva/CDA/CDCC/USP</a:t>
            </a: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9" grpId="0" bldLvl="0" animBg="1"/>
      <p:bldP spid="60" grpId="0" bldLvl="0" animBg="1"/>
      <p:bldP spid="61" grpId="0" bldLvl="0" animBg="1"/>
      <p:bldP spid="62" grpId="0" bldLvl="0" animBg="1"/>
      <p:bldP spid="63" grpId="0" bldLvl="0" animBg="1"/>
      <p:bldP spid="64" grpId="0" bldLvl="0" animBg="1"/>
      <p:bldP spid="65" grpId="0" bldLvl="0" animBg="1"/>
      <p:bldP spid="66" grpId="0" bldLvl="0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" name="Caixa de Texto 70"/>
          <p:cNvSpPr txBox="1"/>
          <p:nvPr/>
        </p:nvSpPr>
        <p:spPr>
          <a:xfrm>
            <a:off x="80010" y="1323975"/>
            <a:ext cx="8995410" cy="1303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BR" altLang="en-US" sz="400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charset="0"/>
              </a:rPr>
              <a:t>Tamanho HD140283: </a:t>
            </a:r>
            <a:endParaRPr lang="pt-BR" altLang="en-US" sz="400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charset="0"/>
            </a:endParaRPr>
          </a:p>
          <a:p>
            <a:r>
              <a:rPr lang="pt-BR" altLang="en-US" sz="360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charset="0"/>
              </a:rPr>
              <a:t>1,4 Raios solares</a:t>
            </a:r>
            <a:endParaRPr lang="pt-BR" altLang="en-US" sz="360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charset="0"/>
            </a:endParaRPr>
          </a:p>
        </p:txBody>
      </p:sp>
      <p:sp>
        <p:nvSpPr>
          <p:cNvPr id="2" name="Caixa de Texto 1"/>
          <p:cNvSpPr txBox="1"/>
          <p:nvPr/>
        </p:nvSpPr>
        <p:spPr>
          <a:xfrm>
            <a:off x="80010" y="3011170"/>
            <a:ext cx="8995410" cy="15773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BR" altLang="en-US" sz="400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charset="0"/>
              </a:rPr>
              <a:t>Luminosidade: </a:t>
            </a:r>
            <a:endParaRPr lang="pt-BR" altLang="en-US" sz="400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charset="0"/>
            </a:endParaRPr>
          </a:p>
          <a:p>
            <a:r>
              <a:rPr lang="pt-BR" altLang="en-US" sz="360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charset="0"/>
              </a:rPr>
              <a:t>3,8 Luminosidades solares</a:t>
            </a:r>
            <a:endParaRPr lang="pt-BR" altLang="en-US" sz="360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charset="0"/>
            </a:endParaRPr>
          </a:p>
          <a:p>
            <a:r>
              <a:rPr lang="pt-BR" altLang="en-US" sz="180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charset="0"/>
                <a:sym typeface="+mn-ea"/>
              </a:rPr>
              <a:t>Energia total emitida por unidade de tempo.</a:t>
            </a:r>
            <a:endParaRPr lang="pt-BR" altLang="en-US" sz="180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charset="0"/>
              <a:sym typeface="+mn-ea"/>
            </a:endParaRPr>
          </a:p>
        </p:txBody>
      </p:sp>
      <p:sp>
        <p:nvSpPr>
          <p:cNvPr id="3" name="Caixa de Texto 2"/>
          <p:cNvSpPr txBox="1"/>
          <p:nvPr/>
        </p:nvSpPr>
        <p:spPr>
          <a:xfrm>
            <a:off x="74295" y="4960620"/>
            <a:ext cx="8995410" cy="7543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BR" altLang="en-US" sz="400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charset="0"/>
              </a:rPr>
              <a:t>Massa &lt; Massa Solar</a:t>
            </a:r>
            <a:endParaRPr lang="pt-BR" altLang="en-US" sz="360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1844824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4000" kern="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Primeiras medições:</a:t>
            </a:r>
            <a:endParaRPr lang="pt-BR" sz="4000" kern="0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ítulo 1"/>
          <p:cNvSpPr txBox="1"/>
          <p:nvPr/>
        </p:nvSpPr>
        <p:spPr>
          <a:xfrm>
            <a:off x="53752" y="413792"/>
            <a:ext cx="9036496" cy="11430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kumimoji="0" lang="pt-BR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4" name="Título 1"/>
          <p:cNvSpPr txBox="1"/>
          <p:nvPr/>
        </p:nvSpPr>
        <p:spPr>
          <a:xfrm>
            <a:off x="53752" y="404664"/>
            <a:ext cx="9036496" cy="1143000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kumimoji="0" lang="pt-BR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Idade da estrela</a:t>
            </a:r>
            <a:endParaRPr kumimoji="0" lang="pt-BR" sz="60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7504" y="2636912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kern="0" dirty="0" smtClean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16 Bilhões de anos</a:t>
            </a:r>
            <a:endParaRPr lang="pt-BR" sz="3600" kern="0" dirty="0" smtClean="0">
              <a:ln w="3175">
                <a:solidFill>
                  <a:schemeClr val="tx1"/>
                </a:solidFill>
              </a:ln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91780" y="3429000"/>
            <a:ext cx="396044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pt-BR" sz="2800" b="0" kern="0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O quê está errado?</a:t>
            </a:r>
            <a:endParaRPr lang="pt-BR" sz="2800" b="0" kern="0" dirty="0" smtClean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47" y="4238702"/>
            <a:ext cx="2550698" cy="2007738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9" name="CaixaDeTexto 8"/>
          <p:cNvSpPr txBox="1"/>
          <p:nvPr/>
        </p:nvSpPr>
        <p:spPr>
          <a:xfrm>
            <a:off x="0" y="6237312"/>
            <a:ext cx="3528392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1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Fonte</a:t>
            </a:r>
            <a:r>
              <a:rPr lang="pt-B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: ESA </a:t>
            </a:r>
            <a:r>
              <a:rPr lang="pt-BR" sz="1100" dirty="0">
                <a:solidFill>
                  <a:schemeClr val="bg1"/>
                </a:solidFill>
                <a:latin typeface="Century Gothic" panose="020B0502020202020204" pitchFamily="34" charset="0"/>
                <a:hlinkClick r:id="rId2"/>
              </a:rPr>
              <a:t>http://</a:t>
            </a:r>
            <a:r>
              <a:rPr lang="pt-BR" sz="1100" dirty="0" smtClean="0">
                <a:solidFill>
                  <a:schemeClr val="bg1"/>
                </a:solidFill>
                <a:latin typeface="Century Gothic" panose="020B0502020202020204" pitchFamily="34" charset="0"/>
                <a:hlinkClick r:id="rId2"/>
              </a:rPr>
              <a:t>www.esa.int/spaceinimages/Images/2002/02/Hipparcos_testing</a:t>
            </a:r>
            <a:endParaRPr lang="pt-BR" sz="11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pt-BR" sz="11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pt-BR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123456" y="4238702"/>
            <a:ext cx="5913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kern="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Distância terra-HD 140283 </a:t>
            </a:r>
            <a:endParaRPr lang="pt-BR" sz="2400" kern="0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pt-BR" sz="2400" kern="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Calculada por meio do telescópio </a:t>
            </a:r>
            <a:r>
              <a:rPr lang="pt-BR" sz="2400" kern="0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Hipparcos</a:t>
            </a:r>
            <a:r>
              <a:rPr lang="pt-BR" sz="2400" kern="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pt-BR" sz="2400" kern="0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131840" y="5733256"/>
            <a:ext cx="591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kern="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Incerteza de 2 bilhões de anos</a:t>
            </a:r>
            <a:endParaRPr lang="pt-BR" sz="2400" kern="0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776898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4000" kern="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Novas medições:</a:t>
            </a:r>
            <a:endParaRPr lang="pt-BR" sz="4000" kern="0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t="16926" r="16926" b="16926"/>
          <a:stretch>
            <a:fillRect/>
          </a:stretch>
        </p:blipFill>
        <p:spPr>
          <a:xfrm>
            <a:off x="179512" y="2170874"/>
            <a:ext cx="3312368" cy="220824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CaixaDeTexto 3"/>
          <p:cNvSpPr txBox="1"/>
          <p:nvPr/>
        </p:nvSpPr>
        <p:spPr>
          <a:xfrm>
            <a:off x="539552" y="4293096"/>
            <a:ext cx="26206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12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Telescópio Hubble</a:t>
            </a:r>
            <a:endParaRPr lang="pt-BR" sz="1200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defRPr/>
            </a:pPr>
            <a:endParaRPr lang="pt-BR" sz="12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491880" y="1988840"/>
            <a:ext cx="5616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kern="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Distância terra-HD 140283 </a:t>
            </a:r>
            <a:endParaRPr lang="pt-BR" sz="2800" kern="0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pt-BR" sz="2800" kern="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Calculada por meio  do telescópio Hubble.</a:t>
            </a:r>
            <a:endParaRPr lang="pt-BR" sz="2800" kern="0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527377" y="3365993"/>
            <a:ext cx="56166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kern="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Mesma que a calculada pelo </a:t>
            </a:r>
            <a:r>
              <a:rPr lang="pt-BR" sz="2800" kern="0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Hipparcos</a:t>
            </a:r>
            <a:r>
              <a:rPr lang="pt-BR" sz="2800" kern="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, mas com o erro 5 vezes menor</a:t>
            </a:r>
            <a:endParaRPr lang="pt-BR" sz="2800" kern="0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79512" y="5303530"/>
            <a:ext cx="88569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kern="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Conhecida a distância foi possível calcular o brilho intrínseco, fundamental para calcular a idade.</a:t>
            </a:r>
            <a:endParaRPr lang="pt-BR" sz="2500" kern="0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1100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Imagem de fundo: Constelação de Libra, “lar” temporário da estrela HD 140283; crédito: </a:t>
            </a:r>
            <a:r>
              <a:rPr lang="pt-BR" sz="1100" dirty="0" err="1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Stellarium</a:t>
            </a:r>
            <a:endParaRPr lang="pt-BR" sz="11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ítulo 3"/>
          <p:cNvSpPr txBox="1"/>
          <p:nvPr/>
        </p:nvSpPr>
        <p:spPr>
          <a:xfrm>
            <a:off x="399728" y="1124744"/>
            <a:ext cx="8496944" cy="12241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4000" b="0" kern="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HD 140283 é a estrela mais antiga com idade bem definida </a:t>
            </a:r>
            <a:endParaRPr lang="pt-BR" sz="4000" b="0" kern="0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ítulo 3"/>
          <p:cNvSpPr txBox="1"/>
          <p:nvPr/>
        </p:nvSpPr>
        <p:spPr>
          <a:xfrm>
            <a:off x="762000" y="3327834"/>
            <a:ext cx="7772400" cy="5715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≅ </a:t>
            </a:r>
            <a:r>
              <a:rPr lang="pt-BR" sz="3200" kern="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14,5 Bilhões de anos</a:t>
            </a:r>
            <a:endParaRPr lang="pt-BR" sz="3200" kern="0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ítulo 3"/>
          <p:cNvSpPr txBox="1"/>
          <p:nvPr/>
        </p:nvSpPr>
        <p:spPr>
          <a:xfrm>
            <a:off x="399728" y="4878288"/>
            <a:ext cx="8496944" cy="5669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3200" kern="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Idade do Universo </a:t>
            </a:r>
            <a:r>
              <a:rPr lang="pt-BR" sz="3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≅ 13,8 Bilhões de anos</a:t>
            </a:r>
            <a:endParaRPr lang="pt-BR" sz="3200" kern="0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29837" y="3429000"/>
            <a:ext cx="81563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kern="0" dirty="0" smtClean="0">
                <a:ln w="3175"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A quantidade de oxigênio é maior que a prevista</a:t>
            </a:r>
            <a:endParaRPr lang="pt-BR" sz="3200" kern="0" dirty="0" smtClean="0">
              <a:ln w="3175">
                <a:solidFill>
                  <a:schemeClr val="tx1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29837" y="4421648"/>
            <a:ext cx="815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kern="0" dirty="0" smtClean="0">
                <a:ln w="3175">
                  <a:solidFill>
                    <a:schemeClr val="tx1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HD está na fase de sub gigante</a:t>
            </a:r>
            <a:endParaRPr lang="pt-BR" sz="3200" kern="0" dirty="0" smtClean="0">
              <a:ln w="3175">
                <a:solidFill>
                  <a:schemeClr val="tx1"/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23528" y="1844824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kern="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Fatores que contribuíram ainda mais para a redução da idade:</a:t>
            </a:r>
            <a:endParaRPr lang="pt-BR" sz="4000" kern="0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670100" y="332656"/>
            <a:ext cx="6472238" cy="952500"/>
          </a:xfrm>
          <a:prstGeom prst="rect">
            <a:avLst/>
          </a:prstGeom>
          <a:noFill/>
        </p:spPr>
        <p:txBody>
          <a:bodyPr lIns="76570" tIns="38285" rIns="76570" bIns="38285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Composição</a:t>
            </a:r>
            <a:r>
              <a:rPr kumimoji="0" lang="en-US" sz="4400" b="1" i="0" u="sng" strike="noStrike" kern="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química</a:t>
            </a:r>
            <a:r>
              <a:rPr kumimoji="0" lang="en-US" sz="4400" b="1" i="0" u="sng" strike="noStrike" kern="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de </a:t>
            </a:r>
            <a:r>
              <a:rPr kumimoji="0" lang="en-US" sz="4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uma</a:t>
            </a:r>
            <a:r>
              <a:rPr kumimoji="0" lang="en-US" sz="4400" b="1" i="0" u="sng" strike="noStrike" kern="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estrela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 rot="2880000">
            <a:off x="7385100" y="5068260"/>
            <a:ext cx="369888" cy="1322388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" name="AutoShape 6" descr="Dotted diamond"/>
          <p:cNvSpPr>
            <a:spLocks noChangeArrowheads="1"/>
          </p:cNvSpPr>
          <p:nvPr/>
        </p:nvSpPr>
        <p:spPr bwMode="auto">
          <a:xfrm rot="2880000">
            <a:off x="5757119" y="2613191"/>
            <a:ext cx="1117600" cy="1639888"/>
          </a:xfrm>
          <a:prstGeom prst="triangle">
            <a:avLst>
              <a:gd name="adj" fmla="val 49986"/>
            </a:avLst>
          </a:prstGeom>
          <a:pattFill prst="dotDmnd">
            <a:fgClr>
              <a:schemeClr val="hlink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6288138" y="3214060"/>
            <a:ext cx="254000" cy="28098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H="1" flipV="1">
            <a:off x="1860600" y="2113923"/>
            <a:ext cx="4384675" cy="1050925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 rot="2880000">
            <a:off x="5307856" y="3708567"/>
            <a:ext cx="998537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76570" tIns="38285" rIns="76570" bIns="38285">
            <a:spAutoFit/>
          </a:bodyPr>
          <a:lstStyle/>
          <a:p>
            <a:pPr algn="ctr" defTabSz="633095"/>
            <a:r>
              <a:rPr lang="en-US" sz="2000">
                <a:latin typeface="Arial" panose="020B0604020202020204" pitchFamily="34" charset="0"/>
              </a:rPr>
              <a:t>Prisma</a:t>
            </a:r>
            <a:endParaRPr lang="en-US" sz="2000">
              <a:latin typeface="Arial" panose="020B0604020202020204" pitchFamily="34" charset="0"/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 rot="19440000">
            <a:off x="7166025" y="3287085"/>
            <a:ext cx="187325" cy="2486025"/>
          </a:xfrm>
          <a:prstGeom prst="triangle">
            <a:avLst>
              <a:gd name="adj" fmla="val 49986"/>
            </a:avLst>
          </a:prstGeom>
          <a:solidFill>
            <a:srgbClr val="FF0033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 rot="19920000">
            <a:off x="7027913" y="3326773"/>
            <a:ext cx="187325" cy="2482850"/>
          </a:xfrm>
          <a:prstGeom prst="triangle">
            <a:avLst>
              <a:gd name="adj" fmla="val 49986"/>
            </a:avLst>
          </a:prstGeom>
          <a:solidFill>
            <a:srgbClr val="FFFF00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 rot="20400000">
            <a:off x="6886625" y="3452185"/>
            <a:ext cx="187325" cy="2484438"/>
          </a:xfrm>
          <a:prstGeom prst="triangle">
            <a:avLst>
              <a:gd name="adj" fmla="val 49986"/>
            </a:avLst>
          </a:prstGeom>
          <a:solidFill>
            <a:srgbClr val="3333FF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 rot="20940000">
            <a:off x="6751688" y="3491873"/>
            <a:ext cx="187325" cy="2482850"/>
          </a:xfrm>
          <a:prstGeom prst="triangle">
            <a:avLst>
              <a:gd name="adj" fmla="val 49986"/>
            </a:avLst>
          </a:prstGeom>
          <a:solidFill>
            <a:srgbClr val="CC99FF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2" name="Group 14"/>
          <p:cNvGrpSpPr/>
          <p:nvPr/>
        </p:nvGrpSpPr>
        <p:grpSpPr bwMode="auto">
          <a:xfrm>
            <a:off x="3610025" y="2415548"/>
            <a:ext cx="2403475" cy="687387"/>
            <a:chOff x="1995" y="1333"/>
            <a:chExt cx="1818" cy="520"/>
          </a:xfrm>
        </p:grpSpPr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 rot="780000">
              <a:off x="3173" y="1710"/>
              <a:ext cx="609" cy="10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 rot="780000">
              <a:off x="2591" y="1555"/>
              <a:ext cx="609" cy="149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 rot="780000">
              <a:off x="2006" y="1402"/>
              <a:ext cx="611" cy="18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 rot="780000">
              <a:off x="3781" y="1823"/>
              <a:ext cx="32" cy="3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" name="Oval 19"/>
            <p:cNvSpPr>
              <a:spLocks noChangeArrowheads="1"/>
            </p:cNvSpPr>
            <p:nvPr/>
          </p:nvSpPr>
          <p:spPr bwMode="auto">
            <a:xfrm rot="780000">
              <a:off x="1995" y="1333"/>
              <a:ext cx="32" cy="18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8" name="Line 20"/>
          <p:cNvSpPr>
            <a:spLocks noChangeShapeType="1"/>
          </p:cNvSpPr>
          <p:nvPr/>
        </p:nvSpPr>
        <p:spPr bwMode="auto">
          <a:xfrm>
            <a:off x="4714925" y="2937835"/>
            <a:ext cx="0" cy="14605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 flipH="1">
            <a:off x="4272013" y="2937835"/>
            <a:ext cx="442912" cy="14605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>
            <a:off x="4716513" y="2937835"/>
            <a:ext cx="442912" cy="13970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6975525" y="5908048"/>
            <a:ext cx="1577975" cy="381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76570" tIns="38285" rIns="76570" bIns="38285">
            <a:spAutoFit/>
          </a:bodyPr>
          <a:lstStyle/>
          <a:p>
            <a:pPr algn="ctr" defTabSz="633095"/>
            <a:r>
              <a:rPr lang="en-US" sz="2000">
                <a:solidFill>
                  <a:srgbClr val="66FF33"/>
                </a:solidFill>
                <a:latin typeface="Arial" panose="020B0604020202020204" pitchFamily="34" charset="0"/>
              </a:rPr>
              <a:t>Hidrogênio!</a:t>
            </a:r>
            <a:endParaRPr lang="en-US" sz="2000">
              <a:solidFill>
                <a:srgbClr val="66FF33"/>
              </a:solidFill>
              <a:latin typeface="Arial" panose="020B0604020202020204" pitchFamily="34" charset="0"/>
            </a:endParaRPr>
          </a:p>
        </p:txBody>
      </p:sp>
      <p:grpSp>
        <p:nvGrpSpPr>
          <p:cNvPr id="22" name="Group 24"/>
          <p:cNvGrpSpPr/>
          <p:nvPr/>
        </p:nvGrpSpPr>
        <p:grpSpPr bwMode="auto">
          <a:xfrm>
            <a:off x="1224013" y="4398335"/>
            <a:ext cx="2897187" cy="1693863"/>
            <a:chOff x="15" y="3014"/>
            <a:chExt cx="2191" cy="1282"/>
          </a:xfrm>
        </p:grpSpPr>
        <p:grpSp>
          <p:nvGrpSpPr>
            <p:cNvPr id="23" name="Group 25"/>
            <p:cNvGrpSpPr/>
            <p:nvPr/>
          </p:nvGrpSpPr>
          <p:grpSpPr bwMode="auto">
            <a:xfrm>
              <a:off x="15" y="3316"/>
              <a:ext cx="2191" cy="980"/>
              <a:chOff x="15" y="3316"/>
              <a:chExt cx="2191" cy="980"/>
            </a:xfrm>
          </p:grpSpPr>
          <p:sp>
            <p:nvSpPr>
              <p:cNvPr id="25" name="AutoShape 26" descr="Dotted diamond"/>
              <p:cNvSpPr>
                <a:spLocks noChangeArrowheads="1"/>
              </p:cNvSpPr>
              <p:nvPr/>
            </p:nvSpPr>
            <p:spPr bwMode="auto">
              <a:xfrm>
                <a:off x="971" y="3316"/>
                <a:ext cx="422" cy="621"/>
              </a:xfrm>
              <a:prstGeom prst="triangle">
                <a:avLst>
                  <a:gd name="adj" fmla="val 49986"/>
                </a:avLst>
              </a:prstGeom>
              <a:pattFill prst="dotDmnd">
                <a:fgClr>
                  <a:schemeClr val="hlink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6" name="Line 27"/>
              <p:cNvSpPr>
                <a:spLocks noChangeShapeType="1"/>
              </p:cNvSpPr>
              <p:nvPr/>
            </p:nvSpPr>
            <p:spPr bwMode="auto">
              <a:xfrm>
                <a:off x="1113" y="3578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7" name="Line 28"/>
              <p:cNvSpPr>
                <a:spLocks noChangeShapeType="1"/>
              </p:cNvSpPr>
              <p:nvPr/>
            </p:nvSpPr>
            <p:spPr bwMode="auto">
              <a:xfrm flipH="1">
                <a:off x="97" y="3579"/>
                <a:ext cx="991" cy="482"/>
              </a:xfrm>
              <a:prstGeom prst="line">
                <a:avLst/>
              </a:prstGeom>
              <a:noFill/>
              <a:ln w="50800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8" name="AutoShape 29"/>
              <p:cNvSpPr>
                <a:spLocks noChangeArrowheads="1"/>
              </p:cNvSpPr>
              <p:nvPr/>
            </p:nvSpPr>
            <p:spPr bwMode="auto">
              <a:xfrm rot="16560000">
                <a:off x="1697" y="3165"/>
                <a:ext cx="72" cy="946"/>
              </a:xfrm>
              <a:prstGeom prst="triangle">
                <a:avLst>
                  <a:gd name="adj" fmla="val 49986"/>
                </a:avLst>
              </a:prstGeom>
              <a:solidFill>
                <a:srgbClr val="FF0033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" name="AutoShape 30"/>
              <p:cNvSpPr>
                <a:spLocks noChangeArrowheads="1"/>
              </p:cNvSpPr>
              <p:nvPr/>
            </p:nvSpPr>
            <p:spPr bwMode="auto">
              <a:xfrm rot="17040000">
                <a:off x="1673" y="3214"/>
                <a:ext cx="72" cy="946"/>
              </a:xfrm>
              <a:prstGeom prst="triangle">
                <a:avLst>
                  <a:gd name="adj" fmla="val 49986"/>
                </a:avLst>
              </a:prstGeom>
              <a:solidFill>
                <a:srgbClr val="FFFF00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0" name="AutoShape 31"/>
              <p:cNvSpPr>
                <a:spLocks noChangeArrowheads="1"/>
              </p:cNvSpPr>
              <p:nvPr/>
            </p:nvSpPr>
            <p:spPr bwMode="auto">
              <a:xfrm rot="17520000">
                <a:off x="1673" y="3286"/>
                <a:ext cx="72" cy="946"/>
              </a:xfrm>
              <a:prstGeom prst="triangle">
                <a:avLst>
                  <a:gd name="adj" fmla="val 49986"/>
                </a:avLst>
              </a:prstGeom>
              <a:solidFill>
                <a:srgbClr val="3333FF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" name="AutoShape 32"/>
              <p:cNvSpPr>
                <a:spLocks noChangeArrowheads="1"/>
              </p:cNvSpPr>
              <p:nvPr/>
            </p:nvSpPr>
            <p:spPr bwMode="auto">
              <a:xfrm rot="18060000">
                <a:off x="1650" y="3334"/>
                <a:ext cx="70" cy="946"/>
              </a:xfrm>
              <a:prstGeom prst="triangle">
                <a:avLst>
                  <a:gd name="adj" fmla="val 49986"/>
                </a:avLst>
              </a:prstGeom>
              <a:solidFill>
                <a:srgbClr val="CC99FF"/>
              </a:soli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2" name="Freeform 33" descr="Mármore verde"/>
              <p:cNvSpPr/>
              <p:nvPr/>
            </p:nvSpPr>
            <p:spPr bwMode="auto">
              <a:xfrm>
                <a:off x="15" y="3989"/>
                <a:ext cx="205" cy="185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90" y="3"/>
                  </a:cxn>
                  <a:cxn ang="0">
                    <a:pos x="113" y="3"/>
                  </a:cxn>
                  <a:cxn ang="0">
                    <a:pos x="136" y="18"/>
                  </a:cxn>
                  <a:cxn ang="0">
                    <a:pos x="151" y="40"/>
                  </a:cxn>
                  <a:cxn ang="0">
                    <a:pos x="173" y="40"/>
                  </a:cxn>
                  <a:cxn ang="0">
                    <a:pos x="196" y="48"/>
                  </a:cxn>
                  <a:cxn ang="0">
                    <a:pos x="204" y="78"/>
                  </a:cxn>
                  <a:cxn ang="0">
                    <a:pos x="181" y="93"/>
                  </a:cxn>
                  <a:cxn ang="0">
                    <a:pos x="158" y="93"/>
                  </a:cxn>
                  <a:cxn ang="0">
                    <a:pos x="158" y="116"/>
                  </a:cxn>
                  <a:cxn ang="0">
                    <a:pos x="166" y="138"/>
                  </a:cxn>
                  <a:cxn ang="0">
                    <a:pos x="143" y="153"/>
                  </a:cxn>
                  <a:cxn ang="0">
                    <a:pos x="120" y="161"/>
                  </a:cxn>
                  <a:cxn ang="0">
                    <a:pos x="98" y="176"/>
                  </a:cxn>
                  <a:cxn ang="0">
                    <a:pos x="75" y="184"/>
                  </a:cxn>
                  <a:cxn ang="0">
                    <a:pos x="52" y="184"/>
                  </a:cxn>
                  <a:cxn ang="0">
                    <a:pos x="45" y="161"/>
                  </a:cxn>
                  <a:cxn ang="0">
                    <a:pos x="52" y="138"/>
                  </a:cxn>
                  <a:cxn ang="0">
                    <a:pos x="30" y="131"/>
                  </a:cxn>
                  <a:cxn ang="0">
                    <a:pos x="7" y="123"/>
                  </a:cxn>
                  <a:cxn ang="0">
                    <a:pos x="0" y="101"/>
                  </a:cxn>
                  <a:cxn ang="0">
                    <a:pos x="7" y="78"/>
                  </a:cxn>
                  <a:cxn ang="0">
                    <a:pos x="0" y="55"/>
                  </a:cxn>
                  <a:cxn ang="0">
                    <a:pos x="22" y="40"/>
                  </a:cxn>
                  <a:cxn ang="0">
                    <a:pos x="57" y="0"/>
                  </a:cxn>
                </a:cxnLst>
                <a:rect l="0" t="0" r="r" b="b"/>
                <a:pathLst>
                  <a:path w="205" h="185">
                    <a:moveTo>
                      <a:pt x="57" y="0"/>
                    </a:moveTo>
                    <a:lnTo>
                      <a:pt x="90" y="3"/>
                    </a:lnTo>
                    <a:lnTo>
                      <a:pt x="113" y="3"/>
                    </a:lnTo>
                    <a:lnTo>
                      <a:pt x="136" y="18"/>
                    </a:lnTo>
                    <a:lnTo>
                      <a:pt x="151" y="40"/>
                    </a:lnTo>
                    <a:lnTo>
                      <a:pt x="173" y="40"/>
                    </a:lnTo>
                    <a:lnTo>
                      <a:pt x="196" y="48"/>
                    </a:lnTo>
                    <a:lnTo>
                      <a:pt x="204" y="78"/>
                    </a:lnTo>
                    <a:lnTo>
                      <a:pt x="181" y="93"/>
                    </a:lnTo>
                    <a:lnTo>
                      <a:pt x="158" y="93"/>
                    </a:lnTo>
                    <a:lnTo>
                      <a:pt x="158" y="116"/>
                    </a:lnTo>
                    <a:lnTo>
                      <a:pt x="166" y="138"/>
                    </a:lnTo>
                    <a:lnTo>
                      <a:pt x="143" y="153"/>
                    </a:lnTo>
                    <a:lnTo>
                      <a:pt x="120" y="161"/>
                    </a:lnTo>
                    <a:lnTo>
                      <a:pt x="98" y="176"/>
                    </a:lnTo>
                    <a:lnTo>
                      <a:pt x="75" y="184"/>
                    </a:lnTo>
                    <a:lnTo>
                      <a:pt x="52" y="184"/>
                    </a:lnTo>
                    <a:lnTo>
                      <a:pt x="45" y="161"/>
                    </a:lnTo>
                    <a:lnTo>
                      <a:pt x="52" y="138"/>
                    </a:lnTo>
                    <a:lnTo>
                      <a:pt x="30" y="131"/>
                    </a:lnTo>
                    <a:lnTo>
                      <a:pt x="7" y="123"/>
                    </a:lnTo>
                    <a:lnTo>
                      <a:pt x="0" y="101"/>
                    </a:lnTo>
                    <a:lnTo>
                      <a:pt x="7" y="78"/>
                    </a:lnTo>
                    <a:lnTo>
                      <a:pt x="0" y="55"/>
                    </a:lnTo>
                    <a:lnTo>
                      <a:pt x="22" y="40"/>
                    </a:lnTo>
                    <a:lnTo>
                      <a:pt x="57" y="0"/>
                    </a:lnTo>
                  </a:path>
                </a:pathLst>
              </a:custGeom>
              <a:blipFill dpi="0" rotWithShape="0">
                <a:blip r:embed="rId1" cstate="print"/>
                <a:srcRect/>
                <a:tile tx="0" ty="0" sx="100000" sy="100000" flip="none" algn="tl"/>
              </a:blipFill>
              <a:ln w="127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" name="Rectangle 34"/>
              <p:cNvSpPr>
                <a:spLocks noChangeArrowheads="1"/>
              </p:cNvSpPr>
              <p:nvPr/>
            </p:nvSpPr>
            <p:spPr bwMode="auto">
              <a:xfrm>
                <a:off x="212" y="4008"/>
                <a:ext cx="1545" cy="28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none" lIns="76570" tIns="38285" rIns="76570" bIns="38285">
                <a:spAutoFit/>
              </a:bodyPr>
              <a:lstStyle/>
              <a:p>
                <a:pPr defTabSz="633095"/>
                <a:r>
                  <a:rPr lang="en-US" sz="2000">
                    <a:solidFill>
                      <a:srgbClr val="FFFFFF"/>
                    </a:solidFill>
                    <a:latin typeface="Arial" panose="020B0604020202020204" pitchFamily="34" charset="0"/>
                  </a:rPr>
                  <a:t>Gás Hidrogênio</a:t>
                </a:r>
                <a:endParaRPr lang="en-US" sz="200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4" name="Rectangle 35"/>
            <p:cNvSpPr>
              <a:spLocks noChangeArrowheads="1"/>
            </p:cNvSpPr>
            <p:nvPr/>
          </p:nvSpPr>
          <p:spPr bwMode="auto">
            <a:xfrm>
              <a:off x="23" y="3014"/>
              <a:ext cx="1493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 lIns="76570" tIns="38285" rIns="76570" bIns="38285">
              <a:spAutoFit/>
            </a:bodyPr>
            <a:lstStyle/>
            <a:p>
              <a:pPr algn="ctr" defTabSz="633095"/>
              <a:r>
                <a:rPr lang="en-US" sz="2000">
                  <a:solidFill>
                    <a:srgbClr val="00FFFF"/>
                  </a:solidFill>
                  <a:latin typeface="Arial" panose="020B0604020202020204" pitchFamily="34" charset="0"/>
                </a:rPr>
                <a:t>No Laboratório</a:t>
              </a:r>
              <a:endParaRPr lang="en-US" sz="2000">
                <a:solidFill>
                  <a:srgbClr val="00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4" name="AutoShape 36"/>
          <p:cNvSpPr>
            <a:spLocks noChangeArrowheads="1"/>
          </p:cNvSpPr>
          <p:nvPr/>
        </p:nvSpPr>
        <p:spPr bwMode="auto">
          <a:xfrm>
            <a:off x="971600" y="1223335"/>
            <a:ext cx="1331913" cy="1333500"/>
          </a:xfrm>
          <a:prstGeom prst="star5">
            <a:avLst/>
          </a:prstGeom>
          <a:gradFill rotWithShape="0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5" name="Text Box 37"/>
          <p:cNvSpPr txBox="1">
            <a:spLocks noChangeArrowheads="1"/>
          </p:cNvSpPr>
          <p:nvPr/>
        </p:nvSpPr>
        <p:spPr bwMode="auto">
          <a:xfrm rot="711703">
            <a:off x="2524175" y="2296485"/>
            <a:ext cx="525463" cy="4270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76042" tIns="38021" rIns="76042" bIns="38021">
            <a:spAutoFit/>
          </a:bodyPr>
          <a:lstStyle/>
          <a:p>
            <a:pPr defTabSz="760095"/>
            <a:r>
              <a:rPr lang="en-US">
                <a:solidFill>
                  <a:schemeClr val="bg1"/>
                </a:solidFill>
              </a:rPr>
              <a:t>luz</a:t>
            </a:r>
            <a:endParaRPr lang="en-US" b="0"/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 rot="19993399">
            <a:off x="1666925" y="4906335"/>
            <a:ext cx="525463" cy="4270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76042" tIns="38021" rIns="76042" bIns="38021">
            <a:spAutoFit/>
          </a:bodyPr>
          <a:lstStyle/>
          <a:p>
            <a:pPr defTabSz="760095"/>
            <a:r>
              <a:rPr lang="en-US">
                <a:solidFill>
                  <a:schemeClr val="bg1"/>
                </a:solidFill>
              </a:rPr>
              <a:t>luz</a:t>
            </a:r>
            <a:endParaRPr lang="en-US" b="0"/>
          </a:p>
        </p:txBody>
      </p:sp>
      <p:sp>
        <p:nvSpPr>
          <p:cNvPr id="37" name="Text Box 141"/>
          <p:cNvSpPr txBox="1">
            <a:spLocks noChangeArrowheads="1"/>
          </p:cNvSpPr>
          <p:nvPr/>
        </p:nvSpPr>
        <p:spPr bwMode="auto">
          <a:xfrm>
            <a:off x="17748" y="6571064"/>
            <a:ext cx="9108504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10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Crédito :  Valter Luiz  Líbero  (</a:t>
            </a:r>
            <a:r>
              <a:rPr lang="pt-BR" sz="1000" dirty="0" smtClean="0">
                <a:solidFill>
                  <a:schemeClr val="accent1"/>
                </a:solidFill>
                <a:latin typeface="Century Gothic" panose="020B0502020202020204" pitchFamily="34" charset="0"/>
                <a:hlinkClick r:id="rId2"/>
              </a:rPr>
              <a:t>http://www.cdcc.usp.br/cda/sessao-astronomia/2004/astronomia-atomos-galaxias-09112004.</a:t>
            </a:r>
            <a:r>
              <a:rPr lang="pt-BR" sz="1000" dirty="0" err="1" smtClean="0">
                <a:solidFill>
                  <a:schemeClr val="accent1"/>
                </a:solidFill>
                <a:latin typeface="Century Gothic" panose="020B0502020202020204" pitchFamily="34" charset="0"/>
                <a:hlinkClick r:id="rId2"/>
              </a:rPr>
              <a:t>ppt</a:t>
            </a:r>
            <a:r>
              <a:rPr lang="pt-BR" sz="10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) IFSC/CDCC/USP</a:t>
            </a:r>
            <a:endParaRPr lang="pt-BR" sz="10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333574" y="974179"/>
            <a:ext cx="6472238" cy="9525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6570" tIns="38285" rIns="76570" bIns="38285" anchor="ctr"/>
          <a:lstStyle/>
          <a:p>
            <a:pPr algn="ctr" defTabSz="633095"/>
            <a:r>
              <a:rPr lang="en-US" sz="400">
                <a:solidFill>
                  <a:schemeClr val="tx2"/>
                </a:solidFill>
                <a:latin typeface="Arial" panose="020B0604020202020204" pitchFamily="34" charset="0"/>
              </a:rPr>
              <a:t>Raias de Elementos</a:t>
            </a:r>
            <a:endParaRPr lang="en-US" sz="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62074" y="910679"/>
            <a:ext cx="762635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74" y="1818729"/>
            <a:ext cx="762635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74" y="2779167"/>
            <a:ext cx="76263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74" y="3739604"/>
            <a:ext cx="762635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74" y="4665117"/>
            <a:ext cx="76263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74" y="5569992"/>
            <a:ext cx="76263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219524" y="343941"/>
            <a:ext cx="2736850" cy="53641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76570" tIns="38285" rIns="76570" bIns="38285">
            <a:spAutoFit/>
          </a:bodyPr>
          <a:lstStyle/>
          <a:p>
            <a:pPr algn="ctr" defTabSz="760095">
              <a:lnSpc>
                <a:spcPct val="130000"/>
              </a:lnSpc>
              <a:spcBef>
                <a:spcPct val="50000"/>
              </a:spcBef>
            </a:pPr>
            <a:r>
              <a:rPr lang="en-US" sz="3300">
                <a:solidFill>
                  <a:schemeClr val="bg1"/>
                </a:solidFill>
                <a:latin typeface="Arial" panose="020B0604020202020204" pitchFamily="34" charset="0"/>
              </a:rPr>
              <a:t>Hidrogênio</a:t>
            </a:r>
            <a:endParaRPr lang="en-US" sz="33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defTabSz="760095">
              <a:lnSpc>
                <a:spcPct val="130000"/>
              </a:lnSpc>
              <a:spcBef>
                <a:spcPct val="50000"/>
              </a:spcBef>
            </a:pPr>
            <a:r>
              <a:rPr lang="en-US" sz="3300">
                <a:solidFill>
                  <a:schemeClr val="bg1"/>
                </a:solidFill>
                <a:latin typeface="Arial" panose="020B0604020202020204" pitchFamily="34" charset="0"/>
              </a:rPr>
              <a:t>Hélio</a:t>
            </a:r>
            <a:endParaRPr lang="en-US" sz="33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defTabSz="760095">
              <a:lnSpc>
                <a:spcPct val="140000"/>
              </a:lnSpc>
              <a:spcBef>
                <a:spcPct val="50000"/>
              </a:spcBef>
            </a:pPr>
            <a:r>
              <a:rPr lang="en-US" sz="3300">
                <a:solidFill>
                  <a:schemeClr val="bg1"/>
                </a:solidFill>
                <a:latin typeface="Arial" panose="020B0604020202020204" pitchFamily="34" charset="0"/>
              </a:rPr>
              <a:t>Oxigênio</a:t>
            </a:r>
            <a:endParaRPr lang="en-US" sz="33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defTabSz="760095">
              <a:lnSpc>
                <a:spcPct val="140000"/>
              </a:lnSpc>
              <a:spcBef>
                <a:spcPct val="50000"/>
              </a:spcBef>
            </a:pPr>
            <a:r>
              <a:rPr lang="en-US" sz="3300">
                <a:solidFill>
                  <a:schemeClr val="bg1"/>
                </a:solidFill>
                <a:latin typeface="Arial" panose="020B0604020202020204" pitchFamily="34" charset="0"/>
              </a:rPr>
              <a:t>Carbono</a:t>
            </a:r>
            <a:endParaRPr lang="en-US" sz="33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defTabSz="760095">
              <a:lnSpc>
                <a:spcPct val="130000"/>
              </a:lnSpc>
              <a:spcBef>
                <a:spcPct val="50000"/>
              </a:spcBef>
            </a:pPr>
            <a:r>
              <a:rPr lang="en-US" sz="3300">
                <a:solidFill>
                  <a:schemeClr val="bg1"/>
                </a:solidFill>
                <a:latin typeface="Arial" panose="020B0604020202020204" pitchFamily="34" charset="0"/>
              </a:rPr>
              <a:t>Nitrogênio</a:t>
            </a:r>
            <a:endParaRPr lang="en-US" sz="33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defTabSz="760095">
              <a:lnSpc>
                <a:spcPct val="130000"/>
              </a:lnSpc>
              <a:spcBef>
                <a:spcPct val="50000"/>
              </a:spcBef>
            </a:pPr>
            <a:r>
              <a:rPr lang="en-US" sz="3300">
                <a:solidFill>
                  <a:schemeClr val="bg1"/>
                </a:solidFill>
                <a:latin typeface="Arial" panose="020B0604020202020204" pitchFamily="34" charset="0"/>
              </a:rPr>
              <a:t>Neônio</a:t>
            </a:r>
            <a:endParaRPr lang="en-US" sz="33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Box 141"/>
          <p:cNvSpPr txBox="1">
            <a:spLocks noChangeArrowheads="1"/>
          </p:cNvSpPr>
          <p:nvPr/>
        </p:nvSpPr>
        <p:spPr bwMode="auto">
          <a:xfrm>
            <a:off x="17748" y="6571064"/>
            <a:ext cx="9108504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1000" u="sng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Crédito :  Valter Luiz  Líbero  (</a:t>
            </a:r>
            <a:r>
              <a:rPr lang="pt-BR" sz="1000" u="sng" dirty="0" smtClean="0">
                <a:solidFill>
                  <a:schemeClr val="accent1"/>
                </a:solidFill>
                <a:latin typeface="Century Gothic" panose="020B0502020202020204" pitchFamily="34" charset="0"/>
                <a:hlinkClick r:id="rId7"/>
              </a:rPr>
              <a:t>http://www.cdcc.usp.br/cda/sessao-astronomia/2004/astronomia-atomos-galaxias-09112004.</a:t>
            </a:r>
            <a:r>
              <a:rPr lang="pt-BR" sz="1000" u="sng" dirty="0" err="1" smtClean="0">
                <a:solidFill>
                  <a:schemeClr val="accent1"/>
                </a:solidFill>
                <a:latin typeface="Century Gothic" panose="020B0502020202020204" pitchFamily="34" charset="0"/>
                <a:hlinkClick r:id="rId7"/>
              </a:rPr>
              <a:t>ppt</a:t>
            </a:r>
            <a:r>
              <a:rPr lang="pt-BR" sz="10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) IFSC/CDCC/USP</a:t>
            </a:r>
            <a:endParaRPr lang="pt-BR" sz="10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3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3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3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899"/>
                            </p:stCondLst>
                            <p:childTnLst>
                              <p:par>
                                <p:cTn id="4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3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3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3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dvAuto="0" autoUpdateAnimBg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agem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715" y="1372235"/>
            <a:ext cx="8227060" cy="411289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" y="6514465"/>
            <a:ext cx="6219825" cy="28702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/>
          <p:nvPr/>
        </p:nvSpPr>
        <p:spPr>
          <a:xfrm>
            <a:off x="4860032" y="2348880"/>
            <a:ext cx="3995936" cy="25922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3600" kern="0" dirty="0" smtClean="0">
                <a:ln>
                  <a:solidFill>
                    <a:srgbClr val="FF0000"/>
                  </a:solidFill>
                </a:ln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Universo</a:t>
            </a:r>
            <a:endParaRPr lang="pt-BR" sz="3600" kern="0" dirty="0" smtClean="0">
              <a:ln>
                <a:solidFill>
                  <a:srgbClr val="FF0000"/>
                </a:solidFill>
              </a:ln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  <a:p>
            <a:endParaRPr lang="pt-BR" sz="3600" kern="0" dirty="0">
              <a:ln>
                <a:solidFill>
                  <a:srgbClr val="FF0000"/>
                </a:solidFill>
              </a:ln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pt-BR" sz="3600" kern="0" dirty="0" smtClean="0">
                <a:ln>
                  <a:solidFill>
                    <a:srgbClr val="FF0000"/>
                  </a:solidFill>
                </a:ln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13,77 ± 0,06 </a:t>
            </a:r>
            <a:endParaRPr lang="pt-BR" sz="3600" kern="0" dirty="0" smtClean="0">
              <a:ln>
                <a:solidFill>
                  <a:srgbClr val="FF0000"/>
                </a:solidFill>
              </a:ln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pt-BR" sz="3600" kern="0" dirty="0" smtClean="0">
                <a:ln>
                  <a:solidFill>
                    <a:srgbClr val="FF0000"/>
                  </a:solidFill>
                </a:ln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Bilhões de anos</a:t>
            </a:r>
            <a:endParaRPr lang="pt-BR" sz="3600" kern="0" dirty="0" smtClean="0">
              <a:ln>
                <a:solidFill>
                  <a:srgbClr val="FF0000"/>
                </a:solidFill>
              </a:ln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ítulo 3"/>
          <p:cNvSpPr txBox="1"/>
          <p:nvPr/>
        </p:nvSpPr>
        <p:spPr>
          <a:xfrm>
            <a:off x="254496" y="2348880"/>
            <a:ext cx="4029472" cy="25922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3600" kern="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entury Gothic" panose="020B0502020202020204" pitchFamily="34" charset="0"/>
              </a:rPr>
              <a:t>HD 140283</a:t>
            </a:r>
            <a:endParaRPr lang="pt-BR" sz="3600" kern="0" dirty="0" smtClean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endParaRPr lang="pt-BR" sz="3600" kern="0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r>
              <a:rPr lang="pt-BR" sz="3600" kern="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entury Gothic" panose="020B0502020202020204" pitchFamily="34" charset="0"/>
              </a:rPr>
              <a:t>14,5 ± 0,8 </a:t>
            </a:r>
            <a:endParaRPr lang="pt-BR" sz="3600" kern="0" dirty="0" smtClean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r>
              <a:rPr lang="pt-BR" sz="3600" kern="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entury Gothic" panose="020B0502020202020204" pitchFamily="34" charset="0"/>
              </a:rPr>
              <a:t>Bilhões de anos</a:t>
            </a:r>
            <a:endParaRPr lang="pt-BR" sz="3600" kern="0" dirty="0" smtClean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7504" y="836712"/>
            <a:ext cx="8928992" cy="5885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latin typeface="Century Gothic" panose="020B0502020202020204" pitchFamily="34" charset="0"/>
              </a:rPr>
              <a:t>Fontes:</a:t>
            </a:r>
            <a:endParaRPr lang="pt-BR" sz="4000" dirty="0" smtClean="0">
              <a:latin typeface="Century Gothic" panose="020B0502020202020204" pitchFamily="34" charset="0"/>
            </a:endParaRPr>
          </a:p>
          <a:p>
            <a:endParaRPr lang="pt-BR" sz="4000" dirty="0">
              <a:latin typeface="Century Gothic" panose="020B0502020202020204" pitchFamily="34" charset="0"/>
            </a:endParaRPr>
          </a:p>
          <a:p>
            <a:r>
              <a:rPr lang="pt-BR" b="0" dirty="0">
                <a:solidFill>
                  <a:schemeClr val="accent2"/>
                </a:solidFill>
                <a:hlinkClick r:id="rId1"/>
              </a:rPr>
              <a:t>http://www.inovacaotecnologica.com.br/noticias/noticia.php?artigo=universo-mais-velho</a:t>
            </a:r>
            <a:endParaRPr lang="pt-BR" b="0" dirty="0">
              <a:solidFill>
                <a:schemeClr val="accent2"/>
              </a:solidFill>
            </a:endParaRPr>
          </a:p>
          <a:p>
            <a:r>
              <a:rPr lang="pt-BR" b="0" dirty="0">
                <a:solidFill>
                  <a:schemeClr val="accent2"/>
                </a:solidFill>
              </a:rPr>
              <a:t> </a:t>
            </a:r>
            <a:endParaRPr lang="pt-BR" b="0" dirty="0">
              <a:solidFill>
                <a:schemeClr val="accent2"/>
              </a:solidFill>
            </a:endParaRPr>
          </a:p>
          <a:p>
            <a:r>
              <a:rPr lang="pt-BR" b="0" dirty="0">
                <a:solidFill>
                  <a:schemeClr val="accent2"/>
                </a:solidFill>
                <a:hlinkClick r:id="rId2"/>
              </a:rPr>
              <a:t>http://www.space.com/20112-oldest-known-star-universe.html</a:t>
            </a:r>
            <a:endParaRPr lang="pt-BR" b="0" dirty="0">
              <a:solidFill>
                <a:schemeClr val="accent2"/>
              </a:solidFill>
            </a:endParaRPr>
          </a:p>
          <a:p>
            <a:r>
              <a:rPr lang="pt-BR" b="0" dirty="0">
                <a:solidFill>
                  <a:schemeClr val="accent2"/>
                </a:solidFill>
              </a:rPr>
              <a:t> </a:t>
            </a:r>
            <a:endParaRPr lang="pt-BR" b="0" dirty="0">
              <a:solidFill>
                <a:schemeClr val="accent2"/>
              </a:solidFill>
            </a:endParaRPr>
          </a:p>
          <a:p>
            <a:r>
              <a:rPr lang="pt-BR" b="0" dirty="0">
                <a:solidFill>
                  <a:schemeClr val="accent2"/>
                </a:solidFill>
                <a:hlinkClick r:id="rId3"/>
              </a:rPr>
              <a:t>http://www.nasa.gov/mission_pages/hubble/science/hd140283.html</a:t>
            </a:r>
            <a:endParaRPr lang="pt-BR" b="0" dirty="0">
              <a:solidFill>
                <a:schemeClr val="accent2"/>
              </a:solidFill>
            </a:endParaRPr>
          </a:p>
          <a:p>
            <a:r>
              <a:rPr lang="pt-BR" b="0" dirty="0">
                <a:solidFill>
                  <a:schemeClr val="accent2"/>
                </a:solidFill>
              </a:rPr>
              <a:t> </a:t>
            </a:r>
            <a:endParaRPr lang="pt-BR" b="0" dirty="0">
              <a:solidFill>
                <a:schemeClr val="accent2"/>
              </a:solidFill>
            </a:endParaRPr>
          </a:p>
          <a:p>
            <a:r>
              <a:rPr lang="pt-BR" b="0" dirty="0">
                <a:solidFill>
                  <a:schemeClr val="accent2"/>
                </a:solidFill>
                <a:hlinkClick r:id="rId4"/>
              </a:rPr>
              <a:t>http://</a:t>
            </a:r>
            <a:r>
              <a:rPr lang="pt-BR" b="0" dirty="0" smtClean="0">
                <a:solidFill>
                  <a:schemeClr val="accent2"/>
                </a:solidFill>
                <a:hlinkClick r:id="rId4"/>
              </a:rPr>
              <a:t>g1.globo.com/ciencia-e-saude/noticia/2013/01/estrela-mais-antiga-ja-vista-tem-mais-de-13-bilhoes-de-anos-diz-estudo.html</a:t>
            </a:r>
            <a:endParaRPr lang="pt-BR" b="0" dirty="0" smtClean="0">
              <a:solidFill>
                <a:schemeClr val="accent2"/>
              </a:solidFill>
            </a:endParaRPr>
          </a:p>
          <a:p>
            <a:endParaRPr lang="pt-BR" b="0" dirty="0">
              <a:solidFill>
                <a:schemeClr val="accent2"/>
              </a:solidFill>
            </a:endParaRPr>
          </a:p>
          <a:p>
            <a:r>
              <a:rPr lang="pt-BR" b="0" dirty="0">
                <a:solidFill>
                  <a:schemeClr val="accent2"/>
                </a:solidFill>
                <a:hlinkClick r:id="rId5"/>
              </a:rPr>
              <a:t>http://</a:t>
            </a:r>
            <a:r>
              <a:rPr lang="pt-BR" b="0" dirty="0" smtClean="0">
                <a:solidFill>
                  <a:schemeClr val="accent2"/>
                </a:solidFill>
                <a:hlinkClick r:id="rId5"/>
              </a:rPr>
              <a:t>hubblesite.org/pubinfo/pdf/2013/08/pdf.pdf</a:t>
            </a:r>
            <a:endParaRPr lang="pt-BR" b="0" dirty="0" smtClean="0">
              <a:solidFill>
                <a:schemeClr val="accent2"/>
              </a:solidFill>
            </a:endParaRPr>
          </a:p>
          <a:p>
            <a:endParaRPr lang="pt-BR" b="0" dirty="0">
              <a:solidFill>
                <a:schemeClr val="accent2"/>
              </a:solidFill>
            </a:endParaRPr>
          </a:p>
          <a:p>
            <a:r>
              <a:rPr lang="pt-BR" b="0" dirty="0">
                <a:solidFill>
                  <a:schemeClr val="accent2"/>
                </a:solidFill>
                <a:hlinkClick r:id="rId6"/>
              </a:rPr>
              <a:t>https://</a:t>
            </a:r>
            <a:r>
              <a:rPr lang="pt-BR" b="0" dirty="0" smtClean="0">
                <a:solidFill>
                  <a:schemeClr val="accent2"/>
                </a:solidFill>
                <a:hlinkClick r:id="rId6"/>
              </a:rPr>
              <a:t>en.wikipedia.org/wiki/HD_140283</a:t>
            </a:r>
            <a:endParaRPr lang="pt-BR" b="0" dirty="0" smtClean="0">
              <a:solidFill>
                <a:schemeClr val="accent2"/>
              </a:solidFill>
              <a:hlinkClick r:id="rId6"/>
            </a:endParaRPr>
          </a:p>
          <a:p>
            <a:endParaRPr lang="pt-BR" b="0" dirty="0" smtClean="0">
              <a:solidFill>
                <a:schemeClr val="accent2"/>
              </a:solidFill>
              <a:hlinkClick r:id="rId6"/>
            </a:endParaRPr>
          </a:p>
          <a:p>
            <a:r>
              <a:rPr lang="pt-BR" b="0" dirty="0" smtClean="0">
                <a:solidFill>
                  <a:schemeClr val="accent2"/>
                </a:solidFill>
                <a:hlinkClick r:id="rId6"/>
              </a:rPr>
              <a:t>https://edisciplinas.usp.br/pluginfile.php/394081/mod_resource/content/1/Radia%C3%A7%C3%A3o%20C%C3%B3smica%20de%20Fundo.pdf</a:t>
            </a:r>
            <a:endParaRPr lang="pt-BR" b="0" dirty="0" smtClean="0">
              <a:solidFill>
                <a:schemeClr val="accent2"/>
              </a:solidFill>
              <a:hlinkClick r:id="rId6"/>
            </a:endParaRPr>
          </a:p>
          <a:p>
            <a:endParaRPr lang="pt-BR" b="0" dirty="0">
              <a:solidFill>
                <a:schemeClr val="accent2"/>
              </a:solidFill>
            </a:endParaRPr>
          </a:p>
          <a:p>
            <a:r>
              <a:rPr lang="pt-BR" b="0" dirty="0" err="1" smtClean="0">
                <a:solidFill>
                  <a:srgbClr val="C3BFDF"/>
                </a:solidFill>
              </a:rPr>
              <a:t>Astronômia</a:t>
            </a:r>
            <a:r>
              <a:rPr lang="pt-BR" b="0" dirty="0" smtClean="0">
                <a:solidFill>
                  <a:srgbClr val="C3BFDF"/>
                </a:solidFill>
              </a:rPr>
              <a:t> e </a:t>
            </a:r>
            <a:r>
              <a:rPr lang="pt-BR" b="0" dirty="0" err="1" smtClean="0">
                <a:solidFill>
                  <a:srgbClr val="C3BFDF"/>
                </a:solidFill>
              </a:rPr>
              <a:t>Atrofísica</a:t>
            </a:r>
            <a:r>
              <a:rPr lang="pt-BR" b="0" dirty="0" smtClean="0">
                <a:solidFill>
                  <a:srgbClr val="C3BFDF"/>
                </a:solidFill>
              </a:rPr>
              <a:t> (Livro </a:t>
            </a:r>
            <a:r>
              <a:rPr lang="pt-BR" b="0" dirty="0">
                <a:solidFill>
                  <a:srgbClr val="C3BFDF"/>
                </a:solidFill>
              </a:rPr>
              <a:t>por Kepler de Souza Oliveira e Maria de Fátima Oliveira </a:t>
            </a:r>
            <a:r>
              <a:rPr lang="pt-BR" b="0" dirty="0" smtClean="0">
                <a:solidFill>
                  <a:srgbClr val="C3BFDF"/>
                </a:solidFill>
              </a:rPr>
              <a:t>Saraiva)</a:t>
            </a:r>
            <a:endParaRPr lang="pt-BR" b="0" dirty="0">
              <a:solidFill>
                <a:srgbClr val="C3BFDF"/>
              </a:solidFill>
            </a:endParaRPr>
          </a:p>
          <a:p>
            <a:endParaRPr lang="pt-BR" sz="28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5"/>
          <p:cNvSpPr txBox="1"/>
          <p:nvPr/>
        </p:nvSpPr>
        <p:spPr>
          <a:xfrm>
            <a:off x="195038" y="3254432"/>
            <a:ext cx="8841458" cy="125468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6600" kern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Obrigada!</a:t>
            </a:r>
            <a:endParaRPr lang="pt-BR" sz="6600" kern="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73543"/>
            <a:ext cx="4276441" cy="378770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7000"/>
                </a:schemeClr>
              </a:gs>
              <a:gs pos="46000">
                <a:schemeClr val="accent1">
                  <a:lumMod val="95000"/>
                  <a:lumOff val="5000"/>
                  <a:alpha val="32000"/>
                </a:schemeClr>
              </a:gs>
              <a:gs pos="100000">
                <a:schemeClr val="accent1">
                  <a:lumMod val="60000"/>
                  <a:alpha val="70000"/>
                </a:schemeClr>
              </a:gs>
            </a:gsLst>
            <a:path path="circle">
              <a:fillToRect l="50000" t="130000" r="50000" b="-30000"/>
            </a:path>
            <a:tileRect/>
          </a:gradFill>
          <a:effectLst/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825558"/>
            <a:ext cx="3714750" cy="239077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ítulo 3"/>
          <p:cNvSpPr txBox="1"/>
          <p:nvPr/>
        </p:nvSpPr>
        <p:spPr>
          <a:xfrm>
            <a:off x="179512" y="404664"/>
            <a:ext cx="8717160" cy="12241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kern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Big </a:t>
            </a:r>
            <a:r>
              <a:rPr lang="pt-BR" kern="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Bang</a:t>
            </a:r>
            <a:endParaRPr lang="pt-BR" kern="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788024" y="4482303"/>
            <a:ext cx="4108648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Espaço e tempo também foram ciados a partir do Big </a:t>
            </a:r>
            <a:r>
              <a:rPr lang="pt-BR" sz="2000" dirty="0" err="1" smtClean="0">
                <a:solidFill>
                  <a:srgbClr val="FFC000"/>
                </a:solidFill>
                <a:latin typeface="Century Gothic" panose="020B0502020202020204" pitchFamily="34" charset="0"/>
              </a:rPr>
              <a:t>Bang</a:t>
            </a:r>
            <a:r>
              <a:rPr lang="pt-BR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.</a:t>
            </a:r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7" name="Título 3"/>
          <p:cNvSpPr txBox="1"/>
          <p:nvPr/>
        </p:nvSpPr>
        <p:spPr>
          <a:xfrm>
            <a:off x="323528" y="5949280"/>
            <a:ext cx="8496944" cy="12241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2800" kern="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Nuvem de matéria primordial: H, He e Li</a:t>
            </a:r>
            <a:endParaRPr lang="pt-BR" sz="2800" kern="0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/>
          <p:nvPr/>
        </p:nvSpPr>
        <p:spPr>
          <a:xfrm>
            <a:off x="179512" y="980728"/>
            <a:ext cx="8717160" cy="12241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5400" kern="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Idade do Universo...</a:t>
            </a:r>
            <a:endParaRPr lang="pt-BR" sz="5400" kern="0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ítulo 3"/>
          <p:cNvSpPr txBox="1"/>
          <p:nvPr/>
        </p:nvSpPr>
        <p:spPr>
          <a:xfrm>
            <a:off x="3071180" y="2492896"/>
            <a:ext cx="5537460" cy="201622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kern="0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Expansão acelerada;</a:t>
            </a:r>
            <a:endParaRPr lang="pt-BR" sz="3200" kern="0" dirty="0" smtClean="0">
              <a:solidFill>
                <a:srgbClr val="92D050"/>
              </a:solidFill>
              <a:latin typeface="Century Gothic" panose="020B0502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3200" kern="0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200" kern="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Radiação cósmica de fundo em micro-ondas;</a:t>
            </a:r>
            <a:endParaRPr lang="pt-BR" sz="3200" kern="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62127"/>
            <a:ext cx="2108770" cy="1877762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5" name="Título 3"/>
          <p:cNvSpPr txBox="1"/>
          <p:nvPr/>
        </p:nvSpPr>
        <p:spPr>
          <a:xfrm>
            <a:off x="836295" y="5221064"/>
            <a:ext cx="7772400" cy="5715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3600" kern="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13,77 ± 0,06 Bilhões de anos</a:t>
            </a:r>
            <a:endParaRPr lang="pt-BR" sz="3600" kern="0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aixa de Texto 5"/>
          <p:cNvSpPr txBox="1"/>
          <p:nvPr/>
        </p:nvSpPr>
        <p:spPr>
          <a:xfrm>
            <a:off x="1226185" y="3054350"/>
            <a:ext cx="897890" cy="6400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pt-BR" altLang="en-US" sz="3600"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1%</a:t>
            </a:r>
            <a:endParaRPr lang="pt-BR" altLang="en-US" sz="360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agem 1" descr="Espectro_Eletromagnétic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985" y="573405"/>
            <a:ext cx="9137015" cy="5555615"/>
          </a:xfrm>
          <a:prstGeom prst="rect">
            <a:avLst/>
          </a:prstGeom>
        </p:spPr>
      </p:pic>
      <p:sp>
        <p:nvSpPr>
          <p:cNvPr id="3" name="Caixa de Texto 2"/>
          <p:cNvSpPr txBox="1"/>
          <p:nvPr/>
        </p:nvSpPr>
        <p:spPr>
          <a:xfrm>
            <a:off x="556260" y="6435725"/>
            <a:ext cx="800989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BR" altLang="en-US"/>
              <a:t>https://pt.wikipedia.org/wiki/Ficheiro:Espectro_Eletromagn%C3%A9tico.png</a:t>
            </a:r>
            <a:endParaRPr lang="pt-BR" altLang="en-US"/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4" b="10361"/>
          <a:stretch>
            <a:fillRect/>
          </a:stretch>
        </p:blipFill>
        <p:spPr>
          <a:xfrm>
            <a:off x="903784" y="1716840"/>
            <a:ext cx="7412632" cy="4160432"/>
          </a:xfrm>
          <a:prstGeom prst="rect">
            <a:avLst/>
          </a:prstGeom>
        </p:spPr>
      </p:pic>
      <p:sp>
        <p:nvSpPr>
          <p:cNvPr id="2" name="Título 3"/>
          <p:cNvSpPr txBox="1"/>
          <p:nvPr/>
        </p:nvSpPr>
        <p:spPr>
          <a:xfrm>
            <a:off x="179512" y="620688"/>
            <a:ext cx="8717160" cy="12241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kern="0" dirty="0" smtClean="0">
                <a:solidFill>
                  <a:srgbClr val="FFFF00"/>
                </a:solidFill>
                <a:effectLst/>
                <a:latin typeface="Century Gothic" panose="020B0502020202020204" pitchFamily="34" charset="0"/>
              </a:rPr>
              <a:t>Estrelas</a:t>
            </a:r>
            <a:endParaRPr lang="pt-BR" kern="0" dirty="0" smtClean="0">
              <a:solidFill>
                <a:srgbClr val="FFFF00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086" y="721623"/>
            <a:ext cx="443124" cy="546092"/>
          </a:xfrm>
          <a:prstGeom prst="rect">
            <a:avLst/>
          </a:prstGeom>
        </p:spPr>
      </p:pic>
      <p:sp>
        <p:nvSpPr>
          <p:cNvPr id="6" name="Símbolo de 'Não' 5"/>
          <p:cNvSpPr/>
          <p:nvPr/>
        </p:nvSpPr>
        <p:spPr bwMode="auto">
          <a:xfrm>
            <a:off x="827584" y="418605"/>
            <a:ext cx="1152128" cy="1152128"/>
          </a:xfrm>
          <a:prstGeom prst="noSmoking">
            <a:avLst>
              <a:gd name="adj" fmla="val 8952"/>
            </a:avLst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glow>
              <a:schemeClr val="accent1"/>
            </a:glo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559968" y="2004872"/>
            <a:ext cx="1000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&lt; 8 </a:t>
            </a:r>
            <a:r>
              <a:rPr lang="pt-BR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</a:t>
            </a:r>
            <a:r>
              <a:rPr lang="pt-BR" baseline="-250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/>
              </a:rPr>
              <a:t>ʘ</a:t>
            </a:r>
            <a:endParaRPr lang="pt-BR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631976" y="5441511"/>
            <a:ext cx="1000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≥ 8 </a:t>
            </a:r>
            <a:r>
              <a:rPr lang="pt-BR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</a:t>
            </a:r>
            <a:r>
              <a:rPr lang="pt-BR" baseline="-250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/>
              </a:rPr>
              <a:t>ʘ</a:t>
            </a:r>
            <a:endParaRPr lang="pt-BR" sz="1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191182" y="3641311"/>
            <a:ext cx="1592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SP: Fusão de H</a:t>
            </a:r>
            <a:endParaRPr lang="pt-BR" sz="135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2" name="Conector de Seta Reta 11"/>
          <p:cNvCxnSpPr/>
          <p:nvPr/>
        </p:nvCxnSpPr>
        <p:spPr bwMode="auto">
          <a:xfrm flipH="1" flipV="1">
            <a:off x="2983270" y="3209263"/>
            <a:ext cx="4373" cy="432048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stealth" w="med" len="lg"/>
          </a:ln>
          <a:effectLst/>
        </p:spPr>
      </p:cxnSp>
      <p:cxnSp>
        <p:nvCxnSpPr>
          <p:cNvPr id="13" name="Conector de Seta Reta 12"/>
          <p:cNvCxnSpPr/>
          <p:nvPr/>
        </p:nvCxnSpPr>
        <p:spPr bwMode="auto">
          <a:xfrm>
            <a:off x="2987643" y="3941072"/>
            <a:ext cx="13196" cy="440064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sm" len="sm"/>
            <a:tailEnd type="stealth" w="med" len="lg"/>
          </a:ln>
          <a:effectLst/>
        </p:spPr>
      </p:cxnSp>
      <p:sp>
        <p:nvSpPr>
          <p:cNvPr id="19" name="Título 3"/>
          <p:cNvSpPr txBox="1"/>
          <p:nvPr/>
        </p:nvSpPr>
        <p:spPr>
          <a:xfrm>
            <a:off x="179512" y="6166718"/>
            <a:ext cx="8717160" cy="43063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2300" kern="0" dirty="0" smtClean="0">
                <a:ln w="31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Maior massa </a:t>
            </a:r>
            <a:r>
              <a:rPr lang="pt-BR" sz="2300" kern="0" dirty="0" smtClean="0">
                <a:ln w="317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Cambria" panose="02040503050406030204" pitchFamily="18" charset="0"/>
              </a:rPr>
              <a:t>⟹ Menor tempo na SP ⟹ Menor tempo de vida</a:t>
            </a:r>
            <a:endParaRPr lang="pt-BR" sz="2300" kern="0" dirty="0" smtClean="0">
              <a:ln w="3175">
                <a:solidFill>
                  <a:schemeClr val="accent1">
                    <a:lumMod val="75000"/>
                  </a:schemeClr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3869065" y="2774224"/>
            <a:ext cx="114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Fusão de He</a:t>
            </a: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3869308" y="4354828"/>
            <a:ext cx="114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Fusão de He até Si</a:t>
            </a: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Título 3"/>
          <p:cNvSpPr txBox="1"/>
          <p:nvPr/>
        </p:nvSpPr>
        <p:spPr>
          <a:xfrm>
            <a:off x="6780312" y="576678"/>
            <a:ext cx="2516088" cy="151055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2400" kern="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Só produzem elementos </a:t>
            </a:r>
            <a:endParaRPr lang="pt-BR" sz="2400" kern="0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pt-BR" sz="2400" kern="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até o Fe</a:t>
            </a:r>
            <a:endParaRPr lang="pt-BR" sz="2400" kern="0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Imagem 2"/>
          <p:cNvPicPr>
            <a:picLocks noChangeAspect="1"/>
          </p:cNvPicPr>
          <p:nvPr/>
        </p:nvPicPr>
        <p:blipFill>
          <a:blip r:embed="rId1"/>
          <a:srcRect b="2433"/>
          <a:stretch>
            <a:fillRect/>
          </a:stretch>
        </p:blipFill>
        <p:spPr>
          <a:xfrm>
            <a:off x="342265" y="-8890"/>
            <a:ext cx="8540115" cy="687514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/>
          <p:nvPr/>
        </p:nvSpPr>
        <p:spPr>
          <a:xfrm>
            <a:off x="323528" y="548680"/>
            <a:ext cx="8496944" cy="720080"/>
          </a:xfrm>
          <a:prstGeom prst="rect">
            <a:avLst/>
          </a:prstGeom>
          <a:effectLst>
            <a:glow rad="9398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4550" kern="0" dirty="0" smtClean="0">
                <a:solidFill>
                  <a:schemeClr val="bg1">
                    <a:lumMod val="85000"/>
                  </a:schemeClr>
                </a:solidFill>
                <a:effectLst>
                  <a:glow rad="228600">
                    <a:srgbClr val="9900CC">
                      <a:alpha val="94000"/>
                    </a:srgbClr>
                  </a:glow>
                </a:effectLst>
                <a:latin typeface="Century Gothic" panose="020B0502020202020204" pitchFamily="34" charset="0"/>
              </a:rPr>
              <a:t>Estrelas de Primeira Geração:</a:t>
            </a:r>
            <a:endParaRPr lang="pt-BR" sz="4550" kern="0" dirty="0" smtClean="0">
              <a:solidFill>
                <a:schemeClr val="bg1">
                  <a:lumMod val="85000"/>
                </a:schemeClr>
              </a:solidFill>
              <a:effectLst>
                <a:glow rad="228600">
                  <a:srgbClr val="9900CC">
                    <a:alpha val="94000"/>
                  </a:srgbClr>
                </a:glo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Título 3"/>
          <p:cNvSpPr txBox="1"/>
          <p:nvPr/>
        </p:nvSpPr>
        <p:spPr>
          <a:xfrm>
            <a:off x="161764" y="4653136"/>
            <a:ext cx="8820472" cy="5669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3800" kern="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Tempo de vida </a:t>
            </a:r>
            <a:r>
              <a:rPr lang="pt-BR" sz="38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≅ 3 milhões de anos</a:t>
            </a:r>
            <a:r>
              <a:rPr lang="pt-BR" sz="3800" kern="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endParaRPr lang="pt-BR" sz="3800" kern="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ítulo 3"/>
          <p:cNvSpPr txBox="1"/>
          <p:nvPr/>
        </p:nvSpPr>
        <p:spPr>
          <a:xfrm>
            <a:off x="323528" y="5454352"/>
            <a:ext cx="8496944" cy="5669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2800" kern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Tempo de vida do Sol </a:t>
            </a:r>
            <a:r>
              <a:rPr lang="pt-BR" sz="28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≅ 10 </a:t>
            </a:r>
            <a:r>
              <a:rPr lang="pt-BR" sz="2800" dirty="0">
                <a:solidFill>
                  <a:srgbClr val="FFFF00"/>
                </a:solidFill>
                <a:latin typeface="Century Gothic" panose="020B0502020202020204" pitchFamily="34" charset="0"/>
              </a:rPr>
              <a:t>b</a:t>
            </a:r>
            <a:r>
              <a:rPr lang="pt-BR" sz="28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ilhões de anos</a:t>
            </a:r>
            <a:r>
              <a:rPr lang="pt-BR" sz="2800" kern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endParaRPr lang="pt-BR" sz="2800" kern="0" dirty="0" smtClean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5926" y="2535287"/>
            <a:ext cx="9052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kern="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Formadas a partir da nuvem primordial de H e </a:t>
            </a:r>
            <a:r>
              <a:rPr lang="pt-BR" sz="2800" kern="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He</a:t>
            </a:r>
            <a:endParaRPr lang="pt-BR" sz="2800" kern="0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7504" y="1844824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kern="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Muito massivas (100-1000 </a:t>
            </a:r>
            <a:r>
              <a:rPr lang="pt-BR" sz="28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M</a:t>
            </a:r>
            <a:r>
              <a:rPr lang="pt-BR" sz="2800" baseline="-25000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/>
              </a:rPr>
              <a:t>ʘ</a:t>
            </a:r>
            <a:r>
              <a:rPr lang="pt-BR" sz="2800" kern="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)</a:t>
            </a:r>
            <a:endParaRPr lang="pt-BR" sz="2800" kern="0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3752" y="3284722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kern="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Responsáveis </a:t>
            </a:r>
            <a:r>
              <a:rPr lang="pt-BR" sz="2800" kern="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pela nucleossíntese dos primeiros metais (elementos </a:t>
            </a:r>
            <a:r>
              <a:rPr lang="pt-BR" sz="2800" kern="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mais pesados que o hélio</a:t>
            </a:r>
            <a:r>
              <a:rPr lang="pt-BR" sz="2800" kern="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)</a:t>
            </a:r>
            <a:endParaRPr lang="pt-BR" sz="2800" kern="0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/>
          <p:nvPr/>
        </p:nvSpPr>
        <p:spPr>
          <a:xfrm>
            <a:off x="323528" y="1124744"/>
            <a:ext cx="8496944" cy="1440160"/>
          </a:xfrm>
          <a:prstGeom prst="rect">
            <a:avLst/>
          </a:prstGeom>
          <a:effectLst>
            <a:glow rad="9398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sz="4550" kern="0" dirty="0" smtClean="0">
                <a:solidFill>
                  <a:schemeClr val="bg1">
                    <a:lumMod val="85000"/>
                  </a:schemeClr>
                </a:solidFill>
                <a:effectLst>
                  <a:glow rad="228600">
                    <a:srgbClr val="9900CC">
                      <a:alpha val="94000"/>
                    </a:srgbClr>
                  </a:glow>
                </a:effectLst>
                <a:latin typeface="Century Gothic" panose="020B0502020202020204" pitchFamily="34" charset="0"/>
              </a:rPr>
              <a:t>Estrelas de Segunda  Geração:</a:t>
            </a:r>
            <a:endParaRPr lang="pt-BR" sz="4550" kern="0" dirty="0" smtClean="0">
              <a:solidFill>
                <a:schemeClr val="bg1">
                  <a:lumMod val="85000"/>
                </a:schemeClr>
              </a:solidFill>
              <a:effectLst>
                <a:glow rad="228600">
                  <a:srgbClr val="9900CC">
                    <a:alpha val="94000"/>
                  </a:srgbClr>
                </a:glo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7504" y="3356992"/>
            <a:ext cx="8928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kern="0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Formadas após a morte de algumas poucas estrelas da Primeira Geração.</a:t>
            </a:r>
            <a:endParaRPr lang="pt-BR" sz="2800" kern="0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331640" y="5157192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rgbClr val="FF0000"/>
                </a:solidFill>
              </a:rPr>
              <a:t>HD 140283</a:t>
            </a:r>
            <a:endParaRPr lang="pt-BR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0</TotalTime>
  <Words>4412</Words>
  <Application>WPS Presentation</Application>
  <PresentationFormat>Apresentação na tela (4:3)</PresentationFormat>
  <Paragraphs>272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Arial</vt:lpstr>
      <vt:lpstr>SimSun</vt:lpstr>
      <vt:lpstr>Wingdings</vt:lpstr>
      <vt:lpstr>Times New Roman</vt:lpstr>
      <vt:lpstr>Century Gothic</vt:lpstr>
      <vt:lpstr>Arial</vt:lpstr>
      <vt:lpstr>Cambria</vt:lpstr>
      <vt:lpstr>Castellar</vt:lpstr>
      <vt:lpstr>Arial Black</vt:lpstr>
      <vt:lpstr>Microsoft YaHei</vt:lpstr>
      <vt:lpstr>Blank Presentation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Observatório</cp:lastModifiedBy>
  <cp:revision>529</cp:revision>
  <cp:lastPrinted>2000-05-01T12:23:00Z</cp:lastPrinted>
  <dcterms:created xsi:type="dcterms:W3CDTF">1995-06-17T23:31:00Z</dcterms:created>
  <dcterms:modified xsi:type="dcterms:W3CDTF">2017-07-23T00:54:26Z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1046-10.2.0.5820</vt:lpwstr>
  </property>
</Properties>
</file>