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84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3E73-4CFD-4AF1-A8FD-88B385DAB219}" type="datetimeFigureOut">
              <a:rPr lang="pt-BR" smtClean="0"/>
              <a:t>23/09/2017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E166-BA3A-485E-B9BD-26BDA04122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89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3E73-4CFD-4AF1-A8FD-88B385DAB219}" type="datetimeFigureOut">
              <a:rPr lang="pt-BR" smtClean="0"/>
              <a:t>23/09/2017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E166-BA3A-485E-B9BD-26BDA04122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9505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3E73-4CFD-4AF1-A8FD-88B385DAB219}" type="datetimeFigureOut">
              <a:rPr lang="pt-BR" smtClean="0"/>
              <a:t>23/09/2017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E166-BA3A-485E-B9BD-26BDA04122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239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3E73-4CFD-4AF1-A8FD-88B385DAB219}" type="datetimeFigureOut">
              <a:rPr lang="pt-BR" smtClean="0"/>
              <a:t>23/09/2017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E166-BA3A-485E-B9BD-26BDA04122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855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3E73-4CFD-4AF1-A8FD-88B385DAB219}" type="datetimeFigureOut">
              <a:rPr lang="pt-BR" smtClean="0"/>
              <a:t>23/09/2017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E166-BA3A-485E-B9BD-26BDA04122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062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3E73-4CFD-4AF1-A8FD-88B385DAB219}" type="datetimeFigureOut">
              <a:rPr lang="pt-BR" smtClean="0"/>
              <a:t>23/09/2017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E166-BA3A-485E-B9BD-26BDA04122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9637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3E73-4CFD-4AF1-A8FD-88B385DAB219}" type="datetimeFigureOut">
              <a:rPr lang="pt-BR" smtClean="0"/>
              <a:t>23/09/2017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E166-BA3A-485E-B9BD-26BDA04122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6784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3E73-4CFD-4AF1-A8FD-88B385DAB219}" type="datetimeFigureOut">
              <a:rPr lang="pt-BR" smtClean="0"/>
              <a:t>23/09/2017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E166-BA3A-485E-B9BD-26BDA04122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7809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3E73-4CFD-4AF1-A8FD-88B385DAB219}" type="datetimeFigureOut">
              <a:rPr lang="pt-BR" smtClean="0"/>
              <a:t>23/09/2017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E166-BA3A-485E-B9BD-26BDA04122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6304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3E73-4CFD-4AF1-A8FD-88B385DAB219}" type="datetimeFigureOut">
              <a:rPr lang="pt-BR" smtClean="0"/>
              <a:t>23/09/2017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E166-BA3A-485E-B9BD-26BDA04122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986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3E73-4CFD-4AF1-A8FD-88B385DAB219}" type="datetimeFigureOut">
              <a:rPr lang="pt-BR" smtClean="0"/>
              <a:t>23/09/2017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E166-BA3A-485E-B9BD-26BDA04122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5509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63E73-4CFD-4AF1-A8FD-88B385DAB219}" type="datetimeFigureOut">
              <a:rPr lang="pt-BR" smtClean="0"/>
              <a:t>23/09/2017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3E166-BA3A-485E-B9BD-26BDA04122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62225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6946-BH1" TargetMode="External"/><Relationship Id="rId7" Type="http://schemas.openxmlformats.org/officeDocument/2006/relationships/hyperlink" Target="https://hypescience.com/supernova-o-que-e/" TargetMode="External"/><Relationship Id="rId2" Type="http://schemas.openxmlformats.org/officeDocument/2006/relationships/hyperlink" Target="http://astro.if.ufrgs.br/estrelas/node14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nsageirosideral.blogfolha.uol.com.br/2017/05/29/astronomia-a-estrela-que-desapareceu/" TargetMode="External"/><Relationship Id="rId5" Type="http://schemas.openxmlformats.org/officeDocument/2006/relationships/hyperlink" Target="http://revistagalileu.globo.com/blogs/Luneta/noticia/2017/05/luneta-49-astronomos-flagram-estrela-gigante-virando-buraco-negro.html" TargetMode="External"/><Relationship Id="rId4" Type="http://schemas.openxmlformats.org/officeDocument/2006/relationships/hyperlink" Target="https://hypescience.com/pesquisadores-flagram-estrela-virando-buraco-negro-sem-explodir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C0BF25D-14D5-470A-AF18-7DFE4B9C2A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71"/>
          <a:stretch/>
        </p:blipFill>
        <p:spPr>
          <a:xfrm>
            <a:off x="105810" y="119269"/>
            <a:ext cx="2758209" cy="147099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EDE4A14-2B15-417F-9988-7E4AB213CE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10"/>
          <a:stretch/>
        </p:blipFill>
        <p:spPr>
          <a:xfrm>
            <a:off x="6122094" y="0"/>
            <a:ext cx="3021906" cy="176254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7BB5973-32BF-45D6-ABB5-AEF056C1E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7972" y="6400799"/>
            <a:ext cx="4309715" cy="360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F573E31A-CFD7-4CC6-A5D4-C5A8EDDA93E7}"/>
              </a:ext>
            </a:extLst>
          </p:cNvPr>
          <p:cNvSpPr/>
          <p:nvPr/>
        </p:nvSpPr>
        <p:spPr>
          <a:xfrm>
            <a:off x="1169209" y="2477004"/>
            <a:ext cx="677910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7200" b="1" cap="none" spc="0" dirty="0">
                <a:ln/>
                <a:solidFill>
                  <a:schemeClr val="accent3"/>
                </a:solidFill>
                <a:effectLst/>
              </a:rPr>
              <a:t>A estrela </a:t>
            </a:r>
            <a:r>
              <a:rPr lang="pt-BR" sz="7200" b="1" dirty="0">
                <a:ln/>
                <a:solidFill>
                  <a:schemeClr val="accent3"/>
                </a:solidFill>
              </a:rPr>
              <a:t>g</a:t>
            </a:r>
            <a:r>
              <a:rPr lang="pt-BR" sz="7200" b="1" cap="none" spc="0" dirty="0">
                <a:ln/>
                <a:solidFill>
                  <a:schemeClr val="accent3"/>
                </a:solidFill>
                <a:effectLst/>
              </a:rPr>
              <a:t>igante </a:t>
            </a:r>
          </a:p>
          <a:p>
            <a:pPr algn="ctr"/>
            <a:r>
              <a:rPr lang="pt-BR" sz="7200" b="1" cap="none" spc="0" dirty="0">
                <a:ln/>
                <a:solidFill>
                  <a:schemeClr val="accent3"/>
                </a:solidFill>
                <a:effectLst/>
              </a:rPr>
              <a:t>que desapareceu</a:t>
            </a:r>
          </a:p>
        </p:txBody>
      </p:sp>
    </p:spTree>
    <p:extLst>
      <p:ext uri="{BB962C8B-B14F-4D97-AF65-F5344CB8AC3E}">
        <p14:creationId xmlns:p14="http://schemas.microsoft.com/office/powerpoint/2010/main" val="698588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pernova">
            <a:hlinkClick r:id="" action="ppaction://media"/>
            <a:extLst>
              <a:ext uri="{FF2B5EF4-FFF2-40B4-BE49-F238E27FC236}">
                <a16:creationId xmlns:a16="http://schemas.microsoft.com/office/drawing/2014/main" id="{B101A80B-8603-4A85-914F-27DAB02874D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2650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4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lipse 29">
            <a:extLst>
              <a:ext uri="{FF2B5EF4-FFF2-40B4-BE49-F238E27FC236}">
                <a16:creationId xmlns:a16="http://schemas.microsoft.com/office/drawing/2014/main" id="{03B0A0EF-2B81-430F-93A3-6A1971A8E4FC}"/>
              </a:ext>
            </a:extLst>
          </p:cNvPr>
          <p:cNvSpPr>
            <a:spLocks noChangeAspect="1"/>
          </p:cNvSpPr>
          <p:nvPr/>
        </p:nvSpPr>
        <p:spPr bwMode="auto">
          <a:xfrm>
            <a:off x="-5469" y="-251381"/>
            <a:ext cx="7746837" cy="7746837"/>
          </a:xfrm>
          <a:prstGeom prst="ellipse">
            <a:avLst/>
          </a:prstGeom>
          <a:gradFill flip="none" rotWithShape="1">
            <a:gsLst>
              <a:gs pos="13000">
                <a:sysClr val="windowText" lastClr="000000"/>
              </a:gs>
              <a:gs pos="19000">
                <a:srgbClr val="ED7D31">
                  <a:lumMod val="20000"/>
                  <a:lumOff val="80000"/>
                </a:srgbClr>
              </a:gs>
              <a:gs pos="24000">
                <a:srgbClr val="69D8FF"/>
              </a:gs>
              <a:gs pos="27000">
                <a:srgbClr val="4472C4">
                  <a:lumMod val="60000"/>
                  <a:lumOff val="40000"/>
                </a:srgbClr>
              </a:gs>
              <a:gs pos="32000">
                <a:srgbClr val="FFFF00"/>
              </a:gs>
              <a:gs pos="38000">
                <a:srgbClr val="FFC000"/>
              </a:gs>
              <a:gs pos="40000">
                <a:srgbClr val="FFC000"/>
              </a:gs>
              <a:gs pos="49000">
                <a:srgbClr val="EA8D04"/>
              </a:gs>
              <a:gs pos="59000">
                <a:srgbClr val="FF8989"/>
              </a:gs>
              <a:gs pos="67000">
                <a:srgbClr val="FF8989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1" name="Text Box 141">
            <a:extLst>
              <a:ext uri="{FF2B5EF4-FFF2-40B4-BE49-F238E27FC236}">
                <a16:creationId xmlns:a16="http://schemas.microsoft.com/office/drawing/2014/main" id="{360C27FE-CE47-4908-88A2-0B41972A7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6660233"/>
            <a:ext cx="9144000" cy="25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pt-BR" sz="1000" dirty="0">
                <a:solidFill>
                  <a:prstClr val="white"/>
                </a:solidFill>
                <a:latin typeface="Century Gothic" pitchFamily="34" charset="0"/>
              </a:rPr>
              <a:t>Crédito :  André Luiz da Silva/CDA/CDCC/USP, baseado em figura de </a:t>
            </a:r>
            <a:r>
              <a:rPr lang="pt-BR" sz="1000" dirty="0" err="1">
                <a:solidFill>
                  <a:prstClr val="white"/>
                </a:solidFill>
                <a:latin typeface="Century Gothic" pitchFamily="34" charset="0"/>
              </a:rPr>
              <a:t>Chaisson</a:t>
            </a:r>
            <a:r>
              <a:rPr lang="pt-BR" sz="1000" dirty="0">
                <a:solidFill>
                  <a:prstClr val="white"/>
                </a:solidFill>
                <a:latin typeface="Century Gothic" pitchFamily="34" charset="0"/>
              </a:rPr>
              <a:t> &amp; </a:t>
            </a:r>
            <a:r>
              <a:rPr lang="pt-BR" sz="1000" dirty="0" err="1">
                <a:solidFill>
                  <a:prstClr val="white"/>
                </a:solidFill>
                <a:latin typeface="Century Gothic" pitchFamily="34" charset="0"/>
              </a:rPr>
              <a:t>McMillan</a:t>
            </a:r>
            <a:r>
              <a:rPr lang="pt-BR" sz="1000" dirty="0">
                <a:solidFill>
                  <a:prstClr val="white"/>
                </a:solidFill>
                <a:latin typeface="Century Gothic" pitchFamily="34" charset="0"/>
              </a:rPr>
              <a:t>, </a:t>
            </a:r>
            <a:r>
              <a:rPr lang="pt-BR" sz="1000" dirty="0" err="1">
                <a:solidFill>
                  <a:prstClr val="white"/>
                </a:solidFill>
                <a:latin typeface="Century Gothic" pitchFamily="34" charset="0"/>
              </a:rPr>
              <a:t>Astronomy</a:t>
            </a:r>
            <a:r>
              <a:rPr lang="pt-BR" sz="1000" dirty="0">
                <a:solidFill>
                  <a:prstClr val="white"/>
                </a:solidFill>
                <a:latin typeface="Century Gothic" pitchFamily="34" charset="0"/>
              </a:rPr>
              <a:t> </a:t>
            </a:r>
            <a:r>
              <a:rPr lang="pt-BR" sz="1000" dirty="0" err="1">
                <a:solidFill>
                  <a:prstClr val="white"/>
                </a:solidFill>
                <a:latin typeface="Century Gothic" pitchFamily="34" charset="0"/>
              </a:rPr>
              <a:t>Today</a:t>
            </a:r>
            <a:r>
              <a:rPr lang="pt-BR" sz="1000" dirty="0">
                <a:solidFill>
                  <a:prstClr val="white"/>
                </a:solidFill>
                <a:latin typeface="Century Gothic" pitchFamily="34" charset="0"/>
              </a:rPr>
              <a:t> </a:t>
            </a:r>
          </a:p>
        </p:txBody>
      </p: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FC9D17B3-F906-46F8-B16F-367BDB5D15CE}"/>
              </a:ext>
            </a:extLst>
          </p:cNvPr>
          <p:cNvCxnSpPr/>
          <p:nvPr/>
        </p:nvCxnSpPr>
        <p:spPr bwMode="auto">
          <a:xfrm flipV="1">
            <a:off x="4141527" y="1374776"/>
            <a:ext cx="790513" cy="1559462"/>
          </a:xfrm>
          <a:prstGeom prst="line">
            <a:avLst/>
          </a:prstGeom>
          <a:solidFill>
            <a:srgbClr val="4472C4"/>
          </a:solidFill>
          <a:ln w="38100" cap="flat" cmpd="sng" algn="ctr">
            <a:solidFill>
              <a:sysClr val="window" lastClr="FFFFFF"/>
            </a:solidFill>
            <a:prstDash val="solid"/>
            <a:round/>
            <a:headEnd type="none" w="sm" len="sm"/>
            <a:tailEnd type="none" w="lg" len="lg"/>
          </a:ln>
          <a:effectLst/>
        </p:spPr>
      </p:cxn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BADFAF23-D03C-462D-A877-D49F5E3F40F4}"/>
              </a:ext>
            </a:extLst>
          </p:cNvPr>
          <p:cNvCxnSpPr/>
          <p:nvPr/>
        </p:nvCxnSpPr>
        <p:spPr bwMode="auto">
          <a:xfrm flipV="1">
            <a:off x="4392488" y="1878832"/>
            <a:ext cx="1259632" cy="1080120"/>
          </a:xfrm>
          <a:prstGeom prst="line">
            <a:avLst/>
          </a:prstGeom>
          <a:solidFill>
            <a:srgbClr val="4472C4"/>
          </a:solidFill>
          <a:ln w="38100" cap="flat" cmpd="sng" algn="ctr">
            <a:solidFill>
              <a:sysClr val="window" lastClr="FFFFFF"/>
            </a:solidFill>
            <a:prstDash val="solid"/>
            <a:round/>
            <a:headEnd type="none" w="sm" len="sm"/>
            <a:tailEnd type="none" w="lg" len="lg"/>
          </a:ln>
          <a:effectLst/>
        </p:spPr>
      </p:cxn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005A5189-ED92-4B4C-B70F-C17037A032AA}"/>
              </a:ext>
            </a:extLst>
          </p:cNvPr>
          <p:cNvCxnSpPr>
            <a:endCxn id="41" idx="1"/>
          </p:cNvCxnSpPr>
          <p:nvPr/>
        </p:nvCxnSpPr>
        <p:spPr bwMode="auto">
          <a:xfrm flipV="1">
            <a:off x="4680520" y="2294911"/>
            <a:ext cx="1728192" cy="736049"/>
          </a:xfrm>
          <a:prstGeom prst="line">
            <a:avLst/>
          </a:prstGeom>
          <a:solidFill>
            <a:srgbClr val="4472C4"/>
          </a:solidFill>
          <a:ln w="38100" cap="flat" cmpd="sng" algn="ctr">
            <a:solidFill>
              <a:sysClr val="window" lastClr="FFFFFF"/>
            </a:solidFill>
            <a:prstDash val="solid"/>
            <a:round/>
            <a:headEnd type="none" w="sm" len="sm"/>
            <a:tailEnd type="none" w="lg" len="lg"/>
          </a:ln>
          <a:effectLst/>
        </p:spPr>
      </p:cxn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3C432E1E-7EA2-465F-8EC4-479E13E407D2}"/>
              </a:ext>
            </a:extLst>
          </p:cNvPr>
          <p:cNvCxnSpPr>
            <a:endCxn id="42" idx="1"/>
          </p:cNvCxnSpPr>
          <p:nvPr/>
        </p:nvCxnSpPr>
        <p:spPr bwMode="auto">
          <a:xfrm flipV="1">
            <a:off x="5040560" y="3014991"/>
            <a:ext cx="1944216" cy="231993"/>
          </a:xfrm>
          <a:prstGeom prst="line">
            <a:avLst/>
          </a:prstGeom>
          <a:solidFill>
            <a:srgbClr val="4472C4"/>
          </a:solidFill>
          <a:ln w="38100" cap="flat" cmpd="sng" algn="ctr">
            <a:solidFill>
              <a:sysClr val="window" lastClr="FFFFFF"/>
            </a:solidFill>
            <a:prstDash val="solid"/>
            <a:round/>
            <a:headEnd type="none" w="sm" len="sm"/>
            <a:tailEnd type="none" w="lg" len="lg"/>
          </a:ln>
          <a:effectLst/>
        </p:spPr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A63BCB93-56D7-409C-AAB3-5B4932830346}"/>
              </a:ext>
            </a:extLst>
          </p:cNvPr>
          <p:cNvCxnSpPr>
            <a:endCxn id="43" idx="1"/>
          </p:cNvCxnSpPr>
          <p:nvPr/>
        </p:nvCxnSpPr>
        <p:spPr bwMode="auto">
          <a:xfrm>
            <a:off x="5400600" y="3607024"/>
            <a:ext cx="1728192" cy="200055"/>
          </a:xfrm>
          <a:prstGeom prst="line">
            <a:avLst/>
          </a:prstGeom>
          <a:solidFill>
            <a:srgbClr val="4472C4"/>
          </a:solidFill>
          <a:ln w="38100" cap="flat" cmpd="sng" algn="ctr">
            <a:solidFill>
              <a:sysClr val="window" lastClr="FFFFFF"/>
            </a:solidFill>
            <a:prstDash val="solid"/>
            <a:round/>
            <a:headEnd type="none" w="sm" len="sm"/>
            <a:tailEnd type="none" w="lg" len="lg"/>
          </a:ln>
          <a:effectLst/>
        </p:spPr>
      </p:cxn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11A4587B-A8C3-4764-870B-5F9B3C77615C}"/>
              </a:ext>
            </a:extLst>
          </p:cNvPr>
          <p:cNvCxnSpPr>
            <a:endCxn id="44" idx="1"/>
          </p:cNvCxnSpPr>
          <p:nvPr/>
        </p:nvCxnSpPr>
        <p:spPr bwMode="auto">
          <a:xfrm>
            <a:off x="5832648" y="4039072"/>
            <a:ext cx="1296144" cy="416079"/>
          </a:xfrm>
          <a:prstGeom prst="line">
            <a:avLst/>
          </a:prstGeom>
          <a:solidFill>
            <a:srgbClr val="4472C4"/>
          </a:solidFill>
          <a:ln w="38100" cap="flat" cmpd="sng" algn="ctr">
            <a:solidFill>
              <a:sysClr val="window" lastClr="FFFFFF"/>
            </a:solidFill>
            <a:prstDash val="solid"/>
            <a:round/>
            <a:headEnd type="none" w="sm" len="sm"/>
            <a:tailEnd type="none" w="lg" len="lg"/>
          </a:ln>
          <a:effectLst/>
        </p:spPr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21950E95-3B02-4B1A-B0E8-E58C971D1716}"/>
              </a:ext>
            </a:extLst>
          </p:cNvPr>
          <p:cNvCxnSpPr>
            <a:endCxn id="45" idx="1"/>
          </p:cNvCxnSpPr>
          <p:nvPr/>
        </p:nvCxnSpPr>
        <p:spPr bwMode="auto">
          <a:xfrm>
            <a:off x="6012160" y="4615136"/>
            <a:ext cx="972616" cy="664041"/>
          </a:xfrm>
          <a:prstGeom prst="line">
            <a:avLst/>
          </a:prstGeom>
          <a:solidFill>
            <a:srgbClr val="4472C4"/>
          </a:solidFill>
          <a:ln w="38100" cap="flat" cmpd="sng" algn="ctr">
            <a:solidFill>
              <a:sysClr val="window" lastClr="FFFFFF"/>
            </a:solidFill>
            <a:prstDash val="solid"/>
            <a:round/>
            <a:headEnd type="none" w="sm" len="sm"/>
            <a:tailEnd type="none" w="lg" len="lg"/>
          </a:ln>
          <a:effectLst/>
        </p:spPr>
      </p:cxn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D0FA3DCB-8381-4846-911E-E058216E842D}"/>
              </a:ext>
            </a:extLst>
          </p:cNvPr>
          <p:cNvSpPr txBox="1"/>
          <p:nvPr/>
        </p:nvSpPr>
        <p:spPr>
          <a:xfrm>
            <a:off x="4680520" y="87072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pt-BR" sz="2000" dirty="0">
                <a:solidFill>
                  <a:prstClr val="white"/>
                </a:solidFill>
                <a:latin typeface="Century Gothic" pitchFamily="34" charset="0"/>
              </a:rPr>
              <a:t>Fusão Si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4B62BFA1-570F-4243-ABB6-CF665EE16A12}"/>
              </a:ext>
            </a:extLst>
          </p:cNvPr>
          <p:cNvSpPr txBox="1"/>
          <p:nvPr/>
        </p:nvSpPr>
        <p:spPr>
          <a:xfrm>
            <a:off x="5616624" y="137477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pt-BR" sz="2000" dirty="0">
                <a:solidFill>
                  <a:prstClr val="white"/>
                </a:solidFill>
                <a:latin typeface="Century Gothic" pitchFamily="34" charset="0"/>
              </a:rPr>
              <a:t>Fusão </a:t>
            </a:r>
            <a:r>
              <a:rPr lang="pt-BR" sz="2000" dirty="0" err="1">
                <a:solidFill>
                  <a:prstClr val="white"/>
                </a:solidFill>
                <a:latin typeface="Century Gothic" pitchFamily="34" charset="0"/>
              </a:rPr>
              <a:t>Mg</a:t>
            </a:r>
            <a:endParaRPr lang="pt-BR" sz="20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6933CDF8-76B3-469A-8802-7F4EDAC90476}"/>
              </a:ext>
            </a:extLst>
          </p:cNvPr>
          <p:cNvSpPr txBox="1"/>
          <p:nvPr/>
        </p:nvSpPr>
        <p:spPr>
          <a:xfrm>
            <a:off x="6408712" y="20948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pt-BR" sz="2000" dirty="0">
                <a:solidFill>
                  <a:prstClr val="white"/>
                </a:solidFill>
                <a:latin typeface="Century Gothic" pitchFamily="34" charset="0"/>
              </a:rPr>
              <a:t>Fusão </a:t>
            </a:r>
            <a:r>
              <a:rPr lang="pt-BR" sz="2000" dirty="0" err="1">
                <a:solidFill>
                  <a:prstClr val="white"/>
                </a:solidFill>
                <a:latin typeface="Century Gothic" pitchFamily="34" charset="0"/>
              </a:rPr>
              <a:t>Ne</a:t>
            </a:r>
            <a:endParaRPr lang="pt-BR" sz="20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594ED43B-562A-4A60-B909-D7929AD96536}"/>
              </a:ext>
            </a:extLst>
          </p:cNvPr>
          <p:cNvSpPr txBox="1"/>
          <p:nvPr/>
        </p:nvSpPr>
        <p:spPr>
          <a:xfrm>
            <a:off x="6984776" y="281493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pt-BR" sz="2000" dirty="0">
                <a:solidFill>
                  <a:prstClr val="white"/>
                </a:solidFill>
                <a:latin typeface="Century Gothic" pitchFamily="34" charset="0"/>
              </a:rPr>
              <a:t>Fusão O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56FD59DB-C453-404A-829D-E8DC26E80BF2}"/>
              </a:ext>
            </a:extLst>
          </p:cNvPr>
          <p:cNvSpPr txBox="1"/>
          <p:nvPr/>
        </p:nvSpPr>
        <p:spPr>
          <a:xfrm>
            <a:off x="7128792" y="3607024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pt-BR" sz="2000" dirty="0">
                <a:solidFill>
                  <a:prstClr val="white"/>
                </a:solidFill>
                <a:latin typeface="Century Gothic" pitchFamily="34" charset="0"/>
              </a:rPr>
              <a:t>Fusão C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3ED61E62-7511-4045-BBAA-AE9114900B69}"/>
              </a:ext>
            </a:extLst>
          </p:cNvPr>
          <p:cNvSpPr txBox="1"/>
          <p:nvPr/>
        </p:nvSpPr>
        <p:spPr>
          <a:xfrm>
            <a:off x="7128792" y="425509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pt-BR" sz="2000" dirty="0">
                <a:solidFill>
                  <a:prstClr val="white"/>
                </a:solidFill>
                <a:latin typeface="Century Gothic" pitchFamily="34" charset="0"/>
              </a:rPr>
              <a:t>Fusão He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557A7B9A-DB32-45BA-8C9C-FC0619E39AA3}"/>
              </a:ext>
            </a:extLst>
          </p:cNvPr>
          <p:cNvSpPr txBox="1"/>
          <p:nvPr/>
        </p:nvSpPr>
        <p:spPr>
          <a:xfrm>
            <a:off x="6984776" y="5079122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pt-BR" sz="2000" dirty="0">
                <a:solidFill>
                  <a:prstClr val="white"/>
                </a:solidFill>
                <a:latin typeface="Century Gothic" pitchFamily="34" charset="0"/>
              </a:rPr>
              <a:t>Fusão H</a:t>
            </a:r>
          </a:p>
        </p:txBody>
      </p:sp>
      <p:pic>
        <p:nvPicPr>
          <p:cNvPr id="46" name="Picture 4">
            <a:extLst>
              <a:ext uri="{FF2B5EF4-FFF2-40B4-BE49-F238E27FC236}">
                <a16:creationId xmlns:a16="http://schemas.microsoft.com/office/drawing/2014/main" id="{F60F0067-FDFF-462A-8BF9-E469DDB03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0320" y="1014736"/>
            <a:ext cx="981075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tângulo 46">
            <a:extLst>
              <a:ext uri="{FF2B5EF4-FFF2-40B4-BE49-F238E27FC236}">
                <a16:creationId xmlns:a16="http://schemas.microsoft.com/office/drawing/2014/main" id="{21FE2A40-A7FF-4E6B-BB14-77C95CFF5D5E}"/>
              </a:ext>
            </a:extLst>
          </p:cNvPr>
          <p:cNvSpPr/>
          <p:nvPr/>
        </p:nvSpPr>
        <p:spPr bwMode="auto">
          <a:xfrm>
            <a:off x="891972" y="998767"/>
            <a:ext cx="2088232" cy="5359494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48" name="Lua 47">
            <a:extLst>
              <a:ext uri="{FF2B5EF4-FFF2-40B4-BE49-F238E27FC236}">
                <a16:creationId xmlns:a16="http://schemas.microsoft.com/office/drawing/2014/main" id="{6F487890-1963-45C6-A3AF-BECFC215EC5D}"/>
              </a:ext>
            </a:extLst>
          </p:cNvPr>
          <p:cNvSpPr/>
          <p:nvPr/>
        </p:nvSpPr>
        <p:spPr bwMode="auto">
          <a:xfrm>
            <a:off x="1259632" y="1086744"/>
            <a:ext cx="2556792" cy="5071729"/>
          </a:xfrm>
          <a:prstGeom prst="moon">
            <a:avLst>
              <a:gd name="adj" fmla="val 74900"/>
            </a:avLst>
          </a:prstGeom>
          <a:solidFill>
            <a:srgbClr val="FF8989">
              <a:alpha val="49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Arial" charset="0"/>
            </a:endParaRPr>
          </a:p>
        </p:txBody>
      </p:sp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FC531AEF-1675-4158-9EF1-564EE1F8C06D}"/>
              </a:ext>
            </a:extLst>
          </p:cNvPr>
          <p:cNvCxnSpPr/>
          <p:nvPr/>
        </p:nvCxnSpPr>
        <p:spPr bwMode="auto">
          <a:xfrm flipH="1" flipV="1">
            <a:off x="2592288" y="1230760"/>
            <a:ext cx="1296144" cy="2376264"/>
          </a:xfrm>
          <a:prstGeom prst="line">
            <a:avLst/>
          </a:prstGeom>
          <a:solidFill>
            <a:srgbClr val="4472C4"/>
          </a:solidFill>
          <a:ln w="38100" cap="flat" cmpd="sng" algn="ctr">
            <a:solidFill>
              <a:sysClr val="window" lastClr="FFFFFF"/>
            </a:solidFill>
            <a:prstDash val="solid"/>
            <a:round/>
            <a:headEnd type="none" w="sm" len="sm"/>
            <a:tailEnd type="none" w="lg" len="lg"/>
          </a:ln>
          <a:effectLst/>
        </p:spPr>
      </p:cxn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0DB01D9A-67A4-4FB9-A6DA-01B11DE8FFE7}"/>
              </a:ext>
            </a:extLst>
          </p:cNvPr>
          <p:cNvSpPr txBox="1"/>
          <p:nvPr/>
        </p:nvSpPr>
        <p:spPr>
          <a:xfrm>
            <a:off x="1872208" y="798712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pt-BR" sz="2000" dirty="0">
                <a:solidFill>
                  <a:prstClr val="white"/>
                </a:solidFill>
                <a:latin typeface="Century Gothic" pitchFamily="34" charset="0"/>
              </a:rPr>
              <a:t>Fe inerte</a:t>
            </a:r>
          </a:p>
        </p:txBody>
      </p: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C3E75079-39E6-47A4-A144-4404AF40A69C}"/>
              </a:ext>
            </a:extLst>
          </p:cNvPr>
          <p:cNvCxnSpPr/>
          <p:nvPr/>
        </p:nvCxnSpPr>
        <p:spPr bwMode="auto">
          <a:xfrm>
            <a:off x="1115616" y="5047184"/>
            <a:ext cx="504056" cy="1008112"/>
          </a:xfrm>
          <a:prstGeom prst="line">
            <a:avLst/>
          </a:prstGeom>
          <a:solidFill>
            <a:srgbClr val="4472C4"/>
          </a:solidFill>
          <a:ln w="38100" cap="flat" cmpd="sng" algn="ctr">
            <a:solidFill>
              <a:sysClr val="window" lastClr="FFFFFF"/>
            </a:solidFill>
            <a:prstDash val="solid"/>
            <a:round/>
            <a:headEnd type="none" w="sm" len="sm"/>
            <a:tailEnd type="none" w="lg" len="lg"/>
          </a:ln>
          <a:effectLst/>
        </p:spPr>
      </p:cxn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2E7A5B22-5DA0-49FD-B0DE-CFC436B9D412}"/>
              </a:ext>
            </a:extLst>
          </p:cNvPr>
          <p:cNvSpPr txBox="1"/>
          <p:nvPr/>
        </p:nvSpPr>
        <p:spPr>
          <a:xfrm>
            <a:off x="539552" y="612730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pt-BR" sz="2000" dirty="0">
                <a:solidFill>
                  <a:prstClr val="white"/>
                </a:solidFill>
                <a:latin typeface="Century Gothic" pitchFamily="34" charset="0"/>
              </a:rPr>
              <a:t>“envelope” de H </a:t>
            </a:r>
          </a:p>
        </p:txBody>
      </p:sp>
      <p:grpSp>
        <p:nvGrpSpPr>
          <p:cNvPr id="53" name="Grupo 36">
            <a:extLst>
              <a:ext uri="{FF2B5EF4-FFF2-40B4-BE49-F238E27FC236}">
                <a16:creationId xmlns:a16="http://schemas.microsoft.com/office/drawing/2014/main" id="{867BE199-BBF9-4941-BECB-CD00424FDC9E}"/>
              </a:ext>
            </a:extLst>
          </p:cNvPr>
          <p:cNvGrpSpPr/>
          <p:nvPr/>
        </p:nvGrpSpPr>
        <p:grpSpPr>
          <a:xfrm>
            <a:off x="3484260" y="3101368"/>
            <a:ext cx="892846" cy="865895"/>
            <a:chOff x="3491880" y="2953442"/>
            <a:chExt cx="892846" cy="865895"/>
          </a:xfrm>
        </p:grpSpPr>
        <p:sp>
          <p:nvSpPr>
            <p:cNvPr id="54" name="Arco 53">
              <a:extLst>
                <a:ext uri="{FF2B5EF4-FFF2-40B4-BE49-F238E27FC236}">
                  <a16:creationId xmlns:a16="http://schemas.microsoft.com/office/drawing/2014/main" id="{5AF6A781-A5FA-4317-A1DD-111A54F088F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56176" y="2953843"/>
              <a:ext cx="361935" cy="793403"/>
            </a:xfrm>
            <a:prstGeom prst="arc">
              <a:avLst>
                <a:gd name="adj1" fmla="val 16158262"/>
                <a:gd name="adj2" fmla="val 2985095"/>
              </a:avLst>
            </a:prstGeom>
            <a:gradFill flip="none" rotWithShape="1">
              <a:gsLst>
                <a:gs pos="0">
                  <a:sysClr val="window" lastClr="FFFFFF">
                    <a:alpha val="90000"/>
                  </a:sysClr>
                </a:gs>
                <a:gs pos="39999">
                  <a:srgbClr val="70AD47">
                    <a:lumMod val="20000"/>
                    <a:lumOff val="80000"/>
                    <a:alpha val="10000"/>
                  </a:srgbClr>
                </a:gs>
              </a:gsLst>
              <a:lin ang="5400000" scaled="1"/>
              <a:tileRect/>
            </a:gradFill>
            <a:ln w="444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5" name="Arco 54">
              <a:extLst>
                <a:ext uri="{FF2B5EF4-FFF2-40B4-BE49-F238E27FC236}">
                  <a16:creationId xmlns:a16="http://schemas.microsoft.com/office/drawing/2014/main" id="{4E45B5E8-5371-4170-9420-CB838F1E97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91880" y="2953442"/>
              <a:ext cx="892846" cy="865895"/>
            </a:xfrm>
            <a:prstGeom prst="arc">
              <a:avLst>
                <a:gd name="adj1" fmla="val 16208294"/>
                <a:gd name="adj2" fmla="val 1084775"/>
              </a:avLst>
            </a:prstGeom>
            <a:gradFill flip="none" rotWithShape="1">
              <a:gsLst>
                <a:gs pos="0">
                  <a:sysClr val="window" lastClr="FFFFFF">
                    <a:alpha val="90000"/>
                  </a:sysClr>
                </a:gs>
                <a:gs pos="39999">
                  <a:srgbClr val="70AD47">
                    <a:lumMod val="20000"/>
                    <a:lumOff val="80000"/>
                    <a:alpha val="10000"/>
                  </a:srgbClr>
                </a:gs>
              </a:gsLst>
              <a:lin ang="5400000" scaled="1"/>
              <a:tileRect/>
            </a:gradFill>
            <a:ln w="444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56" name="Título 1">
            <a:extLst>
              <a:ext uri="{FF2B5EF4-FFF2-40B4-BE49-F238E27FC236}">
                <a16:creationId xmlns:a16="http://schemas.microsoft.com/office/drawing/2014/main" id="{871E2F48-071E-4E37-B13F-BA1540E03CFB}"/>
              </a:ext>
            </a:extLst>
          </p:cNvPr>
          <p:cNvSpPr txBox="1">
            <a:spLocks/>
          </p:cNvSpPr>
          <p:nvPr/>
        </p:nvSpPr>
        <p:spPr>
          <a:xfrm>
            <a:off x="891972" y="59866"/>
            <a:ext cx="7886700" cy="840818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b="1" dirty="0">
                <a:ln/>
                <a:solidFill>
                  <a:schemeClr val="accent3"/>
                </a:solidFill>
              </a:rPr>
              <a:t>Estrelas Massivas </a:t>
            </a:r>
          </a:p>
        </p:txBody>
      </p:sp>
    </p:spTree>
    <p:extLst>
      <p:ext uri="{BB962C8B-B14F-4D97-AF65-F5344CB8AC3E}">
        <p14:creationId xmlns:p14="http://schemas.microsoft.com/office/powerpoint/2010/main" val="187442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7" grpId="0" animBg="1"/>
      <p:bldP spid="48" grpId="0" animBg="1"/>
      <p:bldP spid="50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tângulo 49">
            <a:extLst>
              <a:ext uri="{FF2B5EF4-FFF2-40B4-BE49-F238E27FC236}">
                <a16:creationId xmlns:a16="http://schemas.microsoft.com/office/drawing/2014/main" id="{964BB63D-37A2-40BC-9FC8-345FCF415FAB}"/>
              </a:ext>
            </a:extLst>
          </p:cNvPr>
          <p:cNvSpPr/>
          <p:nvPr/>
        </p:nvSpPr>
        <p:spPr>
          <a:xfrm>
            <a:off x="5384011" y="324245"/>
            <a:ext cx="372484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/>
              <a:t>Quando o núcleo da estrela não realiza mais fusão, a Gravidade ganha a briga contra o calor fazendo as camadas externas da estrela caírem em cima do núcleo.</a:t>
            </a:r>
          </a:p>
          <a:p>
            <a:pPr algn="ctr">
              <a:lnSpc>
                <a:spcPct val="150000"/>
              </a:lnSpc>
            </a:pPr>
            <a:endParaRPr lang="pt-BR" sz="2400" dirty="0"/>
          </a:p>
          <a:p>
            <a:pPr algn="ctr">
              <a:lnSpc>
                <a:spcPct val="150000"/>
              </a:lnSpc>
            </a:pPr>
            <a:r>
              <a:rPr lang="pt-BR" sz="2400" dirty="0"/>
              <a:t>Isso costuma acontecer com estrelas com mais de 8 massas solares. </a:t>
            </a:r>
          </a:p>
        </p:txBody>
      </p:sp>
      <p:grpSp>
        <p:nvGrpSpPr>
          <p:cNvPr id="51" name="Grupo 8">
            <a:extLst>
              <a:ext uri="{FF2B5EF4-FFF2-40B4-BE49-F238E27FC236}">
                <a16:creationId xmlns:a16="http://schemas.microsoft.com/office/drawing/2014/main" id="{CAF43677-FF79-49BE-AABD-FFAA5F7979AA}"/>
              </a:ext>
            </a:extLst>
          </p:cNvPr>
          <p:cNvGrpSpPr>
            <a:grpSpLocks noChangeAspect="1"/>
          </p:cNvGrpSpPr>
          <p:nvPr/>
        </p:nvGrpSpPr>
        <p:grpSpPr>
          <a:xfrm>
            <a:off x="-113059" y="715551"/>
            <a:ext cx="6032964" cy="5795003"/>
            <a:chOff x="3074106" y="1070491"/>
            <a:chExt cx="1906596" cy="1831387"/>
          </a:xfrm>
        </p:grpSpPr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CBD5B9E8-BFAD-4B94-82A6-BED957FA6C4F}"/>
                </a:ext>
              </a:extLst>
            </p:cNvPr>
            <p:cNvSpPr/>
            <p:nvPr/>
          </p:nvSpPr>
          <p:spPr bwMode="auto">
            <a:xfrm>
              <a:off x="3074106" y="1070491"/>
              <a:ext cx="1906596" cy="1831387"/>
            </a:xfrm>
            <a:prstGeom prst="ellipse">
              <a:avLst/>
            </a:prstGeom>
            <a:gradFill flip="none" rotWithShape="1">
              <a:gsLst>
                <a:gs pos="100000">
                  <a:sysClr val="windowText" lastClr="000000">
                    <a:alpha val="0"/>
                  </a:sysClr>
                </a:gs>
                <a:gs pos="100000">
                  <a:sysClr val="windowText" lastClr="000000"/>
                </a:gs>
                <a:gs pos="59000">
                  <a:srgbClr val="FF0000">
                    <a:alpha val="89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3" name="Elipse 52">
              <a:extLst>
                <a:ext uri="{FF2B5EF4-FFF2-40B4-BE49-F238E27FC236}">
                  <a16:creationId xmlns:a16="http://schemas.microsoft.com/office/drawing/2014/main" id="{032C863F-E7DE-46DA-9ACB-EE853B9D687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71812" y="1446852"/>
              <a:ext cx="1104387" cy="1088645"/>
            </a:xfrm>
            <a:prstGeom prst="ellipse">
              <a:avLst/>
            </a:prstGeom>
            <a:gradFill>
              <a:gsLst>
                <a:gs pos="0">
                  <a:srgbClr val="FFC000">
                    <a:lumMod val="61000"/>
                    <a:lumOff val="39000"/>
                  </a:srgbClr>
                </a:gs>
                <a:gs pos="100000">
                  <a:sysClr val="windowText" lastClr="000000">
                    <a:alpha val="0"/>
                  </a:sysClr>
                </a:gs>
                <a:gs pos="96000">
                  <a:srgbClr val="FF00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54" name="Seta para baixo 12">
            <a:extLst>
              <a:ext uri="{FF2B5EF4-FFF2-40B4-BE49-F238E27FC236}">
                <a16:creationId xmlns:a16="http://schemas.microsoft.com/office/drawing/2014/main" id="{AB69E34F-7898-4A8D-8E77-8586BF82BCEF}"/>
              </a:ext>
            </a:extLst>
          </p:cNvPr>
          <p:cNvSpPr/>
          <p:nvPr/>
        </p:nvSpPr>
        <p:spPr bwMode="auto">
          <a:xfrm rot="2400000">
            <a:off x="1767987" y="4463876"/>
            <a:ext cx="442190" cy="460416"/>
          </a:xfrm>
          <a:prstGeom prst="downArrow">
            <a:avLst/>
          </a:prstGeom>
          <a:solidFill>
            <a:srgbClr val="4472C4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5" name="Seta para baixo 16">
            <a:extLst>
              <a:ext uri="{FF2B5EF4-FFF2-40B4-BE49-F238E27FC236}">
                <a16:creationId xmlns:a16="http://schemas.microsoft.com/office/drawing/2014/main" id="{AE1555EC-BF68-4E80-8555-33522A767DFE}"/>
              </a:ext>
            </a:extLst>
          </p:cNvPr>
          <p:cNvSpPr/>
          <p:nvPr/>
        </p:nvSpPr>
        <p:spPr bwMode="auto">
          <a:xfrm rot="7800000">
            <a:off x="1582348" y="2487530"/>
            <a:ext cx="454719" cy="385985"/>
          </a:xfrm>
          <a:prstGeom prst="downArrow">
            <a:avLst/>
          </a:prstGeom>
          <a:solidFill>
            <a:srgbClr val="4472C4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6" name="Seta para baixo 17">
            <a:extLst>
              <a:ext uri="{FF2B5EF4-FFF2-40B4-BE49-F238E27FC236}">
                <a16:creationId xmlns:a16="http://schemas.microsoft.com/office/drawing/2014/main" id="{30038671-E5A8-48AC-838B-F8FA63AFDF51}"/>
              </a:ext>
            </a:extLst>
          </p:cNvPr>
          <p:cNvSpPr/>
          <p:nvPr/>
        </p:nvSpPr>
        <p:spPr bwMode="auto">
          <a:xfrm rot="13200000">
            <a:off x="3522757" y="2310450"/>
            <a:ext cx="442190" cy="437896"/>
          </a:xfrm>
          <a:prstGeom prst="downArrow">
            <a:avLst/>
          </a:prstGeom>
          <a:solidFill>
            <a:srgbClr val="4472C4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7" name="Seta para baixo 18">
            <a:extLst>
              <a:ext uri="{FF2B5EF4-FFF2-40B4-BE49-F238E27FC236}">
                <a16:creationId xmlns:a16="http://schemas.microsoft.com/office/drawing/2014/main" id="{9AA2422C-3029-48F4-A464-4090E4EBB14B}"/>
              </a:ext>
            </a:extLst>
          </p:cNvPr>
          <p:cNvSpPr/>
          <p:nvPr/>
        </p:nvSpPr>
        <p:spPr bwMode="auto">
          <a:xfrm rot="18600000">
            <a:off x="3679802" y="4438627"/>
            <a:ext cx="454719" cy="413196"/>
          </a:xfrm>
          <a:prstGeom prst="downArrow">
            <a:avLst/>
          </a:prstGeom>
          <a:solidFill>
            <a:srgbClr val="4472C4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8" name="Seta para baixo 19">
            <a:extLst>
              <a:ext uri="{FF2B5EF4-FFF2-40B4-BE49-F238E27FC236}">
                <a16:creationId xmlns:a16="http://schemas.microsoft.com/office/drawing/2014/main" id="{1EC74E18-F6E5-47C5-A41F-0EA56AC0E088}"/>
              </a:ext>
            </a:extLst>
          </p:cNvPr>
          <p:cNvSpPr/>
          <p:nvPr/>
        </p:nvSpPr>
        <p:spPr bwMode="auto">
          <a:xfrm rot="2400000">
            <a:off x="4003726" y="1568276"/>
            <a:ext cx="442190" cy="764681"/>
          </a:xfrm>
          <a:prstGeom prst="downArrow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59" name="Seta para baixo 20">
            <a:extLst>
              <a:ext uri="{FF2B5EF4-FFF2-40B4-BE49-F238E27FC236}">
                <a16:creationId xmlns:a16="http://schemas.microsoft.com/office/drawing/2014/main" id="{07515F99-92F5-4996-9B7C-38812A880873}"/>
              </a:ext>
            </a:extLst>
          </p:cNvPr>
          <p:cNvSpPr/>
          <p:nvPr/>
        </p:nvSpPr>
        <p:spPr bwMode="auto">
          <a:xfrm rot="7800000">
            <a:off x="4179806" y="4741708"/>
            <a:ext cx="454719" cy="698887"/>
          </a:xfrm>
          <a:prstGeom prst="downArrow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60" name="Seta para baixo 21">
            <a:extLst>
              <a:ext uri="{FF2B5EF4-FFF2-40B4-BE49-F238E27FC236}">
                <a16:creationId xmlns:a16="http://schemas.microsoft.com/office/drawing/2014/main" id="{556D2FDD-0539-49A7-8D0C-20F5DF516C2F}"/>
              </a:ext>
            </a:extLst>
          </p:cNvPr>
          <p:cNvSpPr/>
          <p:nvPr/>
        </p:nvSpPr>
        <p:spPr bwMode="auto">
          <a:xfrm rot="13200000">
            <a:off x="1294625" y="4876239"/>
            <a:ext cx="442190" cy="751863"/>
          </a:xfrm>
          <a:prstGeom prst="downArrow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61" name="Seta para baixo 22">
            <a:extLst>
              <a:ext uri="{FF2B5EF4-FFF2-40B4-BE49-F238E27FC236}">
                <a16:creationId xmlns:a16="http://schemas.microsoft.com/office/drawing/2014/main" id="{B90B0B17-9F4B-4478-A299-2C2B52F08F56}"/>
              </a:ext>
            </a:extLst>
          </p:cNvPr>
          <p:cNvSpPr/>
          <p:nvPr/>
        </p:nvSpPr>
        <p:spPr bwMode="auto">
          <a:xfrm rot="18600000">
            <a:off x="1012313" y="1758691"/>
            <a:ext cx="454719" cy="855913"/>
          </a:xfrm>
          <a:prstGeom prst="downArrow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32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3A1CA2A-CD86-45F9-A730-7A1BF4D7AD40}"/>
              </a:ext>
            </a:extLst>
          </p:cNvPr>
          <p:cNvSpPr txBox="1">
            <a:spLocks/>
          </p:cNvSpPr>
          <p:nvPr/>
        </p:nvSpPr>
        <p:spPr>
          <a:xfrm>
            <a:off x="719693" y="1703136"/>
            <a:ext cx="7886700" cy="840818"/>
          </a:xfrm>
          <a:prstGeom prst="rect">
            <a:avLst/>
          </a:prstGeom>
        </p:spPr>
        <p:txBody>
          <a:bodyPr>
            <a:normAutofit fontScale="925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b="1" dirty="0">
                <a:ln/>
                <a:solidFill>
                  <a:schemeClr val="accent3"/>
                </a:solidFill>
              </a:rPr>
              <a:t>Porque costuma acontece???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502ED3B-4D67-4F17-A93F-21F9A33EBB97}"/>
              </a:ext>
            </a:extLst>
          </p:cNvPr>
          <p:cNvSpPr txBox="1">
            <a:spLocks/>
          </p:cNvSpPr>
          <p:nvPr/>
        </p:nvSpPr>
        <p:spPr>
          <a:xfrm>
            <a:off x="719693" y="3730718"/>
            <a:ext cx="7886700" cy="840818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b="1" dirty="0">
                <a:ln/>
                <a:solidFill>
                  <a:schemeClr val="accent3"/>
                </a:solidFill>
              </a:rPr>
              <a:t>Não é sempre assim ?</a:t>
            </a:r>
          </a:p>
        </p:txBody>
      </p:sp>
    </p:spTree>
    <p:extLst>
      <p:ext uri="{BB962C8B-B14F-4D97-AF65-F5344CB8AC3E}">
        <p14:creationId xmlns:p14="http://schemas.microsoft.com/office/powerpoint/2010/main" val="4236711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F14C74C-4F70-4C9E-83C1-751534FA8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63" y="260256"/>
            <a:ext cx="6522054" cy="276817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F4AB0E7-4F46-4B59-92B0-A3A2D9353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691" y="4840180"/>
            <a:ext cx="6365599" cy="163549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006D784-BC53-4C08-8899-BA4AA242D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9991" y="3161004"/>
            <a:ext cx="5668797" cy="167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9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05286E-9B10-4740-BE53-0BD241FFD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9851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2400" dirty="0"/>
              <a:t>A estrela em questão, chamada de </a:t>
            </a:r>
            <a:r>
              <a:rPr lang="pt-BR" sz="2400" dirty="0">
                <a:solidFill>
                  <a:schemeClr val="accent3"/>
                </a:solidFill>
              </a:rPr>
              <a:t>N6946-BH1</a:t>
            </a:r>
            <a:r>
              <a:rPr lang="pt-BR" sz="2400" dirty="0"/>
              <a:t> e localizada na galáxia NGC 6946, tinha 25 vezes a massa do nosso sol e deveria ter explodido e virado uma supernova brilhante, mas apenas apagou-se. Ela começou a perder o brilho em 2009 e ficou completamente escura em 2015.</a:t>
            </a:r>
          </a:p>
        </p:txBody>
      </p:sp>
    </p:spTree>
    <p:extLst>
      <p:ext uri="{BB962C8B-B14F-4D97-AF65-F5344CB8AC3E}">
        <p14:creationId xmlns:p14="http://schemas.microsoft.com/office/powerpoint/2010/main" val="3191239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hypescience.com/wp-content/uploads/2017/05/estrela-virou-buraco-negro-sem-explodir-2.png">
            <a:extLst>
              <a:ext uri="{FF2B5EF4-FFF2-40B4-BE49-F238E27FC236}">
                <a16:creationId xmlns:a16="http://schemas.microsoft.com/office/drawing/2014/main" id="{C3728AB4-E3B0-43E6-9EBE-5C3924B05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164"/>
            <a:ext cx="9144000" cy="552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901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7569841-279C-4333-85AB-9BA0BC024EBE}"/>
              </a:ext>
            </a:extLst>
          </p:cNvPr>
          <p:cNvSpPr txBox="1">
            <a:spLocks/>
          </p:cNvSpPr>
          <p:nvPr/>
        </p:nvSpPr>
        <p:spPr>
          <a:xfrm>
            <a:off x="573919" y="258649"/>
            <a:ext cx="7886700" cy="840818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05D956E-1DFF-4CD3-ADC1-80C74DBDD928}"/>
              </a:ext>
            </a:extLst>
          </p:cNvPr>
          <p:cNvSpPr txBox="1">
            <a:spLocks/>
          </p:cNvSpPr>
          <p:nvPr/>
        </p:nvSpPr>
        <p:spPr>
          <a:xfrm>
            <a:off x="426968" y="152400"/>
            <a:ext cx="8412232" cy="1212574"/>
          </a:xfrm>
          <a:prstGeom prst="rect">
            <a:avLst/>
          </a:prstGeom>
        </p:spPr>
        <p:txBody>
          <a:bodyPr>
            <a:normAutofit fontScale="850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b="1" dirty="0">
                <a:ln/>
                <a:solidFill>
                  <a:schemeClr val="accent3"/>
                </a:solidFill>
              </a:rPr>
              <a:t>Large Binocular Telescope, Hubble e Spitzer</a:t>
            </a:r>
          </a:p>
        </p:txBody>
      </p:sp>
      <p:pic>
        <p:nvPicPr>
          <p:cNvPr id="13314" name="Picture 2" descr="Resultado de imagem para Large Binocular Telescope">
            <a:extLst>
              <a:ext uri="{FF2B5EF4-FFF2-40B4-BE49-F238E27FC236}">
                <a16:creationId xmlns:a16="http://schemas.microsoft.com/office/drawing/2014/main" id="{8FB43FA0-553D-45EF-87E4-66747E3627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76"/>
          <a:stretch/>
        </p:blipFill>
        <p:spPr bwMode="auto">
          <a:xfrm>
            <a:off x="206859" y="1205716"/>
            <a:ext cx="3795298" cy="269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Resultado de imagem para hubble telescope">
            <a:extLst>
              <a:ext uri="{FF2B5EF4-FFF2-40B4-BE49-F238E27FC236}">
                <a16:creationId xmlns:a16="http://schemas.microsoft.com/office/drawing/2014/main" id="{940D4E3C-E7FF-470C-A993-0654FE637E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40"/>
          <a:stretch/>
        </p:blipFill>
        <p:spPr bwMode="auto">
          <a:xfrm>
            <a:off x="5441467" y="1099467"/>
            <a:ext cx="3397733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Resultado de imagem para spitzer telescope">
            <a:extLst>
              <a:ext uri="{FF2B5EF4-FFF2-40B4-BE49-F238E27FC236}">
                <a16:creationId xmlns:a16="http://schemas.microsoft.com/office/drawing/2014/main" id="{4809A964-07F3-48A5-992A-F0EEA0EEF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6" r="42174" b="19018"/>
          <a:stretch/>
        </p:blipFill>
        <p:spPr bwMode="auto">
          <a:xfrm>
            <a:off x="1885294" y="4004247"/>
            <a:ext cx="3229456" cy="285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261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28F08FF-DE9E-4FE3-908C-A8BF3D78B1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3" t="1796" r="1160" b="631"/>
          <a:stretch/>
        </p:blipFill>
        <p:spPr>
          <a:xfrm>
            <a:off x="13252" y="251790"/>
            <a:ext cx="9130748" cy="661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29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BFEC4A-EA87-4BF0-997E-ACE2E8A0D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868" y="791954"/>
            <a:ext cx="3943350" cy="5423315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2400" dirty="0"/>
              <a:t>“Essa estrela é a única que, possivelmente, fracassou em se tornar uma supernova em sete anos de monitoramento. Durante esse período, observamos o surgimento de seis supernovas, o que sugere que 10% a 30% das estrelas massivas desaparecem sem se tornarem supernovas”</a:t>
            </a:r>
          </a:p>
        </p:txBody>
      </p:sp>
      <p:pic>
        <p:nvPicPr>
          <p:cNvPr id="15362" name="Picture 2" descr="http://www.astro.caltech.edu/~sma/images/headshot.jpg">
            <a:extLst>
              <a:ext uri="{FF2B5EF4-FFF2-40B4-BE49-F238E27FC236}">
                <a16:creationId xmlns:a16="http://schemas.microsoft.com/office/drawing/2014/main" id="{8F2F246F-4C56-404C-A63C-89036A9BC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086" y="463826"/>
            <a:ext cx="3750365" cy="562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EF16D49-489F-4B62-92CE-41484FCD4118}"/>
              </a:ext>
            </a:extLst>
          </p:cNvPr>
          <p:cNvSpPr txBox="1"/>
          <p:nvPr/>
        </p:nvSpPr>
        <p:spPr>
          <a:xfrm>
            <a:off x="5102086" y="6308035"/>
            <a:ext cx="3750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Dr. Scott Adams</a:t>
            </a:r>
          </a:p>
        </p:txBody>
      </p:sp>
    </p:spTree>
    <p:extLst>
      <p:ext uri="{BB962C8B-B14F-4D97-AF65-F5344CB8AC3E}">
        <p14:creationId xmlns:p14="http://schemas.microsoft.com/office/powerpoint/2010/main" val="2755708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EE4650-DAA3-4030-9ED6-0AFC78332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322"/>
            <a:ext cx="7886700" cy="1325563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5400" b="1" dirty="0">
                <a:ln/>
                <a:solidFill>
                  <a:schemeClr val="accent3"/>
                </a:solidFill>
              </a:rPr>
              <a:t>O que é uma Estrela? </a:t>
            </a:r>
          </a:p>
        </p:txBody>
      </p:sp>
      <p:pic>
        <p:nvPicPr>
          <p:cNvPr id="1026" name="Picture 2" descr="Resultado de imagem para estrela astronomia">
            <a:extLst>
              <a:ext uri="{FF2B5EF4-FFF2-40B4-BE49-F238E27FC236}">
                <a16:creationId xmlns:a16="http://schemas.microsoft.com/office/drawing/2014/main" id="{3BC0035D-B20E-4646-8EFC-DF7FF6700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982" y="1041335"/>
            <a:ext cx="5804036" cy="553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268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m para explosão de eta carinae">
            <a:extLst>
              <a:ext uri="{FF2B5EF4-FFF2-40B4-BE49-F238E27FC236}">
                <a16:creationId xmlns:a16="http://schemas.microsoft.com/office/drawing/2014/main" id="{4AE2F935-0249-4221-B6CD-6C96A60A9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55"/>
          <a:stretch/>
        </p:blipFill>
        <p:spPr bwMode="auto">
          <a:xfrm>
            <a:off x="0" y="0"/>
            <a:ext cx="91470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46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DF46C77-C459-4E82-9860-779CE44008FC}"/>
              </a:ext>
            </a:extLst>
          </p:cNvPr>
          <p:cNvSpPr txBox="1">
            <a:spLocks/>
          </p:cNvSpPr>
          <p:nvPr/>
        </p:nvSpPr>
        <p:spPr>
          <a:xfrm>
            <a:off x="426968" y="152400"/>
            <a:ext cx="8412232" cy="1212574"/>
          </a:xfrm>
          <a:prstGeom prst="rect">
            <a:avLst/>
          </a:prstGeom>
        </p:spPr>
        <p:txBody>
          <a:bodyPr>
            <a:normAutofit fontScale="92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b="1" dirty="0">
                <a:ln/>
                <a:solidFill>
                  <a:schemeClr val="accent3"/>
                </a:solidFill>
              </a:rPr>
              <a:t>Porque o fenômeno é importante?</a:t>
            </a:r>
          </a:p>
        </p:txBody>
      </p:sp>
      <p:pic>
        <p:nvPicPr>
          <p:cNvPr id="16390" name="Picture 6" descr="Imagem relacionada">
            <a:extLst>
              <a:ext uri="{FF2B5EF4-FFF2-40B4-BE49-F238E27FC236}">
                <a16:creationId xmlns:a16="http://schemas.microsoft.com/office/drawing/2014/main" id="{CED14258-7777-4E95-80E1-5474B1835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28" b="15472"/>
          <a:stretch/>
        </p:blipFill>
        <p:spPr bwMode="auto">
          <a:xfrm>
            <a:off x="334203" y="1449229"/>
            <a:ext cx="4661867" cy="242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Resultado de imagem para LIGO">
            <a:extLst>
              <a:ext uri="{FF2B5EF4-FFF2-40B4-BE49-F238E27FC236}">
                <a16:creationId xmlns:a16="http://schemas.microsoft.com/office/drawing/2014/main" id="{CA88C226-325F-4A5B-8EDB-0D1BBEF60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415" y="3958633"/>
            <a:ext cx="5427021" cy="289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602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m para buracos negros supermassivos">
            <a:extLst>
              <a:ext uri="{FF2B5EF4-FFF2-40B4-BE49-F238E27FC236}">
                <a16:creationId xmlns:a16="http://schemas.microsoft.com/office/drawing/2014/main" id="{1BEB6C7D-30AA-4C24-A086-6C0A368E2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80" y="0"/>
            <a:ext cx="7788154" cy="685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861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esultado de imagem para LIGO">
            <a:extLst>
              <a:ext uri="{FF2B5EF4-FFF2-40B4-BE49-F238E27FC236}">
                <a16:creationId xmlns:a16="http://schemas.microsoft.com/office/drawing/2014/main" id="{BBC6ABB6-6FDD-4B00-BC58-61A07A69A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8294"/>
            <a:ext cx="9120051" cy="630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375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esultado de imagem para LIGO">
            <a:extLst>
              <a:ext uri="{FF2B5EF4-FFF2-40B4-BE49-F238E27FC236}">
                <a16:creationId xmlns:a16="http://schemas.microsoft.com/office/drawing/2014/main" id="{167C3F2F-787F-4D8C-B5BE-A1EDE6B57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416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4A3592B-CF69-456C-9738-3BDFFD80C490}"/>
              </a:ext>
            </a:extLst>
          </p:cNvPr>
          <p:cNvSpPr txBox="1">
            <a:spLocks/>
          </p:cNvSpPr>
          <p:nvPr/>
        </p:nvSpPr>
        <p:spPr>
          <a:xfrm>
            <a:off x="453473" y="2087217"/>
            <a:ext cx="8412232" cy="2140225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1500" b="1" dirty="0">
                <a:ln/>
                <a:solidFill>
                  <a:schemeClr val="accent3"/>
                </a:solidFill>
              </a:rPr>
              <a:t>Obrigado !</a:t>
            </a:r>
          </a:p>
        </p:txBody>
      </p:sp>
    </p:spTree>
    <p:extLst>
      <p:ext uri="{BB962C8B-B14F-4D97-AF65-F5344CB8AC3E}">
        <p14:creationId xmlns:p14="http://schemas.microsoft.com/office/powerpoint/2010/main" val="3404053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B6E5BE-076D-4803-BF42-AF47D6487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68179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Referências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2E11DF-B807-4F47-8AF4-873077AF4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34887"/>
            <a:ext cx="7886700" cy="53420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>
                <a:hlinkClick r:id="rId2"/>
              </a:rPr>
              <a:t>http://astro.if.ufrgs.br/estrelas/node14.htm</a:t>
            </a:r>
            <a:endParaRPr lang="pt-BR" sz="2000" dirty="0"/>
          </a:p>
          <a:p>
            <a:pPr>
              <a:lnSpc>
                <a:spcPct val="150000"/>
              </a:lnSpc>
            </a:pPr>
            <a:r>
              <a:rPr lang="pt-BR" sz="2000" dirty="0">
                <a:hlinkClick r:id="rId3"/>
              </a:rPr>
              <a:t>https://en.wikipedia.org/wiki/N6946-BH1</a:t>
            </a:r>
            <a:endParaRPr lang="pt-BR" sz="2000" dirty="0"/>
          </a:p>
          <a:p>
            <a:pPr>
              <a:lnSpc>
                <a:spcPct val="150000"/>
              </a:lnSpc>
            </a:pPr>
            <a:r>
              <a:rPr lang="pt-BR" sz="2000" dirty="0">
                <a:hlinkClick r:id="rId4"/>
              </a:rPr>
              <a:t>https://hypescience.com/pesquisadores-flagram-estrela-virando-buraco-negro-sem-explodir/</a:t>
            </a:r>
            <a:endParaRPr lang="pt-BR" sz="2000" dirty="0"/>
          </a:p>
          <a:p>
            <a:pPr>
              <a:lnSpc>
                <a:spcPct val="150000"/>
              </a:lnSpc>
            </a:pPr>
            <a:r>
              <a:rPr lang="pt-BR" sz="2000" dirty="0">
                <a:hlinkClick r:id="rId5"/>
              </a:rPr>
              <a:t>http://revistagalileu.globo.com/blogs/Luneta/noticia/2017/05/luneta-49-astronomos-flagram-estrela-gigante-virando-buraco-negro.html</a:t>
            </a:r>
            <a:endParaRPr lang="pt-BR" sz="2000" dirty="0"/>
          </a:p>
          <a:p>
            <a:pPr>
              <a:lnSpc>
                <a:spcPct val="150000"/>
              </a:lnSpc>
            </a:pPr>
            <a:r>
              <a:rPr lang="pt-BR" sz="2000" dirty="0">
                <a:hlinkClick r:id="rId6"/>
              </a:rPr>
              <a:t>http://mensageirosideral.blogfolha.uol.com.br/2017/05/29/astronomia-a-estrela-que-desapareceu/#</a:t>
            </a:r>
            <a:endParaRPr lang="pt-BR" sz="2000" dirty="0"/>
          </a:p>
          <a:p>
            <a:pPr>
              <a:lnSpc>
                <a:spcPct val="150000"/>
              </a:lnSpc>
            </a:pPr>
            <a:r>
              <a:rPr lang="pt-BR" sz="2000" dirty="0">
                <a:hlinkClick r:id="rId7"/>
              </a:rPr>
              <a:t>https://hypescience.com/supernova-o-que-e/</a:t>
            </a:r>
            <a:endParaRPr lang="pt-BR" sz="2000" dirty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873295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98877C24-D3E7-48F3-8651-1CA074137304}"/>
              </a:ext>
            </a:extLst>
          </p:cNvPr>
          <p:cNvSpPr txBox="1">
            <a:spLocks/>
          </p:cNvSpPr>
          <p:nvPr/>
        </p:nvSpPr>
        <p:spPr>
          <a:xfrm>
            <a:off x="628650" y="100086"/>
            <a:ext cx="7886700" cy="1325563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b="1" dirty="0">
                <a:ln/>
                <a:solidFill>
                  <a:schemeClr val="accent3"/>
                </a:solidFill>
              </a:rPr>
              <a:t>Fusão ?</a:t>
            </a:r>
          </a:p>
        </p:txBody>
      </p:sp>
      <p:pic>
        <p:nvPicPr>
          <p:cNvPr id="2050" name="Picture 2" descr="Resultado de imagem para fusão nuclear">
            <a:extLst>
              <a:ext uri="{FF2B5EF4-FFF2-40B4-BE49-F238E27FC236}">
                <a16:creationId xmlns:a16="http://schemas.microsoft.com/office/drawing/2014/main" id="{118AFDFF-A651-4C89-BBB6-0CCCB6946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99" y="1012548"/>
            <a:ext cx="7759976" cy="559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463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C1A0709-B9E2-44A2-A555-E259C29A3549}"/>
              </a:ext>
            </a:extLst>
          </p:cNvPr>
          <p:cNvSpPr txBox="1">
            <a:spLocks/>
          </p:cNvSpPr>
          <p:nvPr/>
        </p:nvSpPr>
        <p:spPr>
          <a:xfrm>
            <a:off x="628650" y="47078"/>
            <a:ext cx="7886700" cy="1325563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b="1" dirty="0">
                <a:ln/>
                <a:solidFill>
                  <a:schemeClr val="accent3"/>
                </a:solidFill>
              </a:rPr>
              <a:t>A vida de uma estrela  </a:t>
            </a:r>
          </a:p>
        </p:txBody>
      </p:sp>
      <p:pic>
        <p:nvPicPr>
          <p:cNvPr id="3074" name="Picture 2" descr="Resultado de imagem para a vida de uma estrela">
            <a:extLst>
              <a:ext uri="{FF2B5EF4-FFF2-40B4-BE49-F238E27FC236}">
                <a16:creationId xmlns:a16="http://schemas.microsoft.com/office/drawing/2014/main" id="{372CB2CB-361C-4C47-95F6-94A3F09555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9" b="20386"/>
          <a:stretch/>
        </p:blipFill>
        <p:spPr bwMode="auto">
          <a:xfrm>
            <a:off x="0" y="1133061"/>
            <a:ext cx="9144000" cy="530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823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36B2FFE-4BE5-4522-AA28-E9B4B0DF9AB4}"/>
              </a:ext>
            </a:extLst>
          </p:cNvPr>
          <p:cNvSpPr txBox="1">
            <a:spLocks/>
          </p:cNvSpPr>
          <p:nvPr/>
        </p:nvSpPr>
        <p:spPr>
          <a:xfrm>
            <a:off x="628650" y="47078"/>
            <a:ext cx="7886700" cy="1325563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b="1" dirty="0">
                <a:ln/>
                <a:solidFill>
                  <a:schemeClr val="accent3"/>
                </a:solidFill>
              </a:rPr>
              <a:t>Como nasce uma estrela ?</a:t>
            </a:r>
          </a:p>
        </p:txBody>
      </p:sp>
      <p:pic>
        <p:nvPicPr>
          <p:cNvPr id="5" name="Imagem 4" descr="Uma imagem contendo arma&#10;&#10;Descrição gerada com alta confiança">
            <a:extLst>
              <a:ext uri="{FF2B5EF4-FFF2-40B4-BE49-F238E27FC236}">
                <a16:creationId xmlns:a16="http://schemas.microsoft.com/office/drawing/2014/main" id="{050549E8-6EDF-411C-94F2-490EBBBEF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89" y="1053864"/>
            <a:ext cx="2434042" cy="1872000"/>
          </a:xfrm>
          <a:prstGeom prst="ellipse">
            <a:avLst/>
          </a:prstGeom>
          <a:ln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E6FF262-96AB-4DF7-82CB-C3078FF397DC}"/>
              </a:ext>
            </a:extLst>
          </p:cNvPr>
          <p:cNvSpPr txBox="1"/>
          <p:nvPr/>
        </p:nvSpPr>
        <p:spPr>
          <a:xfrm>
            <a:off x="141089" y="2923099"/>
            <a:ext cx="246874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Meio Interestrelar </a:t>
            </a: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D6E75CBE-81B9-459F-A823-B94161A34810}"/>
              </a:ext>
            </a:extLst>
          </p:cNvPr>
          <p:cNvSpPr/>
          <p:nvPr/>
        </p:nvSpPr>
        <p:spPr>
          <a:xfrm>
            <a:off x="2720546" y="1927650"/>
            <a:ext cx="2438399" cy="366507"/>
          </a:xfrm>
          <a:prstGeom prst="rightArrow">
            <a:avLst>
              <a:gd name="adj1" fmla="val 34159"/>
              <a:gd name="adj2" fmla="val 113362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B0CF638-105D-43EF-8D65-4DA8132D15DE}"/>
              </a:ext>
            </a:extLst>
          </p:cNvPr>
          <p:cNvSpPr txBox="1"/>
          <p:nvPr/>
        </p:nvSpPr>
        <p:spPr>
          <a:xfrm>
            <a:off x="2612576" y="1417147"/>
            <a:ext cx="246874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Colapso Gravitacional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338ED3E-5E3A-4304-BED6-38E3D9AEFD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"/>
          <a:stretch/>
        </p:blipFill>
        <p:spPr>
          <a:xfrm>
            <a:off x="5361563" y="1559678"/>
            <a:ext cx="3573848" cy="1365714"/>
          </a:xfrm>
          <a:prstGeom prst="rect">
            <a:avLst/>
          </a:prstGeom>
          <a:ln>
            <a:noFill/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ECE2298E-8697-4F41-9A3F-D9F7D790A5B7}"/>
              </a:ext>
            </a:extLst>
          </p:cNvPr>
          <p:cNvSpPr txBox="1"/>
          <p:nvPr/>
        </p:nvSpPr>
        <p:spPr>
          <a:xfrm>
            <a:off x="5620209" y="847919"/>
            <a:ext cx="331520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Estrelas da Sequência principal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47BF0B7-2081-401D-82C2-25268B300D0E}"/>
              </a:ext>
            </a:extLst>
          </p:cNvPr>
          <p:cNvSpPr txBox="1"/>
          <p:nvPr/>
        </p:nvSpPr>
        <p:spPr>
          <a:xfrm>
            <a:off x="6046610" y="2984528"/>
            <a:ext cx="246874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Fusão de H</a:t>
            </a:r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640FF267-2C77-447C-9CF9-5A2575F23A1F}"/>
              </a:ext>
            </a:extLst>
          </p:cNvPr>
          <p:cNvSpPr/>
          <p:nvPr/>
        </p:nvSpPr>
        <p:spPr>
          <a:xfrm rot="5400000">
            <a:off x="6576913" y="4235072"/>
            <a:ext cx="1712084" cy="366507"/>
          </a:xfrm>
          <a:prstGeom prst="rightArrow">
            <a:avLst>
              <a:gd name="adj1" fmla="val 34159"/>
              <a:gd name="adj2" fmla="val 113362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0A965FE-F421-49DD-AE4E-DE173C5FE75C}"/>
              </a:ext>
            </a:extLst>
          </p:cNvPr>
          <p:cNvSpPr txBox="1"/>
          <p:nvPr/>
        </p:nvSpPr>
        <p:spPr>
          <a:xfrm>
            <a:off x="5962909" y="5432067"/>
            <a:ext cx="316146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Complexa sequência de eventos </a:t>
            </a:r>
          </a:p>
          <a:p>
            <a:pPr algn="ctr"/>
            <a:r>
              <a:rPr lang="pt-BR" sz="2000" dirty="0"/>
              <a:t>( Evolução Estrelar)</a:t>
            </a:r>
          </a:p>
        </p:txBody>
      </p:sp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B8161E6C-4134-4CD1-84D8-8A91781D2B70}"/>
              </a:ext>
            </a:extLst>
          </p:cNvPr>
          <p:cNvSpPr/>
          <p:nvPr/>
        </p:nvSpPr>
        <p:spPr>
          <a:xfrm rot="12400950">
            <a:off x="2371757" y="3343237"/>
            <a:ext cx="3965159" cy="366507"/>
          </a:xfrm>
          <a:prstGeom prst="rightArrow">
            <a:avLst>
              <a:gd name="adj1" fmla="val 34159"/>
              <a:gd name="adj2" fmla="val 113362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6291F09-2796-45DB-9F96-ABF4B5701A08}"/>
              </a:ext>
            </a:extLst>
          </p:cNvPr>
          <p:cNvSpPr txBox="1"/>
          <p:nvPr/>
        </p:nvSpPr>
        <p:spPr>
          <a:xfrm>
            <a:off x="2939584" y="3107546"/>
            <a:ext cx="3161468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Ejeção de toda a massa ou parte dela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164321C-8AA1-44CB-9A5C-F1D677B6FC89}"/>
              </a:ext>
            </a:extLst>
          </p:cNvPr>
          <p:cNvSpPr txBox="1"/>
          <p:nvPr/>
        </p:nvSpPr>
        <p:spPr>
          <a:xfrm>
            <a:off x="6312872" y="4008242"/>
            <a:ext cx="228199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Fim do H</a:t>
            </a:r>
          </a:p>
        </p:txBody>
      </p:sp>
      <p:pic>
        <p:nvPicPr>
          <p:cNvPr id="18" name="Picture 8" descr="Resultado de imagem para buraco negro">
            <a:extLst>
              <a:ext uri="{FF2B5EF4-FFF2-40B4-BE49-F238E27FC236}">
                <a16:creationId xmlns:a16="http://schemas.microsoft.com/office/drawing/2014/main" id="{7CB48EE1-1C36-45B3-89F5-3D7147354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96" y="3804323"/>
            <a:ext cx="2649786" cy="1764000"/>
          </a:xfrm>
          <a:prstGeom prst="ellipse">
            <a:avLst/>
          </a:prstGeom>
          <a:ln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21A7AC84-3B0B-46F2-A7E3-F279963C40D6}"/>
              </a:ext>
            </a:extLst>
          </p:cNvPr>
          <p:cNvSpPr txBox="1"/>
          <p:nvPr/>
        </p:nvSpPr>
        <p:spPr>
          <a:xfrm>
            <a:off x="1" y="5662320"/>
            <a:ext cx="3061252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Objeto Compacto</a:t>
            </a:r>
          </a:p>
          <a:p>
            <a:pPr algn="ctr"/>
            <a:r>
              <a:rPr lang="pt-BR" sz="2000" dirty="0"/>
              <a:t>Buraco Negro, Estrela de Nêutrons ou Anã Branca </a:t>
            </a:r>
          </a:p>
        </p:txBody>
      </p:sp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6EB48F04-986E-406A-870C-BE26B239818A}"/>
              </a:ext>
            </a:extLst>
          </p:cNvPr>
          <p:cNvSpPr/>
          <p:nvPr/>
        </p:nvSpPr>
        <p:spPr>
          <a:xfrm rot="10800000">
            <a:off x="2862467" y="5432067"/>
            <a:ext cx="3100442" cy="366507"/>
          </a:xfrm>
          <a:prstGeom prst="rightArrow">
            <a:avLst>
              <a:gd name="adj1" fmla="val 34159"/>
              <a:gd name="adj2" fmla="val 113362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57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0" grpId="0"/>
      <p:bldP spid="11" grpId="0"/>
      <p:bldP spid="12" grpId="0" animBg="1"/>
      <p:bldP spid="14" grpId="0"/>
      <p:bldP spid="15" grpId="0" animBg="1"/>
      <p:bldP spid="16" grpId="0" animBg="1"/>
      <p:bldP spid="13" grpId="0" animBg="1"/>
      <p:bldP spid="19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evolução estelar">
            <a:extLst>
              <a:ext uri="{FF2B5EF4-FFF2-40B4-BE49-F238E27FC236}">
                <a16:creationId xmlns:a16="http://schemas.microsoft.com/office/drawing/2014/main" id="{565B4B51-5D9E-41ED-AA97-3F8781C49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245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9DA15EA4-1E22-4F91-A324-C8D77FAF4AEE}"/>
              </a:ext>
            </a:extLst>
          </p:cNvPr>
          <p:cNvSpPr txBox="1">
            <a:spLocks/>
          </p:cNvSpPr>
          <p:nvPr/>
        </p:nvSpPr>
        <p:spPr>
          <a:xfrm>
            <a:off x="628650" y="47078"/>
            <a:ext cx="7886700" cy="1325563"/>
          </a:xfrm>
          <a:prstGeom prst="rect">
            <a:avLst/>
          </a:prstGeom>
        </p:spPr>
        <p:txBody>
          <a:bodyPr>
            <a:normAutofit fontScale="925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b="1" dirty="0">
                <a:ln/>
                <a:solidFill>
                  <a:schemeClr val="accent3"/>
                </a:solidFill>
              </a:rPr>
              <a:t>O que mantem uma estrela 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78E18D1-C6A5-4CAC-AFFC-4B31A0D303BD}"/>
              </a:ext>
            </a:extLst>
          </p:cNvPr>
          <p:cNvSpPr txBox="1"/>
          <p:nvPr/>
        </p:nvSpPr>
        <p:spPr>
          <a:xfrm>
            <a:off x="251792" y="922068"/>
            <a:ext cx="8640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/>
              <a:t>Uma estrela fica estável durante a maior parte de sua vida tudo graças a briga entre: </a:t>
            </a:r>
          </a:p>
        </p:txBody>
      </p:sp>
      <p:grpSp>
        <p:nvGrpSpPr>
          <p:cNvPr id="39" name="Grupo 8">
            <a:extLst>
              <a:ext uri="{FF2B5EF4-FFF2-40B4-BE49-F238E27FC236}">
                <a16:creationId xmlns:a16="http://schemas.microsoft.com/office/drawing/2014/main" id="{3C6FDD73-9065-4BAF-9CCD-F69319C664B8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1522232"/>
            <a:ext cx="5748938" cy="5760000"/>
            <a:chOff x="3163788" y="1139368"/>
            <a:chExt cx="1722402" cy="1725710"/>
          </a:xfrm>
        </p:grpSpPr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5278582A-04DB-4F7B-BCAC-65C11F87952E}"/>
                </a:ext>
              </a:extLst>
            </p:cNvPr>
            <p:cNvSpPr/>
            <p:nvPr/>
          </p:nvSpPr>
          <p:spPr bwMode="auto">
            <a:xfrm>
              <a:off x="3163788" y="1139368"/>
              <a:ext cx="1722402" cy="1725710"/>
            </a:xfrm>
            <a:prstGeom prst="ellipse">
              <a:avLst/>
            </a:prstGeom>
            <a:gradFill flip="none" rotWithShape="1">
              <a:gsLst>
                <a:gs pos="100000">
                  <a:sysClr val="windowText" lastClr="000000">
                    <a:alpha val="0"/>
                  </a:sysClr>
                </a:gs>
                <a:gs pos="100000">
                  <a:sysClr val="windowText" lastClr="000000"/>
                </a:gs>
                <a:gs pos="59000">
                  <a:srgbClr val="FF0000">
                    <a:alpha val="89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D7770CAD-7DAF-40A0-8516-2C09AD05E6C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71812" y="1446852"/>
              <a:ext cx="1104387" cy="1088645"/>
            </a:xfrm>
            <a:prstGeom prst="ellipse">
              <a:avLst/>
            </a:prstGeom>
            <a:gradFill>
              <a:gsLst>
                <a:gs pos="0">
                  <a:srgbClr val="FFC000">
                    <a:lumMod val="61000"/>
                    <a:lumOff val="39000"/>
                  </a:srgbClr>
                </a:gs>
                <a:gs pos="100000">
                  <a:sysClr val="windowText" lastClr="000000">
                    <a:alpha val="0"/>
                  </a:sysClr>
                </a:gs>
                <a:gs pos="96000">
                  <a:srgbClr val="FF00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46" name="Seta para baixo 19">
            <a:extLst>
              <a:ext uri="{FF2B5EF4-FFF2-40B4-BE49-F238E27FC236}">
                <a16:creationId xmlns:a16="http://schemas.microsoft.com/office/drawing/2014/main" id="{4F28950E-DA6A-4CB3-B63F-DDBE5FA91A9C}"/>
              </a:ext>
            </a:extLst>
          </p:cNvPr>
          <p:cNvSpPr/>
          <p:nvPr/>
        </p:nvSpPr>
        <p:spPr bwMode="auto">
          <a:xfrm rot="2400000">
            <a:off x="4001984" y="2557331"/>
            <a:ext cx="484632" cy="464733"/>
          </a:xfrm>
          <a:prstGeom prst="downArrow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47" name="Seta para baixo 20">
            <a:extLst>
              <a:ext uri="{FF2B5EF4-FFF2-40B4-BE49-F238E27FC236}">
                <a16:creationId xmlns:a16="http://schemas.microsoft.com/office/drawing/2014/main" id="{6E615EE6-A657-4577-8D1D-2650A582E4E2}"/>
              </a:ext>
            </a:extLst>
          </p:cNvPr>
          <p:cNvSpPr/>
          <p:nvPr/>
        </p:nvSpPr>
        <p:spPr bwMode="auto">
          <a:xfrm rot="18858867">
            <a:off x="3748616" y="5172216"/>
            <a:ext cx="484632" cy="464733"/>
          </a:xfrm>
          <a:prstGeom prst="downArrow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48" name="Seta para baixo 21">
            <a:extLst>
              <a:ext uri="{FF2B5EF4-FFF2-40B4-BE49-F238E27FC236}">
                <a16:creationId xmlns:a16="http://schemas.microsoft.com/office/drawing/2014/main" id="{CA9EECD3-57FB-46A2-8957-328F3445DACF}"/>
              </a:ext>
            </a:extLst>
          </p:cNvPr>
          <p:cNvSpPr/>
          <p:nvPr/>
        </p:nvSpPr>
        <p:spPr bwMode="auto">
          <a:xfrm rot="13200000">
            <a:off x="1292023" y="5708647"/>
            <a:ext cx="484632" cy="464733"/>
          </a:xfrm>
          <a:prstGeom prst="downArrow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49" name="Seta para baixo 22">
            <a:extLst>
              <a:ext uri="{FF2B5EF4-FFF2-40B4-BE49-F238E27FC236}">
                <a16:creationId xmlns:a16="http://schemas.microsoft.com/office/drawing/2014/main" id="{F4957667-3715-4A6F-952F-EC0D73500B9A}"/>
              </a:ext>
            </a:extLst>
          </p:cNvPr>
          <p:cNvSpPr/>
          <p:nvPr/>
        </p:nvSpPr>
        <p:spPr bwMode="auto">
          <a:xfrm rot="18600000">
            <a:off x="1059628" y="2753955"/>
            <a:ext cx="484632" cy="464733"/>
          </a:xfrm>
          <a:prstGeom prst="downArrow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50" name="Seta para baixo 19">
            <a:extLst>
              <a:ext uri="{FF2B5EF4-FFF2-40B4-BE49-F238E27FC236}">
                <a16:creationId xmlns:a16="http://schemas.microsoft.com/office/drawing/2014/main" id="{38872DC5-F2F0-491D-9F34-9608CF4A8C48}"/>
              </a:ext>
            </a:extLst>
          </p:cNvPr>
          <p:cNvSpPr/>
          <p:nvPr/>
        </p:nvSpPr>
        <p:spPr bwMode="auto">
          <a:xfrm rot="13280346">
            <a:off x="3626355" y="3002369"/>
            <a:ext cx="484632" cy="464733"/>
          </a:xfrm>
          <a:prstGeom prst="downArrow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51" name="Seta para baixo 22">
            <a:extLst>
              <a:ext uri="{FF2B5EF4-FFF2-40B4-BE49-F238E27FC236}">
                <a16:creationId xmlns:a16="http://schemas.microsoft.com/office/drawing/2014/main" id="{6DDC114F-D50A-467A-A7C4-1A26FB3F4C81}"/>
              </a:ext>
            </a:extLst>
          </p:cNvPr>
          <p:cNvSpPr/>
          <p:nvPr/>
        </p:nvSpPr>
        <p:spPr bwMode="auto">
          <a:xfrm rot="7956005">
            <a:off x="1515273" y="3160492"/>
            <a:ext cx="484632" cy="464733"/>
          </a:xfrm>
          <a:prstGeom prst="downArrow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52" name="Seta para baixo 21">
            <a:extLst>
              <a:ext uri="{FF2B5EF4-FFF2-40B4-BE49-F238E27FC236}">
                <a16:creationId xmlns:a16="http://schemas.microsoft.com/office/drawing/2014/main" id="{01A60C47-B61E-4EDF-9816-1EDE4D7FFD8F}"/>
              </a:ext>
            </a:extLst>
          </p:cNvPr>
          <p:cNvSpPr/>
          <p:nvPr/>
        </p:nvSpPr>
        <p:spPr bwMode="auto">
          <a:xfrm rot="2515718">
            <a:off x="1662375" y="5280776"/>
            <a:ext cx="484632" cy="464733"/>
          </a:xfrm>
          <a:prstGeom prst="downArrow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53" name="Seta para baixo 20">
            <a:extLst>
              <a:ext uri="{FF2B5EF4-FFF2-40B4-BE49-F238E27FC236}">
                <a16:creationId xmlns:a16="http://schemas.microsoft.com/office/drawing/2014/main" id="{9266BBD0-AC87-4821-8C3D-29B6820D1830}"/>
              </a:ext>
            </a:extLst>
          </p:cNvPr>
          <p:cNvSpPr/>
          <p:nvPr/>
        </p:nvSpPr>
        <p:spPr bwMode="auto">
          <a:xfrm rot="7800000">
            <a:off x="4161187" y="5566794"/>
            <a:ext cx="484632" cy="464733"/>
          </a:xfrm>
          <a:prstGeom prst="downArrow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id="{F3F492BA-77C6-4DAB-A05B-0A46BA95AD1E}"/>
              </a:ext>
            </a:extLst>
          </p:cNvPr>
          <p:cNvSpPr txBox="1">
            <a:spLocks/>
          </p:cNvSpPr>
          <p:nvPr/>
        </p:nvSpPr>
        <p:spPr>
          <a:xfrm>
            <a:off x="5468107" y="3057207"/>
            <a:ext cx="3479152" cy="2281361"/>
          </a:xfrm>
          <a:prstGeom prst="rect">
            <a:avLst/>
          </a:prstGeom>
        </p:spPr>
        <p:txBody>
          <a:bodyPr>
            <a:normAutofit fontScale="85000" lnSpcReduction="20000"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pt-BR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Arial Black" panose="020B0A04020102020204" pitchFamily="34" charset="0"/>
              </a:rPr>
              <a:t>Gravidade </a:t>
            </a:r>
          </a:p>
          <a:p>
            <a:pPr algn="ctr">
              <a:lnSpc>
                <a:spcPct val="120000"/>
              </a:lnSpc>
            </a:pPr>
            <a:r>
              <a:rPr lang="pt-BR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Arial Black" panose="020B0A04020102020204" pitchFamily="34" charset="0"/>
              </a:rPr>
              <a:t>X</a:t>
            </a:r>
          </a:p>
          <a:p>
            <a:pPr algn="ctr">
              <a:lnSpc>
                <a:spcPct val="120000"/>
              </a:lnSpc>
            </a:pPr>
            <a:r>
              <a:rPr lang="pt-BR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Arial Black" panose="020B0A04020102020204" pitchFamily="34" charset="0"/>
              </a:rPr>
              <a:t>Calor</a:t>
            </a:r>
          </a:p>
        </p:txBody>
      </p:sp>
    </p:spTree>
    <p:extLst>
      <p:ext uri="{BB962C8B-B14F-4D97-AF65-F5344CB8AC3E}">
        <p14:creationId xmlns:p14="http://schemas.microsoft.com/office/powerpoint/2010/main" val="14578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5472229-9087-4845-A1D3-2F2334161FD5}"/>
              </a:ext>
            </a:extLst>
          </p:cNvPr>
          <p:cNvSpPr txBox="1">
            <a:spLocks/>
          </p:cNvSpPr>
          <p:nvPr/>
        </p:nvSpPr>
        <p:spPr>
          <a:xfrm>
            <a:off x="641903" y="192853"/>
            <a:ext cx="7886700" cy="840818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b="1" dirty="0">
                <a:ln/>
                <a:solidFill>
                  <a:schemeClr val="accent3"/>
                </a:solidFill>
              </a:rPr>
              <a:t>Evolução Estrelar</a:t>
            </a:r>
          </a:p>
        </p:txBody>
      </p:sp>
      <p:pic>
        <p:nvPicPr>
          <p:cNvPr id="5" name="Picture 3" descr="C:\Users\GiovanaCalisto\Documents\ASTRONOMIA\SA - Radiação Hawking\Evolução estrelar - Copia (10).png">
            <a:extLst>
              <a:ext uri="{FF2B5EF4-FFF2-40B4-BE49-F238E27FC236}">
                <a16:creationId xmlns:a16="http://schemas.microsoft.com/office/drawing/2014/main" id="{DD9501D5-F19A-464A-8551-170F85799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9" y="1916832"/>
            <a:ext cx="1476375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GiovanaCalisto\Documents\ASTRONOMIA\SA - Radiação Hawking\Evolução estrelar - Copia (2).png">
            <a:extLst>
              <a:ext uri="{FF2B5EF4-FFF2-40B4-BE49-F238E27FC236}">
                <a16:creationId xmlns:a16="http://schemas.microsoft.com/office/drawing/2014/main" id="{5334A7BF-CB5A-4270-B67C-5EB4BB9C6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241" y="1695078"/>
            <a:ext cx="7905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GiovanaCalisto\Documents\ASTRONOMIA\SA - Radiação Hawking\Evolução estrelar - Copia (6).png">
            <a:extLst>
              <a:ext uri="{FF2B5EF4-FFF2-40B4-BE49-F238E27FC236}">
                <a16:creationId xmlns:a16="http://schemas.microsoft.com/office/drawing/2014/main" id="{3E6814D7-0485-439B-99B6-608867576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93096"/>
            <a:ext cx="7905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GiovanaCalisto\Documents\ASTRONOMIA\SA - Radiação Hawking\Evolução estrelar - Copia (3).png">
            <a:extLst>
              <a:ext uri="{FF2B5EF4-FFF2-40B4-BE49-F238E27FC236}">
                <a16:creationId xmlns:a16="http://schemas.microsoft.com/office/drawing/2014/main" id="{33DAA795-3615-4B2C-B68C-3D731F6E8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584" y="1403995"/>
            <a:ext cx="9144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GiovanaCalisto\Documents\ASTRONOMIA\SA - Radiação Hawking\Evolução estrelar - Copia (4).png">
            <a:extLst>
              <a:ext uri="{FF2B5EF4-FFF2-40B4-BE49-F238E27FC236}">
                <a16:creationId xmlns:a16="http://schemas.microsoft.com/office/drawing/2014/main" id="{C5385BDE-5E85-4EEF-B3AD-DF85F0D2A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0728"/>
            <a:ext cx="140017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GiovanaCalisto\Documents\ASTRONOMIA\SA - Radiação Hawking\Evolução estrelar - Copia (5).png">
            <a:extLst>
              <a:ext uri="{FF2B5EF4-FFF2-40B4-BE49-F238E27FC236}">
                <a16:creationId xmlns:a16="http://schemas.microsoft.com/office/drawing/2014/main" id="{8D6E21FC-6BFC-48C9-97E5-6C66C9329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578496"/>
            <a:ext cx="6381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:\Users\GiovanaCalisto\Documents\ASTRONOMIA\SA - Radiação Hawking\Evolução estrelar - Copia (7).png">
            <a:extLst>
              <a:ext uri="{FF2B5EF4-FFF2-40B4-BE49-F238E27FC236}">
                <a16:creationId xmlns:a16="http://schemas.microsoft.com/office/drawing/2014/main" id="{AFC4B496-C12E-481C-A13D-8EB75D6B0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908" y="4221088"/>
            <a:ext cx="11811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C:\Users\GiovanaCalisto\Documents\ASTRONOMIA\SA - Radiação Hawking\Evolução estrelar - Copia (8).png">
            <a:extLst>
              <a:ext uri="{FF2B5EF4-FFF2-40B4-BE49-F238E27FC236}">
                <a16:creationId xmlns:a16="http://schemas.microsoft.com/office/drawing/2014/main" id="{FC694169-8FF7-4077-BEB5-738A03C28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280" y="4077072"/>
            <a:ext cx="1905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C:\Users\GiovanaCalisto\Documents\ASTRONOMIA\SA - Radiação Hawking\Evolução estrelar - Copia (9).png">
            <a:extLst>
              <a:ext uri="{FF2B5EF4-FFF2-40B4-BE49-F238E27FC236}">
                <a16:creationId xmlns:a16="http://schemas.microsoft.com/office/drawing/2014/main" id="{C5614854-945E-4128-BBC7-83E07DDFA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555" y="3272011"/>
            <a:ext cx="1304925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C:\Users\GiovanaCalisto\Documents\ASTRONOMIA\SA - Radiação Hawking\Evolução estrelar - Copia.png">
            <a:extLst>
              <a:ext uri="{FF2B5EF4-FFF2-40B4-BE49-F238E27FC236}">
                <a16:creationId xmlns:a16="http://schemas.microsoft.com/office/drawing/2014/main" id="{C9C3A163-1E7A-4A05-86AC-236F380CD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3049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ector de seta reta 2">
            <a:extLst>
              <a:ext uri="{FF2B5EF4-FFF2-40B4-BE49-F238E27FC236}">
                <a16:creationId xmlns:a16="http://schemas.microsoft.com/office/drawing/2014/main" id="{3AA31D40-7179-49D7-A96F-8957AD87E0CC}"/>
              </a:ext>
            </a:extLst>
          </p:cNvPr>
          <p:cNvCxnSpPr/>
          <p:nvPr/>
        </p:nvCxnSpPr>
        <p:spPr>
          <a:xfrm flipV="1">
            <a:off x="1331640" y="2238003"/>
            <a:ext cx="576064" cy="254893"/>
          </a:xfrm>
          <a:prstGeom prst="straightConnector1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tailEnd type="arrow"/>
          </a:ln>
          <a:effectLst/>
        </p:spPr>
      </p:cxnSp>
      <p:cxnSp>
        <p:nvCxnSpPr>
          <p:cNvPr id="16" name="Conector de seta reta 5">
            <a:extLst>
              <a:ext uri="{FF2B5EF4-FFF2-40B4-BE49-F238E27FC236}">
                <a16:creationId xmlns:a16="http://schemas.microsoft.com/office/drawing/2014/main" id="{ECC89E09-70D0-42AC-8EAB-4F656BFDC14A}"/>
              </a:ext>
            </a:extLst>
          </p:cNvPr>
          <p:cNvCxnSpPr/>
          <p:nvPr/>
        </p:nvCxnSpPr>
        <p:spPr>
          <a:xfrm>
            <a:off x="2915816" y="2238003"/>
            <a:ext cx="547092" cy="0"/>
          </a:xfrm>
          <a:prstGeom prst="straightConnector1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tailEnd type="arrow"/>
          </a:ln>
          <a:effectLst/>
        </p:spPr>
      </p:cxnSp>
      <p:cxnSp>
        <p:nvCxnSpPr>
          <p:cNvPr id="17" name="Conector de seta reta 7">
            <a:extLst>
              <a:ext uri="{FF2B5EF4-FFF2-40B4-BE49-F238E27FC236}">
                <a16:creationId xmlns:a16="http://schemas.microsoft.com/office/drawing/2014/main" id="{26CB7273-E9A6-4B54-8440-06305F2F2646}"/>
              </a:ext>
            </a:extLst>
          </p:cNvPr>
          <p:cNvCxnSpPr/>
          <p:nvPr/>
        </p:nvCxnSpPr>
        <p:spPr>
          <a:xfrm>
            <a:off x="4427984" y="2238003"/>
            <a:ext cx="504056" cy="0"/>
          </a:xfrm>
          <a:prstGeom prst="straightConnector1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tailEnd type="arrow"/>
          </a:ln>
          <a:effectLst/>
        </p:spPr>
      </p:cxnSp>
      <p:cxnSp>
        <p:nvCxnSpPr>
          <p:cNvPr id="18" name="Conector de seta reta 10">
            <a:extLst>
              <a:ext uri="{FF2B5EF4-FFF2-40B4-BE49-F238E27FC236}">
                <a16:creationId xmlns:a16="http://schemas.microsoft.com/office/drawing/2014/main" id="{C75DB40C-619E-4325-ACE6-66C7BD915676}"/>
              </a:ext>
            </a:extLst>
          </p:cNvPr>
          <p:cNvCxnSpPr/>
          <p:nvPr/>
        </p:nvCxnSpPr>
        <p:spPr>
          <a:xfrm flipV="1">
            <a:off x="6660232" y="2056457"/>
            <a:ext cx="648072" cy="181546"/>
          </a:xfrm>
          <a:prstGeom prst="straightConnector1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tailEnd type="arrow"/>
          </a:ln>
          <a:effectLst/>
        </p:spPr>
      </p:cxnSp>
      <p:cxnSp>
        <p:nvCxnSpPr>
          <p:cNvPr id="19" name="Conector de seta reta 12">
            <a:extLst>
              <a:ext uri="{FF2B5EF4-FFF2-40B4-BE49-F238E27FC236}">
                <a16:creationId xmlns:a16="http://schemas.microsoft.com/office/drawing/2014/main" id="{C81B67E1-1D7E-43BB-BAFC-11EA5A70C8D1}"/>
              </a:ext>
            </a:extLst>
          </p:cNvPr>
          <p:cNvCxnSpPr/>
          <p:nvPr/>
        </p:nvCxnSpPr>
        <p:spPr>
          <a:xfrm>
            <a:off x="1475656" y="4653136"/>
            <a:ext cx="432048" cy="263847"/>
          </a:xfrm>
          <a:prstGeom prst="straightConnector1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tailEnd type="arrow"/>
          </a:ln>
          <a:effectLst/>
        </p:spPr>
      </p:cxnSp>
      <p:cxnSp>
        <p:nvCxnSpPr>
          <p:cNvPr id="20" name="Conector de seta reta 14">
            <a:extLst>
              <a:ext uri="{FF2B5EF4-FFF2-40B4-BE49-F238E27FC236}">
                <a16:creationId xmlns:a16="http://schemas.microsoft.com/office/drawing/2014/main" id="{62DA7618-62D9-4CE1-85BB-6493F9ABD615}"/>
              </a:ext>
            </a:extLst>
          </p:cNvPr>
          <p:cNvCxnSpPr/>
          <p:nvPr/>
        </p:nvCxnSpPr>
        <p:spPr>
          <a:xfrm>
            <a:off x="2915816" y="5106913"/>
            <a:ext cx="360040" cy="194295"/>
          </a:xfrm>
          <a:prstGeom prst="straightConnector1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tailEnd type="arrow"/>
          </a:ln>
          <a:effectLst/>
        </p:spPr>
      </p:cxnSp>
      <p:cxnSp>
        <p:nvCxnSpPr>
          <p:cNvPr id="21" name="Conector de seta reta 19">
            <a:extLst>
              <a:ext uri="{FF2B5EF4-FFF2-40B4-BE49-F238E27FC236}">
                <a16:creationId xmlns:a16="http://schemas.microsoft.com/office/drawing/2014/main" id="{13CCD0CF-0C56-4F77-B691-99827B3C762E}"/>
              </a:ext>
            </a:extLst>
          </p:cNvPr>
          <p:cNvCxnSpPr/>
          <p:nvPr/>
        </p:nvCxnSpPr>
        <p:spPr>
          <a:xfrm>
            <a:off x="4680012" y="5067672"/>
            <a:ext cx="507268" cy="0"/>
          </a:xfrm>
          <a:prstGeom prst="straightConnector1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tailEnd type="arrow"/>
          </a:ln>
          <a:effectLst/>
        </p:spPr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43761755-F925-4830-A5AC-05F30F5736D7}"/>
              </a:ext>
            </a:extLst>
          </p:cNvPr>
          <p:cNvCxnSpPr/>
          <p:nvPr/>
        </p:nvCxnSpPr>
        <p:spPr>
          <a:xfrm flipV="1">
            <a:off x="7092280" y="4293096"/>
            <a:ext cx="495275" cy="491963"/>
          </a:xfrm>
          <a:prstGeom prst="straightConnector1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tailEnd type="arrow"/>
          </a:ln>
          <a:effectLst/>
        </p:spPr>
      </p:cxnSp>
      <p:cxnSp>
        <p:nvCxnSpPr>
          <p:cNvPr id="23" name="Conector de seta reta 23">
            <a:extLst>
              <a:ext uri="{FF2B5EF4-FFF2-40B4-BE49-F238E27FC236}">
                <a16:creationId xmlns:a16="http://schemas.microsoft.com/office/drawing/2014/main" id="{F341CF18-3DDD-4109-A334-B392483BFC18}"/>
              </a:ext>
            </a:extLst>
          </p:cNvPr>
          <p:cNvCxnSpPr/>
          <p:nvPr/>
        </p:nvCxnSpPr>
        <p:spPr>
          <a:xfrm>
            <a:off x="6984268" y="5301208"/>
            <a:ext cx="603287" cy="360040"/>
          </a:xfrm>
          <a:prstGeom prst="straightConnector1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8118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4E9F6AB-2BDD-4A5F-BD48-B9629F4E8D19}"/>
              </a:ext>
            </a:extLst>
          </p:cNvPr>
          <p:cNvSpPr txBox="1">
            <a:spLocks/>
          </p:cNvSpPr>
          <p:nvPr/>
        </p:nvSpPr>
        <p:spPr>
          <a:xfrm>
            <a:off x="641903" y="192853"/>
            <a:ext cx="7886700" cy="840818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b="1" dirty="0">
                <a:ln/>
                <a:solidFill>
                  <a:schemeClr val="accent3"/>
                </a:solidFill>
              </a:rPr>
              <a:t>As Supernovas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BA0CF0D-B490-49E6-8F03-79900DFC1614}"/>
              </a:ext>
            </a:extLst>
          </p:cNvPr>
          <p:cNvSpPr/>
          <p:nvPr/>
        </p:nvSpPr>
        <p:spPr>
          <a:xfrm>
            <a:off x="463829" y="1643414"/>
            <a:ext cx="24914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/>
              <a:t>Basicamente uma supernova é a explosão causada por uma estrela de grande massa quando a mesma morre. </a:t>
            </a:r>
          </a:p>
        </p:txBody>
      </p:sp>
      <p:pic>
        <p:nvPicPr>
          <p:cNvPr id="7172" name="Picture 4" descr="Imagem relacionada">
            <a:extLst>
              <a:ext uri="{FF2B5EF4-FFF2-40B4-BE49-F238E27FC236}">
                <a16:creationId xmlns:a16="http://schemas.microsoft.com/office/drawing/2014/main" id="{216828EC-58C2-4335-A0A4-A68A9E670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984" y="1033671"/>
            <a:ext cx="5655016" cy="565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399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847</TotalTime>
  <Words>409</Words>
  <Application>Microsoft Office PowerPoint</Application>
  <PresentationFormat>Apresentação na tela (4:3)</PresentationFormat>
  <Paragraphs>53</Paragraphs>
  <Slides>26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Century Gothic</vt:lpstr>
      <vt:lpstr>Office Theme</vt:lpstr>
      <vt:lpstr>Apresentação do PowerPoint</vt:lpstr>
      <vt:lpstr>O que é uma Estrela?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Giovana Calisto Bertolino</dc:creator>
  <cp:lastModifiedBy>Giovana Calisto Bertolino</cp:lastModifiedBy>
  <cp:revision>21</cp:revision>
  <dcterms:created xsi:type="dcterms:W3CDTF">2017-09-19T01:55:57Z</dcterms:created>
  <dcterms:modified xsi:type="dcterms:W3CDTF">2017-09-23T20:39:22Z</dcterms:modified>
</cp:coreProperties>
</file>