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7" r:id="rId5"/>
    <p:sldId id="260" r:id="rId6"/>
    <p:sldId id="258" r:id="rId7"/>
    <p:sldId id="262" r:id="rId8"/>
    <p:sldId id="265" r:id="rId9"/>
    <p:sldId id="261" r:id="rId10"/>
    <p:sldId id="263" r:id="rId11"/>
    <p:sldId id="264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19316-C4DE-4E23-91C3-7C7F1FABDDEC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FB3B-BE01-4F78-8400-3F7D778C57A2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Tiutlo</a:t>
            </a:r>
            <a:r>
              <a:rPr lang="pt-BR" baseline="0" dirty="0" smtClean="0"/>
              <a:t> da palestra </a:t>
            </a:r>
          </a:p>
          <a:p>
            <a:r>
              <a:rPr lang="pt-BR" baseline="0" dirty="0" smtClean="0"/>
              <a:t>Mais meu nome e a nebulosa de </a:t>
            </a:r>
            <a:r>
              <a:rPr lang="pt-BR" baseline="0" dirty="0" err="1" smtClean="0"/>
              <a:t>orion</a:t>
            </a:r>
            <a:r>
              <a:rPr lang="pt-BR" baseline="0" dirty="0" smtClean="0"/>
              <a:t> </a:t>
            </a:r>
          </a:p>
          <a:p>
            <a:r>
              <a:rPr lang="en-US" dirty="0" smtClean="0"/>
              <a:t>https://cdn.eso.org/images/screen/eso1006a.jpg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5FB3B-BE01-4F78-8400-3F7D778C57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</a:t>
            </a:r>
            <a:r>
              <a:rPr lang="pt-BR" baseline="0" dirty="0" smtClean="0"/>
              <a:t> nebulosa é nuvem concentrada de </a:t>
            </a:r>
            <a:r>
              <a:rPr lang="pt-BR" baseline="0" dirty="0" err="1" smtClean="0"/>
              <a:t>materia</a:t>
            </a:r>
            <a:r>
              <a:rPr lang="pt-BR" baseline="0" dirty="0" smtClean="0"/>
              <a:t> interestelar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5FB3B-BE01-4F78-8400-3F7D778C57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Explicar que berçários estelares são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5FB3B-BE01-4F78-8400-3F7D778C57A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292B-AD29-4DAC-BE45-09B6FCD71D3A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D176-B050-4641-9A3D-DE041413F39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UPHu-4lgwQ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pt.wikipedia.org/wiki/Ficheiro:Nicholas-Claude_Fabri_de_Peiresc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Nebulosa de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rion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08104" y="6453336"/>
            <a:ext cx="3635896" cy="404664"/>
          </a:xfrm>
        </p:spPr>
        <p:txBody>
          <a:bodyPr>
            <a:normAutofit/>
          </a:bodyPr>
          <a:lstStyle/>
          <a:p>
            <a:r>
              <a:rPr lang="pt-BR" sz="1100" dirty="0" err="1">
                <a:solidFill>
                  <a:srgbClr val="FFFF00"/>
                </a:solidFill>
              </a:rPr>
              <a:t>K</a:t>
            </a:r>
            <a:r>
              <a:rPr lang="pt-BR" sz="1100" dirty="0" err="1" smtClean="0">
                <a:solidFill>
                  <a:srgbClr val="FFFF00"/>
                </a:solidFill>
              </a:rPr>
              <a:t>haren</a:t>
            </a:r>
            <a:r>
              <a:rPr lang="pt-BR" sz="1100" dirty="0" smtClean="0">
                <a:solidFill>
                  <a:srgbClr val="FFFF00"/>
                </a:solidFill>
              </a:rPr>
              <a:t> Silva –ksilva231@gmail.com</a:t>
            </a:r>
            <a:endParaRPr lang="en-US" sz="1100" dirty="0">
              <a:solidFill>
                <a:srgbClr val="FFFF00"/>
              </a:solidFill>
            </a:endParaRPr>
          </a:p>
        </p:txBody>
      </p:sp>
      <p:pic>
        <p:nvPicPr>
          <p:cNvPr id="5" name="Imagem 4" descr="LOGO-30-anos-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07858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Curiosidades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 flipH="1">
            <a:off x="4572000" y="4913784"/>
            <a:ext cx="4248472" cy="194421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Novamente a descoberta caiu no esquecimento e a descoberta da nebulosa foi erroneamente creditada por longo tempo por </a:t>
            </a:r>
            <a:r>
              <a:rPr lang="pt-BR" dirty="0" err="1" smtClean="0">
                <a:solidFill>
                  <a:srgbClr val="FFFF00"/>
                </a:solidFill>
                <a:latin typeface="Comic Sans MS" pitchFamily="66" charset="0"/>
              </a:rPr>
              <a:t>Christiaan</a:t>
            </a:r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t-BR" dirty="0" err="1" smtClean="0">
                <a:solidFill>
                  <a:srgbClr val="FFFF00"/>
                </a:solidFill>
                <a:latin typeface="Comic Sans MS" pitchFamily="66" charset="0"/>
              </a:rPr>
              <a:t>Huygens</a:t>
            </a:r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 em 1658, e cujo rascunho foi o primeiro em ser publicado, em 1659.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upload.wikimedia.org/wikipedia/commons/6/6d/GB-Odie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952328" cy="356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79512" y="508518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O primeiro desenho conhecido da nebulosa de </a:t>
            </a:r>
            <a:r>
              <a:rPr lang="pt-BR" dirty="0" err="1" smtClean="0">
                <a:solidFill>
                  <a:srgbClr val="FFFF00"/>
                </a:solidFill>
                <a:latin typeface="Comic Sans MS" pitchFamily="66" charset="0"/>
              </a:rPr>
              <a:t>Órion</a:t>
            </a:r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 foi feito pelo astrônomo italiano Giovanni </a:t>
            </a:r>
            <a:r>
              <a:rPr lang="pt-BR" dirty="0" err="1" smtClean="0">
                <a:solidFill>
                  <a:srgbClr val="FFFF00"/>
                </a:solidFill>
                <a:latin typeface="Comic Sans MS" pitchFamily="66" charset="0"/>
              </a:rPr>
              <a:t>Battista</a:t>
            </a:r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 Hodierna.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6" name="Picture 4" descr="https://upload.wikimedia.org/wikipedia/commons/5/51/Christiaan_Huyg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27336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Primeiras Fotografias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9698" name="Picture 2" descr="https://setimodia.files.wordpress.com/2008/10/neb3ej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44824"/>
            <a:ext cx="5832648" cy="365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619672" y="56612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  <a:latin typeface="Comic Sans MS" pitchFamily="66" charset="0"/>
              </a:rPr>
              <a:t>observada por um telescópio de médio porte.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etimodia.files.wordpress.com/2008/10/94633218a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8187"/>
            <a:ext cx="5012432" cy="644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Telescópio VISTA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08104" y="1628800"/>
            <a:ext cx="3456384" cy="40324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 É um telescópio refletor de amplo campo com um espelho de 4,1 metros, situado noObservatorio Paranal , no Chile.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2770" name="Picture 2" descr="https://upload.wikimedia.org/wikipedia/commons/thumb/4/40/VISTA_at_Paranal_Eso0704b.tif/lossy-page1-800px-VISTA_at_Paranal_Eso0704b.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832648" cy="437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4860032" y="623731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https://www.youtube.com/watch?v=8UPHu-4lgwQ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O que é uma nebulosa ?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sz="9600" dirty="0" smtClean="0">
                <a:solidFill>
                  <a:srgbClr val="FFFF00"/>
                </a:solidFill>
              </a:rPr>
              <a:t>                                                         </a:t>
            </a:r>
            <a:r>
              <a:rPr lang="pt-BR" sz="19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</a:p>
          <a:p>
            <a:pPr algn="ctr">
              <a:buNone/>
            </a:pP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796136" y="227687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Nebulosa vem do latim que significa Nuvem de gás e poera.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De onde vem as Nebulosas ?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Resultado de imagem para rigel star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464497" cy="293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Resultado de imagem para antares star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28575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Resultado de imagem para eta carinae star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519" y="3284984"/>
            <a:ext cx="5004481" cy="339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Resultado de imagem para betelgese st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401615"/>
            <a:ext cx="3456384" cy="345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rgbClr val="FFFF00"/>
                </a:solidFill>
                <a:latin typeface="Comic Sans MS" pitchFamily="66" charset="0"/>
              </a:rPr>
              <a:t>Outras</a:t>
            </a:r>
            <a:r>
              <a:rPr lang="en-US" sz="3200" b="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0" dirty="0" err="1" smtClean="0">
                <a:solidFill>
                  <a:srgbClr val="FFFF00"/>
                </a:solidFill>
                <a:latin typeface="Comic Sans MS" pitchFamily="66" charset="0"/>
              </a:rPr>
              <a:t>influências</a:t>
            </a:r>
            <a:r>
              <a:rPr lang="en-US" sz="3200" b="0" dirty="0" smtClean="0">
                <a:solidFill>
                  <a:srgbClr val="FFFF00"/>
                </a:solidFill>
                <a:latin typeface="Comic Sans MS" pitchFamily="66" charset="0"/>
              </a:rPr>
              <a:t>: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0" dirty="0" err="1" smtClean="0">
                <a:solidFill>
                  <a:srgbClr val="FFFF00"/>
                </a:solidFill>
                <a:latin typeface="Comic Sans MS" pitchFamily="66" charset="0"/>
              </a:rPr>
              <a:t>rotação</a:t>
            </a:r>
            <a:r>
              <a:rPr lang="en-US" sz="3200" b="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0" dirty="0" err="1" smtClean="0">
                <a:solidFill>
                  <a:srgbClr val="FFFF00"/>
                </a:solidFill>
                <a:latin typeface="Comic Sans MS" pitchFamily="66" charset="0"/>
              </a:rPr>
              <a:t>campos</a:t>
            </a:r>
            <a:r>
              <a:rPr lang="en-US" sz="3200" b="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0" dirty="0" err="1" smtClean="0">
                <a:solidFill>
                  <a:srgbClr val="FFFF00"/>
                </a:solidFill>
                <a:latin typeface="Comic Sans MS" pitchFamily="66" charset="0"/>
              </a:rPr>
              <a:t>magnéticos</a:t>
            </a:r>
            <a:r>
              <a:rPr lang="en-US" sz="3200" b="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n-US" sz="3200" b="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484784"/>
            <a:ext cx="4000500" cy="1371600"/>
          </a:xfrm>
          <a:noFill/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Comic Sans MS" pitchFamily="66" charset="0"/>
              </a:rPr>
              <a:t>Gravidade</a:t>
            </a:r>
            <a:r>
              <a:rPr lang="en-US" sz="5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br>
              <a:rPr lang="en-US" sz="5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Comic Sans MS" pitchFamily="66" charset="0"/>
              </a:rPr>
              <a:t>x </a:t>
            </a:r>
            <a:br>
              <a:rPr lang="en-US" sz="5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5400" dirty="0" err="1" smtClean="0">
                <a:solidFill>
                  <a:srgbClr val="FFFF00"/>
                </a:solidFill>
                <a:latin typeface="Comic Sans MS" pitchFamily="66" charset="0"/>
              </a:rPr>
              <a:t>Calor</a:t>
            </a:r>
            <a:endParaRPr lang="en-US" sz="54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100000">
                  <a:schemeClr val="tx1">
                    <a:alpha val="0"/>
                  </a:scheme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24128" y="6567155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" name="Seta para baixo 12"/>
          <p:cNvSpPr/>
          <p:nvPr/>
        </p:nvSpPr>
        <p:spPr bwMode="auto">
          <a:xfrm rot="2400000">
            <a:off x="6155434" y="2765735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baixo 16"/>
          <p:cNvSpPr/>
          <p:nvPr/>
        </p:nvSpPr>
        <p:spPr bwMode="auto">
          <a:xfrm rot="7800000">
            <a:off x="5955397" y="1183931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baixo 17"/>
          <p:cNvSpPr/>
          <p:nvPr/>
        </p:nvSpPr>
        <p:spPr bwMode="auto">
          <a:xfrm rot="13200000">
            <a:off x="7523088" y="981540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Seta para baixo 18"/>
          <p:cNvSpPr/>
          <p:nvPr/>
        </p:nvSpPr>
        <p:spPr bwMode="auto">
          <a:xfrm rot="18600000">
            <a:off x="7740339" y="2573614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Seta para baixo 19"/>
          <p:cNvSpPr/>
          <p:nvPr/>
        </p:nvSpPr>
        <p:spPr bwMode="auto">
          <a:xfrm rot="2400000">
            <a:off x="7825385" y="611921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Seta para baixo 20"/>
          <p:cNvSpPr/>
          <p:nvPr/>
        </p:nvSpPr>
        <p:spPr bwMode="auto">
          <a:xfrm rot="7800000">
            <a:off x="8119830" y="287402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Seta para baixo 21"/>
          <p:cNvSpPr/>
          <p:nvPr/>
        </p:nvSpPr>
        <p:spPr bwMode="auto">
          <a:xfrm rot="13200000">
            <a:off x="5854899" y="313185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Seta para baixo 22"/>
          <p:cNvSpPr/>
          <p:nvPr/>
        </p:nvSpPr>
        <p:spPr bwMode="auto">
          <a:xfrm rot="18600000">
            <a:off x="5589624" y="876850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Qual tipo de nebulosa é Orion?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5770984" cy="820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Orion é um berçário de estrelas ou também conhecida como difusa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148" name="Picture 4" descr="http://apod.nasa.gov/apod/image/0902/orion_mut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7087715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Quem foi Orion ?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Espaço Reservado para Conteúdo 3" descr="or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5" y="1340768"/>
            <a:ext cx="4723307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Região da nebulosa de Orion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Resultado de imagem para bercarios de estelar orion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67883"/>
            <a:ext cx="3960440" cy="5790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pod.nasa.gov/apod/image/1207/orion_hubble_6000.jpg"/>
          <p:cNvPicPr>
            <a:picLocks noChangeAspect="1" noChangeArrowheads="1"/>
          </p:cNvPicPr>
          <p:nvPr/>
        </p:nvPicPr>
        <p:blipFill>
          <a:blip r:embed="rId3" cstate="print"/>
          <a:srcRect t="6890" b="13583"/>
          <a:stretch>
            <a:fillRect/>
          </a:stretch>
        </p:blipFill>
        <p:spPr bwMode="auto">
          <a:xfrm>
            <a:off x="323528" y="53913"/>
            <a:ext cx="8496944" cy="6757491"/>
          </a:xfrm>
          <a:prstGeom prst="rect">
            <a:avLst/>
          </a:prstGeom>
          <a:noFill/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1"/>
            <a:ext cx="8753525" cy="1052736"/>
          </a:xfrm>
        </p:spPr>
        <p:txBody>
          <a:bodyPr/>
          <a:lstStyle/>
          <a:p>
            <a:r>
              <a:rPr lang="pt-BR" sz="4000" dirty="0" smtClean="0">
                <a:solidFill>
                  <a:srgbClr val="FFFF00"/>
                </a:solidFill>
                <a:latin typeface="Comic Sans MS" pitchFamily="66" charset="0"/>
              </a:rPr>
              <a:t>Nebulosa de </a:t>
            </a:r>
            <a:r>
              <a:rPr lang="pt-BR" sz="4000" dirty="0" err="1" smtClean="0">
                <a:solidFill>
                  <a:srgbClr val="FFFF00"/>
                </a:solidFill>
                <a:latin typeface="Comic Sans MS" pitchFamily="66" charset="0"/>
              </a:rPr>
              <a:t>Orion</a:t>
            </a:r>
            <a:r>
              <a:rPr lang="pt-BR" sz="4000" dirty="0" smtClean="0">
                <a:solidFill>
                  <a:srgbClr val="FFFF00"/>
                </a:solidFill>
                <a:latin typeface="Comic Sans MS" pitchFamily="66" charset="0"/>
              </a:rPr>
              <a:t> (M42)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Crédito da imagem: NASA, ESA, M.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Robberto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(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STScI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/ESA) </a:t>
            </a:r>
            <a:r>
              <a:rPr lang="pt-BR" sz="1200" dirty="0" err="1" smtClean="0">
                <a:solidFill>
                  <a:schemeClr val="accent1"/>
                </a:solidFill>
                <a:latin typeface="Century Gothic" pitchFamily="34" charset="0"/>
              </a:rPr>
              <a:t>et</a:t>
            </a:r>
            <a:r>
              <a:rPr lang="pt-BR" sz="1200" dirty="0" smtClean="0">
                <a:solidFill>
                  <a:schemeClr val="accent1"/>
                </a:solidFill>
                <a:latin typeface="Century Gothic" pitchFamily="34" charset="0"/>
              </a:rPr>
              <a:t> al.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3573017"/>
            <a:ext cx="770485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rgbClr val="FFFF00"/>
                </a:solidFill>
                <a:latin typeface="Comic Sans MS" pitchFamily="66" charset="0"/>
              </a:rPr>
              <a:t>Nebulosa de emissão – formação estelar “berçário estelar”</a:t>
            </a:r>
          </a:p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rgbClr val="FFFF00"/>
                </a:solidFill>
                <a:latin typeface="Comic Sans MS" pitchFamily="66" charset="0"/>
              </a:rPr>
              <a:t>Distância: cerca de 1.500 </a:t>
            </a:r>
            <a:r>
              <a:rPr lang="pt-BR" sz="2000" dirty="0" err="1" smtClean="0">
                <a:solidFill>
                  <a:srgbClr val="FFFF00"/>
                </a:solidFill>
                <a:latin typeface="Comic Sans MS" pitchFamily="66" charset="0"/>
              </a:rPr>
              <a:t>a.l</a:t>
            </a:r>
            <a:r>
              <a:rPr lang="pt-BR" sz="20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  <a:p>
            <a:pPr algn="l">
              <a:spcBef>
                <a:spcPct val="30000"/>
              </a:spcBef>
              <a:defRPr/>
            </a:pPr>
            <a:r>
              <a:rPr lang="pt-BR" sz="2000" dirty="0" smtClean="0">
                <a:solidFill>
                  <a:srgbClr val="FFFF00"/>
                </a:solidFill>
                <a:latin typeface="Comic Sans MS" pitchFamily="66" charset="0"/>
              </a:rPr>
              <a:t>Tamanho: cerca de 40 </a:t>
            </a:r>
            <a:r>
              <a:rPr lang="pt-BR" sz="2000" dirty="0" err="1" smtClean="0">
                <a:solidFill>
                  <a:srgbClr val="FFFF00"/>
                </a:solidFill>
                <a:latin typeface="Comic Sans MS" pitchFamily="66" charset="0"/>
              </a:rPr>
              <a:t>a.l.</a:t>
            </a:r>
            <a:endParaRPr lang="pt-BR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l">
              <a:spcBef>
                <a:spcPct val="30000"/>
              </a:spcBef>
              <a:defRPr/>
            </a:pPr>
            <a:endParaRPr lang="pt-BR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pt-BR" sz="2000" dirty="0" smtClean="0">
                <a:solidFill>
                  <a:srgbClr val="FFFF00"/>
                </a:solidFill>
                <a:latin typeface="Comic Sans MS" pitchFamily="66" charset="0"/>
              </a:rPr>
              <a:t>Nebulosas de emissão são geralmente vermelhas, por causa do hidrogênio, o gás mais comum do Universo e que comumente emite luz vermelha.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latin typeface="Comic Sans MS" pitchFamily="66" charset="0"/>
              </a:rPr>
              <a:t>Nebulosa de Orion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6" name="Picture 6" descr="https://upload.wikimedia.org/wikipedia/commons/thumb/d/d6/Nicholas-Claude_Fabri_de_Peiresc.jpg/220px-Nicholas-Claude_Fabri_de_Peires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00808"/>
            <a:ext cx="3528392" cy="489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395536" y="4725144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FF00"/>
                </a:solidFill>
                <a:latin typeface="Comic Sans MS" pitchFamily="66" charset="0"/>
              </a:rPr>
              <a:t>Nicolas Claude Fabri de Peiresc</a:t>
            </a:r>
          </a:p>
          <a:p>
            <a:endParaRPr lang="pt-PT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1610 </a:t>
            </a:r>
          </a:p>
          <a:p>
            <a:endParaRPr lang="pt-PT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pt-PT" dirty="0" smtClean="0">
                <a:solidFill>
                  <a:srgbClr val="FFFF00"/>
                </a:solidFill>
                <a:latin typeface="Comic Sans MS" pitchFamily="66" charset="0"/>
              </a:rPr>
              <a:t>Theta Orionis</a:t>
            </a: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281</Words>
  <Application>Microsoft Office PowerPoint</Application>
  <PresentationFormat>Apresentação na tela (4:3)</PresentationFormat>
  <Paragraphs>46</Paragraphs>
  <Slides>14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Nebulosa de Orion</vt:lpstr>
      <vt:lpstr>O que é uma nebulosa ?</vt:lpstr>
      <vt:lpstr>De onde vem as Nebulosas ?</vt:lpstr>
      <vt:lpstr>Gravidade  x  Calor</vt:lpstr>
      <vt:lpstr>Qual tipo de nebulosa é Orion?</vt:lpstr>
      <vt:lpstr>Quem foi Orion ?</vt:lpstr>
      <vt:lpstr>Região da nebulosa de Orion</vt:lpstr>
      <vt:lpstr>Nebulosa de Orion (M42)</vt:lpstr>
      <vt:lpstr>Nebulosa de Orion</vt:lpstr>
      <vt:lpstr>Curiosidades</vt:lpstr>
      <vt:lpstr>Primeiras Fotografias</vt:lpstr>
      <vt:lpstr>Slide 12</vt:lpstr>
      <vt:lpstr>Telescópio VISTA 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Nebulosa de Orion</dc:title>
  <dc:creator>CDA</dc:creator>
  <cp:lastModifiedBy>CDA</cp:lastModifiedBy>
  <cp:revision>28</cp:revision>
  <dcterms:created xsi:type="dcterms:W3CDTF">2017-01-06T19:50:28Z</dcterms:created>
  <dcterms:modified xsi:type="dcterms:W3CDTF">2017-01-12T13:23:35Z</dcterms:modified>
</cp:coreProperties>
</file>