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80" r:id="rId3"/>
    <p:sldId id="256" r:id="rId4"/>
    <p:sldId id="281" r:id="rId5"/>
    <p:sldId id="258" r:id="rId6"/>
    <p:sldId id="257" r:id="rId8"/>
    <p:sldId id="259" r:id="rId9"/>
    <p:sldId id="260" r:id="rId10"/>
    <p:sldId id="303" r:id="rId11"/>
    <p:sldId id="261" r:id="rId12"/>
    <p:sldId id="263" r:id="rId13"/>
    <p:sldId id="262" r:id="rId14"/>
    <p:sldId id="265" r:id="rId15"/>
    <p:sldId id="266" r:id="rId16"/>
    <p:sldId id="267" r:id="rId17"/>
    <p:sldId id="268" r:id="rId18"/>
    <p:sldId id="269" r:id="rId19"/>
    <p:sldId id="270" r:id="rId20"/>
    <p:sldId id="302" r:id="rId21"/>
    <p:sldId id="271" r:id="rId22"/>
    <p:sldId id="272" r:id="rId23"/>
    <p:sldId id="275" r:id="rId24"/>
    <p:sldId id="276" r:id="rId25"/>
    <p:sldId id="278" r:id="rId26"/>
    <p:sldId id="277" r:id="rId27"/>
    <p:sldId id="279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4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36400-317A-4773-9101-5E7359F4BCD0}" type="datetimeFigureOut">
              <a:rPr lang="pt-BR" smtClean="0"/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https://en.wikipedia.org/wiki/Ishtar</a:t>
            </a:r>
            <a:endParaRPr lang="pt-BR" dirty="0" smtClean="0"/>
          </a:p>
          <a:p>
            <a:r>
              <a:rPr lang="pt-BR" dirty="0" smtClean="0"/>
              <a:t>http://www.maverickscience.com/venus.htm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https://nssdc.gsfc.nasa.gov/nmc/spacecraftDisplay.do?id=1965-092A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http://eternosaprendizes.com/wp-content/uploads/2013/06/venera4descJ.jpg</a:t>
            </a:r>
            <a:endParaRPr lang="pt-BR" dirty="0" smtClean="0"/>
          </a:p>
          <a:p>
            <a:r>
              <a:rPr lang="pt-BR" dirty="0" smtClean="0"/>
              <a:t>https://nssdc.gsfc.nasa.gov/nmc/spacecraftDisplay.do?id=1967-058A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https://nssdc.gsfc.nasa.gov/nmc/spacecraftDisplay.do?id=1970-060ª</a:t>
            </a:r>
            <a:endParaRPr lang="pt-BR" dirty="0" smtClean="0"/>
          </a:p>
          <a:p>
            <a:r>
              <a:rPr lang="pt-BR" dirty="0" smtClean="0"/>
              <a:t>https://londonvisitors.wordpress.com/tag/sergei-korolev/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https://solarsystem.nasa.gov/images/galleries/Pioneer_Venus_Probes1_732.jpg</a:t>
            </a:r>
            <a:endParaRPr lang="pt-BR" dirty="0" smtClean="0"/>
          </a:p>
          <a:p>
            <a:r>
              <a:rPr lang="pt-BR" dirty="0" smtClean="0"/>
              <a:t>https://www.nasa.gov/centers/ames/missions/archive/pioneer-venus.html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https://solarsystem.nasa.gov/planets/venus</a:t>
            </a:r>
            <a:endParaRPr lang="pt-BR" dirty="0" smtClean="0"/>
          </a:p>
          <a:p>
            <a:r>
              <a:rPr lang="pt-BR" dirty="0" smtClean="0"/>
              <a:t>https://nssdc.gsfc.nasa.gov/planetary/magellan.html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https://solarsystem.nasa.gov/planets/venus</a:t>
            </a:r>
            <a:endParaRPr lang="pt-BR" dirty="0" smtClean="0"/>
          </a:p>
          <a:p>
            <a:r>
              <a:rPr lang="pt-BR" dirty="0" smtClean="0"/>
              <a:t>https://nssdc.gsfc.nasa.gov/planetary/magellan.html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http://www.esa.int/Our_Activities/Space_Science/Venus_Express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https://en.wikipedia.org/wiki/Tlahuizcalpantecuhtli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http://24.media.tumblr.com/tumblr_m56360eraI1qzf2llo1_400.gif</a:t>
            </a:r>
            <a:endParaRPr lang="pt-BR" dirty="0" smtClean="0"/>
          </a:p>
          <a:p>
            <a:r>
              <a:rPr lang="pt-BR" dirty="0" smtClean="0"/>
              <a:t>http://www.inovacaotecnologica.com.br/noticias/imagens/010130120531-venus-transito.jpg</a:t>
            </a:r>
            <a:endParaRPr lang="pt-BR" dirty="0" smtClean="0"/>
          </a:p>
          <a:p>
            <a:r>
              <a:rPr lang="pt-BR" smtClean="0"/>
              <a:t>https://labjg.files.wordpress.com/2014/03/transitplot_800.gif</a:t>
            </a:r>
            <a:endParaRPr lang="pt-BR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http://www.mitografias.com.br/2015/02/sobre-o-ceu-entre-o-mito-e-a-ciencia-venus/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https://www.nasa.gov/venus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https://s-media-cache-ak0.pinimg.com/originals/19/fc/7a/19fc7aa680b6572da6095310f89014b0.jpg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https://www.nasa.gov/venus</a:t>
            </a:r>
            <a:endParaRPr lang="pt-BR" dirty="0" smtClean="0"/>
          </a:p>
          <a:p>
            <a:r>
              <a:rPr lang="pt-BR" dirty="0" smtClean="0"/>
              <a:t>https://upload.wikimedia.org/wikipedia/commons/0/0e/Venus_Rotation_Movie.gif</a:t>
            </a:r>
            <a:endParaRPr lang="pt-BR" dirty="0" smtClean="0"/>
          </a:p>
          <a:p>
            <a:r>
              <a:rPr lang="pt-BR" dirty="0" smtClean="0"/>
              <a:t>http://www.astronoo.com/en/articles/axial-tilt-planets.html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https://www.nasa.gov/venus</a:t>
            </a:r>
            <a:endParaRPr lang="pt-BR" dirty="0" smtClean="0"/>
          </a:p>
          <a:p>
            <a:r>
              <a:rPr lang="pt-BR" smtClean="0"/>
              <a:t>http://vintage.portaldoastronomo.org/tema_pag.php?id=28&amp;pag=3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https://www.nasa.gov/venus</a:t>
            </a:r>
            <a:endParaRPr lang="pt-BR" dirty="0" smtClean="0"/>
          </a:p>
          <a:p>
            <a:r>
              <a:rPr lang="pt-BR" dirty="0" smtClean="0"/>
              <a:t>http://vintage.portaldoastronomo.org/tema_pag.php?id=28&amp;pag=3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https://solarsystem.nasa.gov/planets/venus</a:t>
            </a:r>
            <a:endParaRPr lang="pt-BR" dirty="0" smtClean="0"/>
          </a:p>
          <a:p>
            <a:r>
              <a:rPr lang="pt-BR" dirty="0" smtClean="0"/>
              <a:t>https://en.wikipedia.org/wiki/Mariner_2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B61C-7EA6-4DD2-BB85-BDCA88DBDA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  <a:endParaRPr lang="pt-BR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microsoft.com/office/2007/relationships/hdphoto" Target="../media/hdphoto1.wdp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A6C81-062A-498C-BAC1-DDC77CA20113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B74D1-FE15-4404-94E1-E161CEFE3A88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microsoft.com/office/2007/relationships/hdphoto" Target="../media/hdphoto4.wdp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GIF"/><Relationship Id="rId2" Type="http://schemas.openxmlformats.org/officeDocument/2006/relationships/image" Target="../media/image31.GIF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GIF"/><Relationship Id="rId2" Type="http://schemas.openxmlformats.org/officeDocument/2006/relationships/image" Target="../media/image31.GIF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GIF"/><Relationship Id="rId2" Type="http://schemas.openxmlformats.org/officeDocument/2006/relationships/image" Target="../media/image31.GIF"/><Relationship Id="rId1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GIF"/><Relationship Id="rId2" Type="http://schemas.microsoft.com/office/2007/relationships/hdphoto" Target="../media/hdphoto5.wdp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microsoft.com/office/2007/relationships/hdphoto" Target="../media/hdphoto3.wdp"/><Relationship Id="rId3" Type="http://schemas.openxmlformats.org/officeDocument/2006/relationships/image" Target="../media/image10.png"/><Relationship Id="rId2" Type="http://schemas.microsoft.com/office/2007/relationships/hdphoto" Target="../media/hdphoto2.wdp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sessao_astronomia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8255" y="1488341"/>
            <a:ext cx="9144000" cy="4114799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Atmosfera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268760"/>
            <a:ext cx="878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Dioxido</a:t>
            </a:r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de carbono e nitrogênio;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Extremamente densa; 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Pressão 90 vezes maior que a Terra;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Efeito estufa muito forte;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167" b="96500" l="4839" r="99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25" y="1297926"/>
            <a:ext cx="2919443" cy="3139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Atmosfera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m 1" descr="efeito-estufa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425" y="1043940"/>
            <a:ext cx="7931785" cy="5267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Exploração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7504" y="1551836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Mariner</a:t>
            </a:r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2 – 1962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Primeira sonda em outro planeta;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Sobrevoo;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Estudou o campo magnético, 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temperatura e atmosfera;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18983"/>
            <a:ext cx="3686175" cy="4641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Exploração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7504" y="1551836"/>
            <a:ext cx="518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Venera 3 – 1965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Primeiro “contato” com a superfície de outro planeta;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61" y="1551836"/>
            <a:ext cx="3499079" cy="4712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ultiplicar 5"/>
          <p:cNvSpPr/>
          <p:nvPr/>
        </p:nvSpPr>
        <p:spPr>
          <a:xfrm>
            <a:off x="5436096" y="2348880"/>
            <a:ext cx="3312368" cy="360040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Exploração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51920" y="1607381"/>
            <a:ext cx="518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Venera 4 – 1967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Primeiro estudo de atmosfera feito em outro planeta;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7381"/>
            <a:ext cx="2475631" cy="3425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26" y="3546373"/>
            <a:ext cx="5109550" cy="3111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Exploração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51920" y="1607381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Venera 7– 1970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Primeiro pouso bem sucedido em outro planeta;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Feita de titânio, 500Kg;</a:t>
            </a:r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2"/>
          <a:stretch>
            <a:fillRect/>
          </a:stretch>
        </p:blipFill>
        <p:spPr>
          <a:xfrm>
            <a:off x="323528" y="1916832"/>
            <a:ext cx="3290330" cy="430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Exploração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60763" y="1700808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Pioneer </a:t>
            </a:r>
            <a:r>
              <a:rPr lang="pt-BR" sz="2400" b="1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Venus</a:t>
            </a:r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1 e 2 - 1978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pt-BR" sz="2400" u="sng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Pioneer </a:t>
            </a:r>
            <a:r>
              <a:rPr lang="pt-BR" sz="2400" u="sng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Orbiter</a:t>
            </a:r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			   </a:t>
            </a:r>
            <a:r>
              <a:rPr lang="pt-BR" sz="2400" u="sng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Pioneer </a:t>
            </a:r>
            <a:r>
              <a:rPr lang="pt-BR" sz="2400" u="sng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Multiprobe</a:t>
            </a:r>
            <a:endParaRPr lang="pt-BR" sz="2400" b="1" u="sng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2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2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Montanha mais alta com</a:t>
            </a:r>
            <a:endParaRPr lang="pt-BR" sz="22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2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	 10,8Km</a:t>
            </a:r>
            <a:endParaRPr lang="pt-BR" sz="22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2" y="3140968"/>
            <a:ext cx="3395663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6064" r="8447" b="15895"/>
          <a:stretch>
            <a:fillRect/>
          </a:stretch>
        </p:blipFill>
        <p:spPr>
          <a:xfrm>
            <a:off x="5292080" y="3140968"/>
            <a:ext cx="286032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5542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Exploração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60763" y="1700808"/>
            <a:ext cx="4284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Magellan</a:t>
            </a:r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- 1990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Mapeou 98% da superfície de Vênus por radar;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 t="514" b="478"/>
          <a:stretch>
            <a:fillRect/>
          </a:stretch>
        </p:blipFill>
        <p:spPr>
          <a:xfrm>
            <a:off x="5162383" y="1385456"/>
            <a:ext cx="3722014" cy="285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51" y="4274935"/>
            <a:ext cx="2883768" cy="230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r="19611" b="35176"/>
          <a:stretch>
            <a:fillRect/>
          </a:stretch>
        </p:blipFill>
        <p:spPr>
          <a:xfrm>
            <a:off x="487759" y="3717032"/>
            <a:ext cx="4083019" cy="2898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5542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Exploração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60763" y="1700808"/>
            <a:ext cx="4284476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Magellan</a:t>
            </a:r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- 1990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Imagem 6" descr="venus_mapa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010" y="2186940"/>
            <a:ext cx="8486140" cy="424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5542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Exploração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60763" y="1700808"/>
            <a:ext cx="42844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Venus</a:t>
            </a:r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Express - 2006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Clima e vida na Terra;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Atividade geológica;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90" y="1779496"/>
            <a:ext cx="442154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80906"/>
            <a:ext cx="2508983" cy="250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7504" y="188640"/>
            <a:ext cx="8856984" cy="7694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76200">
              <a:bevelT w="31750" h="38100"/>
            </a:sp3d>
          </a:bodyPr>
          <a:lstStyle/>
          <a:p>
            <a:r>
              <a:rPr lang="pt-BR" sz="4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O planeta Vênus</a:t>
            </a:r>
            <a:endParaRPr lang="pt-BR" sz="4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5496" y="6444044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Por: Bruna </a:t>
            </a:r>
            <a:r>
              <a:rPr lang="pt-BR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Donadel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pt-BR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Weise</a:t>
            </a:r>
            <a:r>
              <a:rPr lang="pt-BR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– bruna.weise@usp.br</a:t>
            </a:r>
            <a:endParaRPr lang="pt-BR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5542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Posições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683568" y="3537012"/>
            <a:ext cx="784887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/>
          <p:cNvSpPr/>
          <p:nvPr/>
        </p:nvSpPr>
        <p:spPr>
          <a:xfrm>
            <a:off x="3922514" y="2888940"/>
            <a:ext cx="1264289" cy="1296144"/>
          </a:xfrm>
          <a:prstGeom prst="ellipse">
            <a:avLst/>
          </a:prstGeom>
          <a:blipFill dpi="0" rotWithShape="1">
            <a:blip r:embed="rId1"/>
            <a:srcRect/>
            <a:stretch>
              <a:fillRect l="-11000" t="-12000" r="-11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67544" y="3356992"/>
            <a:ext cx="360040" cy="360040"/>
          </a:xfrm>
          <a:prstGeom prst="ellipse">
            <a:avLst/>
          </a:prstGeom>
          <a:blipFill>
            <a:blip r:embed="rId2"/>
            <a:stretch>
              <a:fillRect l="-11000" t="-12000" r="-11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2195736" y="3356992"/>
            <a:ext cx="360040" cy="36004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t="-25000" r="-2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833 C -0.00017 -0.18426 0.10886 -0.3287 0.24202 -0.32801 C 0.37518 -0.3287 0.4842 -0.18472 0.4842 -0.0088 C 0.4842 0.16759 0.3757 0.30949 0.24202 0.30949 C 0.10886 0.30949 -0.00017 0.16759 -0.00017 -0.00833 Z " pathEditMode="relative" rAng="16200000" ptsTypes="fffff">
                                      <p:cBhvr>
                                        <p:cTn id="6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C 1.66667E-6 -0.32084 0.19062 -0.58172 0.42482 -0.58264 C 0.65955 -0.58287 0.85035 -0.3206 0.85035 2.59259E-6 C 0.85035 0.32199 0.65955 0.5824 0.42482 0.5824 C 0.19028 0.5824 1.66667E-6 0.32199 1.66667E-6 2.59259E-6 Z " pathEditMode="relative" rAng="16200000" ptsTypes="fffff">
                                      <p:cBhvr>
                                        <p:cTn id="8" dur="7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1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04481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Posições</a:t>
            </a:r>
            <a:endParaRPr lang="pt-BR" sz="3200" dirty="0" smtClean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Conjunção inferior e superior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683568" y="3537012"/>
            <a:ext cx="784887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/>
          <p:cNvSpPr/>
          <p:nvPr/>
        </p:nvSpPr>
        <p:spPr>
          <a:xfrm>
            <a:off x="3922514" y="2888940"/>
            <a:ext cx="1264289" cy="1296144"/>
          </a:xfrm>
          <a:prstGeom prst="ellipse">
            <a:avLst/>
          </a:prstGeom>
          <a:blipFill dpi="0" rotWithShape="1">
            <a:blip r:embed="rId1"/>
            <a:srcRect/>
            <a:stretch>
              <a:fillRect l="-11000" t="-12000" r="-11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67544" y="3356992"/>
            <a:ext cx="360040" cy="360040"/>
          </a:xfrm>
          <a:prstGeom prst="ellipse">
            <a:avLst/>
          </a:prstGeom>
          <a:blipFill>
            <a:blip r:embed="rId2"/>
            <a:stretch>
              <a:fillRect l="-11000" t="-12000" r="-11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2195736" y="3356992"/>
            <a:ext cx="360040" cy="36004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t="-25000" r="-2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6588224" y="3319442"/>
            <a:ext cx="360040" cy="36004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t="-25000" r="-2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833 C -0.00017 -0.18426 0.10886 -0.3287 0.24202 -0.32801 C 0.37518 -0.3287 0.4842 -0.18472 0.4842 -0.0088 C 0.4842 0.16759 0.3757 0.30949 0.24202 0.30949 C 0.10886 0.30949 -0.00017 0.16759 -0.00017 -0.00833 Z " pathEditMode="relative" rAng="16200000" ptsTypes="fffff">
                                      <p:cBhvr>
                                        <p:cTn id="6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to 5"/>
          <p:cNvCxnSpPr/>
          <p:nvPr/>
        </p:nvCxnSpPr>
        <p:spPr>
          <a:xfrm flipH="1">
            <a:off x="683568" y="1808820"/>
            <a:ext cx="2592288" cy="1728192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 flipV="1">
            <a:off x="651815" y="3538023"/>
            <a:ext cx="2624041" cy="1764196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467544" y="155429"/>
            <a:ext cx="8064896" cy="987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Posições</a:t>
            </a:r>
            <a:endParaRPr lang="pt-BR" sz="3200" dirty="0" smtClean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sz="2400" dirty="0" err="1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Máxima</a:t>
            </a:r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elongação Leste e Oeste</a:t>
            </a:r>
            <a:endParaRPr lang="pt-BR" sz="24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683568" y="3537012"/>
            <a:ext cx="784887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ipse 1"/>
          <p:cNvSpPr/>
          <p:nvPr/>
        </p:nvSpPr>
        <p:spPr>
          <a:xfrm>
            <a:off x="3922514" y="2888940"/>
            <a:ext cx="1264289" cy="1296144"/>
          </a:xfrm>
          <a:prstGeom prst="ellipse">
            <a:avLst/>
          </a:prstGeom>
          <a:blipFill dpi="0" rotWithShape="1">
            <a:blip r:embed="rId1"/>
            <a:srcRect/>
            <a:stretch>
              <a:fillRect l="-11000" t="-12000" r="-11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67544" y="3356992"/>
            <a:ext cx="360040" cy="360040"/>
          </a:xfrm>
          <a:prstGeom prst="ellipse">
            <a:avLst/>
          </a:prstGeom>
          <a:blipFill>
            <a:blip r:embed="rId2"/>
            <a:stretch>
              <a:fillRect l="-11000" t="-12000" r="-11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2195736" y="3356992"/>
            <a:ext cx="360040" cy="36004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t="-25000" r="-2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3095836" y="5122199"/>
            <a:ext cx="360040" cy="36004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t="-25000" r="-2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3095836" y="1628800"/>
            <a:ext cx="360040" cy="360040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t="-25000" r="-25000" b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2400195" y="1340768"/>
            <a:ext cx="4404053" cy="4392488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575556" y="5919663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06 de junho 45,6º - 3:30h</a:t>
            </a:r>
            <a:endParaRPr lang="pt-BR" sz="24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185 C -2.22222E-6 -0.175 0.10903 -0.32014 0.24219 -0.31921 C 0.37535 -0.32014 0.48438 -0.17546 0.48438 0.00139 C 0.48438 0.17847 0.37587 0.32014 0.24219 0.32014 C 0.10903 0.32014 -2.22222E-6 0.17847 -2.22222E-6 0.00185 Z " pathEditMode="relative" rAng="16200000" ptsTypes="fffff">
                                      <p:cBhvr>
                                        <p:cTn id="6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7992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Trânsito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64" b="98932" l="8464" r="912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3000"/>
            <a:ext cx="4464496" cy="39326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9" y="1106541"/>
            <a:ext cx="8472162" cy="476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539552" y="594928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10 de dezembro 2117</a:t>
            </a:r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79929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Trânsito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50" y="1619250"/>
            <a:ext cx="7343884" cy="418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04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543178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Perguntas?</a:t>
            </a:r>
            <a:endParaRPr lang="pt-BR" sz="3200" dirty="0" smtClean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801" r="4392" b="2801"/>
          <a:stretch>
            <a:fillRect/>
          </a:stretch>
        </p:blipFill>
        <p:spPr>
          <a:xfrm>
            <a:off x="4353153" y="1"/>
            <a:ext cx="47553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Mitos de Vênus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5481" y="1442392"/>
            <a:ext cx="8784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Innana</a:t>
            </a:r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– Sumérios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2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Deidade do amor, beleza, guerra;</a:t>
            </a:r>
            <a:endParaRPr lang="pt-BR" sz="22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2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2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7337" r="8406" b="22017"/>
          <a:stretch>
            <a:fillRect/>
          </a:stretch>
        </p:blipFill>
        <p:spPr>
          <a:xfrm>
            <a:off x="4775657" y="1196752"/>
            <a:ext cx="4114800" cy="4631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Mitos de Vênus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5481" y="1442392"/>
            <a:ext cx="878497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Ishtar</a:t>
            </a:r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- Babilônios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2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Deidade do amor, beleza, guerra;</a:t>
            </a:r>
            <a:endParaRPr lang="pt-BR" sz="22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2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2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Dois deuses;</a:t>
            </a:r>
            <a:endParaRPr lang="pt-BR" sz="22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2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2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80" y="1442392"/>
            <a:ext cx="3274854" cy="5065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Mitos de Vênus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5481" y="1442391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Tlahuizcalpantecuhtli</a:t>
            </a:r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 - Astecas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Deus da guerra, maldade;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Transforma-se em </a:t>
            </a:r>
            <a:r>
              <a:rPr lang="pt-BR" sz="2400" dirty="0" err="1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Itztlacoliuhqui</a:t>
            </a: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:</a:t>
            </a:r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Deus da obsidiana e frio;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06" y="2435073"/>
            <a:ext cx="3563072" cy="424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66" y="2354306"/>
            <a:ext cx="3988238" cy="438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Mitos de Vênus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268760"/>
            <a:ext cx="8784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Vênus  - Romanos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(Afrodite – Gregos)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Deusa do amor;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52" y="2132856"/>
            <a:ext cx="4480560" cy="413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Características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268760"/>
            <a:ext cx="878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Ano – 225 dias;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Dia – 243 dias;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Temperatura – 460ºC;</a:t>
            </a:r>
            <a:endParaRPr lang="pt-BR" sz="2400" b="1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b="1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b="1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Diâmetro – 12000 Km;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026" b="97227" l="3813" r="97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20" y="1266769"/>
            <a:ext cx="4754519" cy="47545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156" y1="32380" x2="20156" y2="32380"/>
                        <a14:foregroundMark x1="19219" y1="6627" x2="4297" y2="27560"/>
                        <a14:foregroundMark x1="3359" y1="31777" x2="3359" y2="65512"/>
                        <a14:foregroundMark x1="7031" y1="72139" x2="20156" y2="83584"/>
                        <a14:foregroundMark x1="12969" y1="84187" x2="3984" y2="61295"/>
                        <a14:foregroundMark x1="16094" y1="90211" x2="34531" y2="88404"/>
                        <a14:foregroundMark x1="32656" y1="91416" x2="45156" y2="63705"/>
                        <a14:foregroundMark x1="30781" y1="91416" x2="33281" y2="37801"/>
                        <a14:foregroundMark x1="43594" y1="65512" x2="30469" y2="11898"/>
                        <a14:foregroundMark x1="45156" y1="58283" x2="42031" y2="22139"/>
                        <a14:foregroundMark x1="30781" y1="9036" x2="17969" y2="9036"/>
                        <a14:foregroundMark x1="25469" y1="19127" x2="13594" y2="72741"/>
                        <a14:foregroundMark x1="13281" y1="29367" x2="9844" y2="41416"/>
                        <a14:foregroundMark x1="28281" y1="93825" x2="33281" y2="90211"/>
                        <a14:foregroundMark x1="28281" y1="32380" x2="19844" y2="84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421088"/>
            <a:ext cx="4438671" cy="230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Características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m 1" descr="19fc7aa680b6572da6095310f89014b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095" y="1299210"/>
            <a:ext cx="7624445" cy="4765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Rotação</a:t>
            </a:r>
            <a:endParaRPr lang="pt-BR" sz="32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7504" y="1268760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Eixo inclinado em 177º;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Colisão ou tempestades;</a:t>
            </a:r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  <a:p>
            <a:endParaRPr lang="pt-BR" sz="2400" dirty="0" smtClean="0">
              <a:solidFill>
                <a:schemeClr val="bg1">
                  <a:lumMod val="9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1" y="3861048"/>
            <a:ext cx="3546854" cy="26601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855" y="3850851"/>
            <a:ext cx="3238936" cy="282282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9" y="2761608"/>
            <a:ext cx="6934006" cy="3935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1476</Words>
  <Application>WPS Presentation</Application>
  <PresentationFormat>Apresentação na tela (4:3)</PresentationFormat>
  <Paragraphs>175</Paragraphs>
  <Slides>25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SimSun</vt:lpstr>
      <vt:lpstr>Wingdings</vt:lpstr>
      <vt:lpstr>Arial Rounded MT Bold</vt:lpstr>
      <vt:lpstr>Arial Black</vt:lpstr>
      <vt:lpstr>Microsoft YaHei</vt:lpstr>
      <vt:lpstr>Calibri</vt:lpstr>
      <vt:lpstr/>
      <vt:lpstr>Arial Unicode MS</vt:lpstr>
      <vt:lpstr>Segoe Print</vt:lpstr>
      <vt:lpstr>Tema do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Dell</dc:creator>
  <cp:lastModifiedBy>Observatório</cp:lastModifiedBy>
  <cp:revision>34</cp:revision>
  <dcterms:created xsi:type="dcterms:W3CDTF">2017-06-03T11:19:00Z</dcterms:created>
  <dcterms:modified xsi:type="dcterms:W3CDTF">2017-06-04T00:38:46Z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1046-10.2.0.5820</vt:lpwstr>
  </property>
</Properties>
</file>