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2" r:id="rId3"/>
    <p:sldId id="283" r:id="rId4"/>
    <p:sldId id="284" r:id="rId5"/>
    <p:sldId id="295" r:id="rId6"/>
    <p:sldId id="285" r:id="rId7"/>
    <p:sldId id="314" r:id="rId8"/>
    <p:sldId id="286" r:id="rId9"/>
    <p:sldId id="296" r:id="rId10"/>
    <p:sldId id="287" r:id="rId11"/>
    <p:sldId id="297" r:id="rId12"/>
    <p:sldId id="288" r:id="rId13"/>
    <p:sldId id="289" r:id="rId14"/>
    <p:sldId id="290" r:id="rId15"/>
    <p:sldId id="311" r:id="rId16"/>
    <p:sldId id="291" r:id="rId17"/>
    <p:sldId id="292" r:id="rId18"/>
    <p:sldId id="293" r:id="rId19"/>
    <p:sldId id="294" r:id="rId20"/>
    <p:sldId id="298" r:id="rId21"/>
    <p:sldId id="299" r:id="rId22"/>
    <p:sldId id="300" r:id="rId23"/>
    <p:sldId id="313" r:id="rId24"/>
    <p:sldId id="301" r:id="rId25"/>
    <p:sldId id="302" r:id="rId26"/>
    <p:sldId id="315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1215" autoAdjust="0"/>
  </p:normalViewPr>
  <p:slideViewPr>
    <p:cSldViewPr snapToGrid="0">
      <p:cViewPr varScale="1">
        <p:scale>
          <a:sx n="59" d="100"/>
          <a:sy n="59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6553-33D5-4AD1-B723-706591D1EAFC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A7CB1-8883-41DF-9BB8-4A188637E6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8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período de revolução foi de 19 dias e 17 horas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A7CB1-8883-41DF-9BB8-4A188637E6F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66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A7CB1-8883-41DF-9BB8-4A188637E6F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07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5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48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26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23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10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1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06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0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E73-4CFD-4AF1-A8FD-88B385DAB219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E166-BA3A-485E-B9BD-26BDA0412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7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1uMoWcWj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Vulcan_(hypothetical_planet)" TargetMode="External"/><Relationship Id="rId4" Type="http://schemas.openxmlformats.org/officeDocument/2006/relationships/hyperlink" Target="https://www.bbc.com/portuguese/curiosidades-4130484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0BF25D-14D5-470A-AF18-7DFE4B9C2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1"/>
          <a:stretch/>
        </p:blipFill>
        <p:spPr>
          <a:xfrm>
            <a:off x="105810" y="119269"/>
            <a:ext cx="2758209" cy="14709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DE4A14-2B15-417F-9988-7E4AB213C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0"/>
          <a:stretch/>
        </p:blipFill>
        <p:spPr>
          <a:xfrm>
            <a:off x="6122094" y="0"/>
            <a:ext cx="3021906" cy="17625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7BB5973-32BF-45D6-ABB5-AEF056C1E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972" y="6400799"/>
            <a:ext cx="4309715" cy="360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573E31A-CFD7-4CC6-A5D4-C5A8EDDA93E7}"/>
              </a:ext>
            </a:extLst>
          </p:cNvPr>
          <p:cNvSpPr/>
          <p:nvPr/>
        </p:nvSpPr>
        <p:spPr>
          <a:xfrm>
            <a:off x="0" y="1868553"/>
            <a:ext cx="91440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Vulcano</a:t>
            </a:r>
          </a:p>
          <a:p>
            <a:pPr algn="ctr"/>
            <a:r>
              <a:rPr lang="pt-BR" sz="9600" b="1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pt-BR" sz="6400" b="1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o planeta que foi expulso do céu</a:t>
            </a:r>
          </a:p>
        </p:txBody>
      </p:sp>
    </p:spTree>
    <p:extLst>
      <p:ext uri="{BB962C8B-B14F-4D97-AF65-F5344CB8AC3E}">
        <p14:creationId xmlns:p14="http://schemas.microsoft.com/office/powerpoint/2010/main" val="69858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foto, homem, mantendo&#10;&#10;Descrição gerada com alta confiança">
            <a:extLst>
              <a:ext uri="{FF2B5EF4-FFF2-40B4-BE49-F238E27FC236}">
                <a16:creationId xmlns:a16="http://schemas.microsoft.com/office/drawing/2014/main" id="{B364510E-3CAB-473B-A66B-0A3B6C06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7159" cy="48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essoa, homem, mantendo, foto&#10;&#10;Descrição gerada com alta confiança">
            <a:extLst>
              <a:ext uri="{FF2B5EF4-FFF2-40B4-BE49-F238E27FC236}">
                <a16:creationId xmlns:a16="http://schemas.microsoft.com/office/drawing/2014/main" id="{2BE30DAE-548F-425A-9898-CE71561D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" y="1050878"/>
            <a:ext cx="9101756" cy="4778420"/>
          </a:xfrm>
          <a:prstGeom prst="rect">
            <a:avLst/>
          </a:prstGeom>
        </p:spPr>
      </p:pic>
      <p:pic>
        <p:nvPicPr>
          <p:cNvPr id="4" name="Imagem 3" descr="Uma imagem contendo chão, sentado&#10;&#10;Descrição gerada com alta confiança">
            <a:extLst>
              <a:ext uri="{FF2B5EF4-FFF2-40B4-BE49-F238E27FC236}">
                <a16:creationId xmlns:a16="http://schemas.microsoft.com/office/drawing/2014/main" id="{B23DE6E4-E08C-4312-BD24-44CEEF7A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05" b="92776" l="8209" r="91418">
                        <a14:foregroundMark x1="32090" y1="20532" x2="32090" y2="20532"/>
                        <a14:foregroundMark x1="41418" y1="14829" x2="41418" y2="14829"/>
                        <a14:foregroundMark x1="57090" y1="14449" x2="57090" y2="14449"/>
                        <a14:foregroundMark x1="67910" y1="21293" x2="67910" y2="21293"/>
                        <a14:foregroundMark x1="75000" y1="33460" x2="75000" y2="33460"/>
                        <a14:foregroundMark x1="80970" y1="36882" x2="80970" y2="36882"/>
                        <a14:foregroundMark x1="84328" y1="54373" x2="84328" y2="54373"/>
                        <a14:foregroundMark x1="84328" y1="63118" x2="84328" y2="63118"/>
                        <a14:foregroundMark x1="57090" y1="85551" x2="57090" y2="85551"/>
                        <a14:foregroundMark x1="39925" y1="85551" x2="38060" y2="85171"/>
                        <a14:foregroundMark x1="27239" y1="77947" x2="27239" y2="77947"/>
                        <a14:foregroundMark x1="16791" y1="55133" x2="16791" y2="55133"/>
                        <a14:foregroundMark x1="72015" y1="17871" x2="72015" y2="17871"/>
                        <a14:foregroundMark x1="65672" y1="17490" x2="65672" y2="17490"/>
                        <a14:foregroundMark x1="78731" y1="23194" x2="78731" y2="23194"/>
                        <a14:foregroundMark x1="85075" y1="31939" x2="85075" y2="31939"/>
                        <a14:foregroundMark x1="82836" y1="26616" x2="82836" y2="26616"/>
                        <a14:foregroundMark x1="33955" y1="11787" x2="33955" y2="11787"/>
                        <a14:foregroundMark x1="23134" y1="20152" x2="23134" y2="20152"/>
                        <a14:foregroundMark x1="15299" y1="26616" x2="15299" y2="26616"/>
                        <a14:foregroundMark x1="12687" y1="36882" x2="12687" y2="36882"/>
                        <a14:foregroundMark x1="10075" y1="42205" x2="10075" y2="42205"/>
                        <a14:foregroundMark x1="9328" y1="55513" x2="9328" y2="55513"/>
                        <a14:foregroundMark x1="12313" y1="69202" x2="12313" y2="69202"/>
                        <a14:foregroundMark x1="19030" y1="77186" x2="19030" y2="77186"/>
                        <a14:foregroundMark x1="29478" y1="86692" x2="29478" y2="86692"/>
                        <a14:foregroundMark x1="48507" y1="90875" x2="48507" y2="90875"/>
                        <a14:foregroundMark x1="60075" y1="90494" x2="60075" y2="90494"/>
                        <a14:foregroundMark x1="68284" y1="87452" x2="68284" y2="87452"/>
                        <a14:foregroundMark x1="76119" y1="82890" x2="76119" y2="82890"/>
                        <a14:foregroundMark x1="80224" y1="79468" x2="80224" y2="79468"/>
                        <a14:foregroundMark x1="83209" y1="75285" x2="83209" y2="75285"/>
                        <a14:foregroundMark x1="86567" y1="69202" x2="86567" y2="69202"/>
                        <a14:foregroundMark x1="88433" y1="61977" x2="88433" y2="61977"/>
                        <a14:foregroundMark x1="90299" y1="57034" x2="90299" y2="57034"/>
                        <a14:foregroundMark x1="90299" y1="51331" x2="90299" y2="51331"/>
                        <a14:foregroundMark x1="90299" y1="44487" x2="90299" y2="44487"/>
                        <a14:foregroundMark x1="89552" y1="37643" x2="89552" y2="37643"/>
                        <a14:foregroundMark x1="85821" y1="30038" x2="85821" y2="30038"/>
                        <a14:foregroundMark x1="80970" y1="22814" x2="80970" y2="22814"/>
                        <a14:foregroundMark x1="30597" y1="14449" x2="30597" y2="14449"/>
                        <a14:foregroundMark x1="53358" y1="7605" x2="53358" y2="7605"/>
                        <a14:foregroundMark x1="61194" y1="9125" x2="61194" y2="9125"/>
                        <a14:foregroundMark x1="88060" y1="32700" x2="88060" y2="32700"/>
                        <a14:foregroundMark x1="91045" y1="42205" x2="91045" y2="42205"/>
                        <a14:foregroundMark x1="92164" y1="49049" x2="92164" y2="49049"/>
                        <a14:foregroundMark x1="92164" y1="55133" x2="92164" y2="55133"/>
                        <a14:foregroundMark x1="73881" y1="81369" x2="73881" y2="81369"/>
                        <a14:foregroundMark x1="70522" y1="87452" x2="70522" y2="87452"/>
                        <a14:foregroundMark x1="64179" y1="87833" x2="64179" y2="87833"/>
                        <a14:foregroundMark x1="54478" y1="88213" x2="54478" y2="88213"/>
                        <a14:foregroundMark x1="21642" y1="71863" x2="21642" y2="71863"/>
                        <a14:foregroundMark x1="17910" y1="62357" x2="17910" y2="62357"/>
                        <a14:foregroundMark x1="12313" y1="35361" x2="12313" y2="35361"/>
                        <a14:foregroundMark x1="90299" y1="58935" x2="90299" y2="58935"/>
                        <a14:foregroundMark x1="87687" y1="63878" x2="87687" y2="63878"/>
                        <a14:foregroundMark x1="72015" y1="85171" x2="72015" y2="85171"/>
                        <a14:foregroundMark x1="64179" y1="87452" x2="64179" y2="87452"/>
                        <a14:foregroundMark x1="55224" y1="91635" x2="55224" y2="91635"/>
                        <a14:foregroundMark x1="54851" y1="92776" x2="54851" y2="92776"/>
                        <a14:foregroundMark x1="61940" y1="90875" x2="61940" y2="90875"/>
                        <a14:foregroundMark x1="66418" y1="89354" x2="66418" y2="89354"/>
                        <a14:foregroundMark x1="84328" y1="73004" x2="84328" y2="73004"/>
                        <a14:foregroundMark x1="88060" y1="66160" x2="88060" y2="66160"/>
                        <a14:foregroundMark x1="86940" y1="28517" x2="86940" y2="28517"/>
                        <a14:foregroundMark x1="86940" y1="29278" x2="86940" y2="29278"/>
                        <a14:foregroundMark x1="85821" y1="26996" x2="85821" y2="26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9" y="1156897"/>
            <a:ext cx="2765470" cy="27138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9A0DB1-04D1-4DF3-B204-F8C407D0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790" y="3760792"/>
            <a:ext cx="190399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F4FFBFA-B72C-460E-83C1-BCC9ED3B468D}"/>
              </a:ext>
            </a:extLst>
          </p:cNvPr>
          <p:cNvSpPr/>
          <p:nvPr/>
        </p:nvSpPr>
        <p:spPr>
          <a:xfrm>
            <a:off x="0" y="2093839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badi Extra Light" panose="020B0604020202020204" pitchFamily="34" charset="0"/>
              </a:rPr>
              <a:t>A órbita de Mercúrio</a:t>
            </a:r>
          </a:p>
        </p:txBody>
      </p:sp>
    </p:spTree>
    <p:extLst>
      <p:ext uri="{BB962C8B-B14F-4D97-AF65-F5344CB8AC3E}">
        <p14:creationId xmlns:p14="http://schemas.microsoft.com/office/powerpoint/2010/main" val="228919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8/89/Precessing_Kepler_orbit_280frames_e0.6_smaller.gif">
            <a:extLst>
              <a:ext uri="{FF2B5EF4-FFF2-40B4-BE49-F238E27FC236}">
                <a16:creationId xmlns:a16="http://schemas.microsoft.com/office/drawing/2014/main" id="{3167B0BF-3348-48C5-8A76-A74530D04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0"/>
            <a:ext cx="7156174" cy="62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27B1ED5-CDBF-4CFA-B2D6-51594D9301DB}"/>
              </a:ext>
            </a:extLst>
          </p:cNvPr>
          <p:cNvSpPr/>
          <p:nvPr/>
        </p:nvSpPr>
        <p:spPr>
          <a:xfrm>
            <a:off x="3591340" y="388288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56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ermelho&#10;&#10;Descrição gerada com alta confiança">
            <a:extLst>
              <a:ext uri="{FF2B5EF4-FFF2-40B4-BE49-F238E27FC236}">
                <a16:creationId xmlns:a16="http://schemas.microsoft.com/office/drawing/2014/main" id="{95026D4D-76FB-4FEF-8B9F-9F922CB02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5" y="764025"/>
            <a:ext cx="4014271" cy="5133191"/>
          </a:xfrm>
          <a:prstGeom prst="rect">
            <a:avLst/>
          </a:prstGeom>
        </p:spPr>
      </p:pic>
      <p:pic>
        <p:nvPicPr>
          <p:cNvPr id="5" name="Imagem 4" descr="Uma imagem contendo homem, pessoa, livro, foto&#10;&#10;Descrição gerada com muito alta confiança">
            <a:extLst>
              <a:ext uri="{FF2B5EF4-FFF2-40B4-BE49-F238E27FC236}">
                <a16:creationId xmlns:a16="http://schemas.microsoft.com/office/drawing/2014/main" id="{B6EB535D-9F39-483D-A739-1384B08C2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9043" l="8738" r="93528">
                        <a14:foregroundMark x1="48544" y1="76555" x2="48544" y2="76555"/>
                        <a14:foregroundMark x1="47249" y1="72488" x2="47249" y2="72488"/>
                        <a14:foregroundMark x1="39159" y1="81818" x2="39159" y2="81818"/>
                        <a14:foregroundMark x1="30097" y1="90431" x2="30097" y2="90431"/>
                        <a14:foregroundMark x1="18123" y1="94737" x2="18123" y2="94737"/>
                        <a14:foregroundMark x1="23948" y1="88278" x2="23948" y2="88278"/>
                        <a14:foregroundMark x1="16505" y1="89234" x2="16505" y2="89234"/>
                        <a14:foregroundMark x1="33333" y1="82536" x2="33333" y2="82536"/>
                        <a14:foregroundMark x1="38188" y1="76555" x2="38188" y2="76555"/>
                        <a14:foregroundMark x1="69256" y1="85167" x2="69256" y2="85167"/>
                        <a14:foregroundMark x1="78317" y1="89952" x2="78317" y2="89952"/>
                        <a14:foregroundMark x1="67961" y1="77273" x2="67961" y2="77273"/>
                        <a14:foregroundMark x1="66667" y1="73445" x2="66667" y2="73445"/>
                        <a14:foregroundMark x1="72168" y1="79187" x2="72168" y2="79187"/>
                        <a14:foregroundMark x1="81877" y1="89474" x2="81877" y2="89474"/>
                        <a14:foregroundMark x1="86408" y1="93541" x2="86408" y2="93541"/>
                        <a14:foregroundMark x1="57605" y1="97847" x2="57605" y2="97847"/>
                        <a14:foregroundMark x1="46926" y1="96411" x2="46926" y2="96411"/>
                        <a14:foregroundMark x1="45955" y1="90431" x2="45955" y2="90431"/>
                        <a14:foregroundMark x1="41748" y1="93780" x2="41748" y2="93780"/>
                        <a14:foregroundMark x1="14563" y1="96172" x2="14563" y2="96172"/>
                        <a14:foregroundMark x1="12945" y1="92823" x2="12945" y2="92823"/>
                        <a14:foregroundMark x1="9385" y1="95455" x2="9385" y2="95455"/>
                        <a14:foregroundMark x1="9385" y1="98804" x2="9385" y2="98804"/>
                        <a14:foregroundMark x1="13916" y1="91866" x2="13916" y2="91866"/>
                        <a14:foregroundMark x1="10680" y1="92584" x2="10680" y2="92584"/>
                        <a14:foregroundMark x1="78317" y1="86842" x2="78317" y2="86842"/>
                        <a14:foregroundMark x1="80906" y1="94258" x2="80906" y2="94258"/>
                        <a14:foregroundMark x1="87702" y1="97608" x2="87702" y2="97608"/>
                        <a14:foregroundMark x1="75081" y1="81818" x2="75081" y2="81818"/>
                        <a14:foregroundMark x1="83819" y1="86603" x2="83819" y2="86603"/>
                        <a14:foregroundMark x1="77346" y1="83254" x2="77346" y2="83254"/>
                        <a14:foregroundMark x1="72168" y1="79187" x2="72168" y2="79187"/>
                        <a14:foregroundMark x1="70550" y1="76316" x2="70550" y2="76316"/>
                        <a14:foregroundMark x1="68285" y1="75120" x2="68285" y2="75120"/>
                        <a14:foregroundMark x1="77994" y1="82775" x2="77994" y2="82775"/>
                        <a14:foregroundMark x1="89644" y1="91148" x2="89644" y2="91148"/>
                        <a14:foregroundMark x1="89968" y1="95933" x2="89968" y2="95933"/>
                        <a14:foregroundMark x1="91262" y1="96890" x2="91262" y2="96890"/>
                        <a14:foregroundMark x1="93204" y1="97847" x2="93204" y2="97847"/>
                        <a14:foregroundMark x1="93204" y1="99282" x2="93204" y2="99282"/>
                        <a14:foregroundMark x1="91909" y1="95455" x2="91909" y2="95455"/>
                        <a14:foregroundMark x1="91262" y1="94258" x2="91262" y2="94258"/>
                        <a14:foregroundMark x1="77023" y1="82536" x2="77023" y2="82536"/>
                        <a14:foregroundMark x1="75081" y1="81818" x2="75081" y2="81818"/>
                        <a14:foregroundMark x1="78641" y1="83493" x2="78641" y2="83493"/>
                        <a14:foregroundMark x1="74757" y1="80861" x2="74757" y2="80861"/>
                        <a14:foregroundMark x1="87702" y1="88517" x2="87702" y2="88517"/>
                        <a14:foregroundMark x1="91909" y1="94258" x2="91909" y2="94258"/>
                        <a14:foregroundMark x1="93528" y1="98565" x2="93528" y2="98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994"/>
            <a:ext cx="2943636" cy="3982006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FDE8D376-44DB-4245-BC45-D718158F061F}"/>
              </a:ext>
            </a:extLst>
          </p:cNvPr>
          <p:cNvSpPr/>
          <p:nvPr/>
        </p:nvSpPr>
        <p:spPr>
          <a:xfrm>
            <a:off x="2029236" y="2385391"/>
            <a:ext cx="2542764" cy="1447535"/>
          </a:xfrm>
          <a:prstGeom prst="wedgeEllipseCallout">
            <a:avLst>
              <a:gd name="adj1" fmla="val -40116"/>
              <a:gd name="adj2" fmla="val 606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230B03-A21D-4471-8020-4F06F02264BD}"/>
              </a:ext>
            </a:extLst>
          </p:cNvPr>
          <p:cNvSpPr txBox="1"/>
          <p:nvPr/>
        </p:nvSpPr>
        <p:spPr>
          <a:xfrm>
            <a:off x="2452479" y="2632104"/>
            <a:ext cx="169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Outro planeta !</a:t>
            </a:r>
          </a:p>
        </p:txBody>
      </p:sp>
    </p:spTree>
    <p:extLst>
      <p:ext uri="{BB962C8B-B14F-4D97-AF65-F5344CB8AC3E}">
        <p14:creationId xmlns:p14="http://schemas.microsoft.com/office/powerpoint/2010/main" val="6150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a do Sistema Solar elaborado para escolas e academias que incluiu Vulcano">
            <a:extLst>
              <a:ext uri="{FF2B5EF4-FFF2-40B4-BE49-F238E27FC236}">
                <a16:creationId xmlns:a16="http://schemas.microsoft.com/office/drawing/2014/main" id="{13A000D3-08C5-49DE-AFAA-11203C1C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1431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6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9E28F7-17AF-4DE8-9430-02066B9E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7001" y="1113108"/>
            <a:ext cx="5149998" cy="43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3E0636-A867-4F27-B76C-5A7FCDE7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3"/>
            <a:ext cx="9144000" cy="68685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C74DBA-DBFE-418F-87FA-22B4CE47F8F1}"/>
              </a:ext>
            </a:extLst>
          </p:cNvPr>
          <p:cNvSpPr txBox="1"/>
          <p:nvPr/>
        </p:nvSpPr>
        <p:spPr>
          <a:xfrm>
            <a:off x="437321" y="489191"/>
            <a:ext cx="221311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Astrónomos buscaram Vulcano durante os eclipses solares totais em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4EAD03-8EAA-491A-8AC6-B269309241BE}"/>
              </a:ext>
            </a:extLst>
          </p:cNvPr>
          <p:cNvSpPr/>
          <p:nvPr/>
        </p:nvSpPr>
        <p:spPr>
          <a:xfrm>
            <a:off x="7145542" y="326312"/>
            <a:ext cx="1256337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1883 1887 1889 1900 1901 1905  1908</a:t>
            </a:r>
          </a:p>
        </p:txBody>
      </p:sp>
    </p:spTree>
    <p:extLst>
      <p:ext uri="{BB962C8B-B14F-4D97-AF65-F5344CB8AC3E}">
        <p14:creationId xmlns:p14="http://schemas.microsoft.com/office/powerpoint/2010/main" val="26005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&#10;&#10;Descrição gerada com alta confiança">
            <a:extLst>
              <a:ext uri="{FF2B5EF4-FFF2-40B4-BE49-F238E27FC236}">
                <a16:creationId xmlns:a16="http://schemas.microsoft.com/office/drawing/2014/main" id="{164327D5-4520-4ED0-8D03-E5543685F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48"/>
            <a:ext cx="9144000" cy="49988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154C1EA-36D1-41B3-B3FB-D27410665003}"/>
              </a:ext>
            </a:extLst>
          </p:cNvPr>
          <p:cNvSpPr txBox="1"/>
          <p:nvPr/>
        </p:nvSpPr>
        <p:spPr>
          <a:xfrm>
            <a:off x="0" y="34838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Mais promissor</a:t>
            </a:r>
          </a:p>
        </p:txBody>
      </p:sp>
    </p:spTree>
    <p:extLst>
      <p:ext uri="{BB962C8B-B14F-4D97-AF65-F5344CB8AC3E}">
        <p14:creationId xmlns:p14="http://schemas.microsoft.com/office/powerpoint/2010/main" val="238135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4/46/Edmond_Modeste_Lescarbault%27s_observatory.jpg">
            <a:extLst>
              <a:ext uri="{FF2B5EF4-FFF2-40B4-BE49-F238E27FC236}">
                <a16:creationId xmlns:a16="http://schemas.microsoft.com/office/drawing/2014/main" id="{8491B744-1350-4C3C-872A-4E10CCA8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" y="643466"/>
            <a:ext cx="816273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4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C85999-5105-4828-9E0B-9114DE3460FB}"/>
              </a:ext>
            </a:extLst>
          </p:cNvPr>
          <p:cNvSpPr/>
          <p:nvPr/>
        </p:nvSpPr>
        <p:spPr>
          <a:xfrm>
            <a:off x="0" y="2093839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badi Extra Light" panose="020B0604020202020204" pitchFamily="34" charset="0"/>
              </a:rPr>
              <a:t>Atenção!</a:t>
            </a:r>
          </a:p>
        </p:txBody>
      </p:sp>
    </p:spTree>
    <p:extLst>
      <p:ext uri="{BB962C8B-B14F-4D97-AF65-F5344CB8AC3E}">
        <p14:creationId xmlns:p14="http://schemas.microsoft.com/office/powerpoint/2010/main" val="7191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sol com manchas solares">
            <a:extLst>
              <a:ext uri="{FF2B5EF4-FFF2-40B4-BE49-F238E27FC236}">
                <a16:creationId xmlns:a16="http://schemas.microsoft.com/office/drawing/2014/main" id="{9FD71F8F-EFB7-41E6-ACF1-DD7258E9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732182"/>
            <a:ext cx="5393636" cy="53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785CA0-7AE4-4D1F-AFAC-B4FD1E1597DC}"/>
              </a:ext>
            </a:extLst>
          </p:cNvPr>
          <p:cNvSpPr txBox="1"/>
          <p:nvPr/>
        </p:nvSpPr>
        <p:spPr>
          <a:xfrm>
            <a:off x="6838121" y="1139687"/>
            <a:ext cx="200107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Manchas solares foram muito confundidas com o suposto planeta Vulcano </a:t>
            </a:r>
          </a:p>
        </p:txBody>
      </p:sp>
    </p:spTree>
    <p:extLst>
      <p:ext uri="{BB962C8B-B14F-4D97-AF65-F5344CB8AC3E}">
        <p14:creationId xmlns:p14="http://schemas.microsoft.com/office/powerpoint/2010/main" val="344183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BD7384-ECBB-46C5-9D7B-859F8CB5C182}"/>
              </a:ext>
            </a:extLst>
          </p:cNvPr>
          <p:cNvSpPr/>
          <p:nvPr/>
        </p:nvSpPr>
        <p:spPr>
          <a:xfrm>
            <a:off x="0" y="2093839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badi Extra Light" panose="020B0604020202020204" pitchFamily="34" charset="0"/>
              </a:rPr>
              <a:t>Será que existe um Planeta ?</a:t>
            </a:r>
          </a:p>
        </p:txBody>
      </p:sp>
    </p:spTree>
    <p:extLst>
      <p:ext uri="{BB962C8B-B14F-4D97-AF65-F5344CB8AC3E}">
        <p14:creationId xmlns:p14="http://schemas.microsoft.com/office/powerpoint/2010/main" val="224057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homem, foto&#10;&#10;Descrição gerada com alta confiança">
            <a:extLst>
              <a:ext uri="{FF2B5EF4-FFF2-40B4-BE49-F238E27FC236}">
                <a16:creationId xmlns:a16="http://schemas.microsoft.com/office/drawing/2014/main" id="{F5F64592-3313-41F3-BA67-6159ED03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81"/>
            <a:ext cx="9144000" cy="65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0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EEE44B-4EE7-4FCC-BE09-56809DFB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3" y="221559"/>
            <a:ext cx="3761547" cy="39571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85131B1-85A0-4C59-AD69-9050A96E84E2}"/>
              </a:ext>
            </a:extLst>
          </p:cNvPr>
          <p:cNvSpPr/>
          <p:nvPr/>
        </p:nvSpPr>
        <p:spPr>
          <a:xfrm>
            <a:off x="86355" y="4178707"/>
            <a:ext cx="436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Observatório Solar e Heliosférico ( SOHO 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C21BD0-AF13-473C-AA7C-BF91FCEC61C9}"/>
              </a:ext>
            </a:extLst>
          </p:cNvPr>
          <p:cNvSpPr/>
          <p:nvPr/>
        </p:nvSpPr>
        <p:spPr>
          <a:xfrm>
            <a:off x="3385929" y="5805444"/>
            <a:ext cx="5758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STEREO</a:t>
            </a:r>
          </a:p>
          <a:p>
            <a:pPr algn="ctr"/>
            <a:r>
              <a:rPr lang="pt-BR" sz="2400" dirty="0"/>
              <a:t> ( Observatório Solar de Relações Terrestres )</a:t>
            </a:r>
          </a:p>
        </p:txBody>
      </p:sp>
      <p:pic>
        <p:nvPicPr>
          <p:cNvPr id="1026" name="Picture 2" descr="Resultado de imagem para missÃ£o STEREO telescopio solar">
            <a:extLst>
              <a:ext uri="{FF2B5EF4-FFF2-40B4-BE49-F238E27FC236}">
                <a16:creationId xmlns:a16="http://schemas.microsoft.com/office/drawing/2014/main" id="{2B130AA5-830B-4A85-9399-E5B8A2CAA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9" r="20870" b="1845"/>
          <a:stretch/>
        </p:blipFill>
        <p:spPr bwMode="auto">
          <a:xfrm>
            <a:off x="4996072" y="747462"/>
            <a:ext cx="3472071" cy="50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4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F8A9178-48B2-4D7D-A2BC-04E2E97EC103}"/>
              </a:ext>
            </a:extLst>
          </p:cNvPr>
          <p:cNvSpPr/>
          <p:nvPr/>
        </p:nvSpPr>
        <p:spPr>
          <a:xfrm>
            <a:off x="0" y="2093839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badi Extra Light" panose="020B0604020202020204" pitchFamily="34" charset="0"/>
              </a:rPr>
              <a:t>Porque Vulcano?</a:t>
            </a:r>
          </a:p>
        </p:txBody>
      </p:sp>
    </p:spTree>
    <p:extLst>
      <p:ext uri="{BB962C8B-B14F-4D97-AF65-F5344CB8AC3E}">
        <p14:creationId xmlns:p14="http://schemas.microsoft.com/office/powerpoint/2010/main" val="235608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deus vulcano">
            <a:extLst>
              <a:ext uri="{FF2B5EF4-FFF2-40B4-BE49-F238E27FC236}">
                <a16:creationId xmlns:a16="http://schemas.microsoft.com/office/drawing/2014/main" id="{8CCE90D8-8BCC-4442-8E8B-5540A5F5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6" y="888723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D771C7B-1F1D-4662-9C8B-2ADEFBCC382C}"/>
              </a:ext>
            </a:extLst>
          </p:cNvPr>
          <p:cNvSpPr/>
          <p:nvPr/>
        </p:nvSpPr>
        <p:spPr>
          <a:xfrm>
            <a:off x="6384235" y="1489069"/>
            <a:ext cx="2410239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 Vulcano era o deus do fogo benéfico e dificultador,  incluindo o fogo dos vulcões</a:t>
            </a:r>
          </a:p>
        </p:txBody>
      </p:sp>
    </p:spTree>
    <p:extLst>
      <p:ext uri="{BB962C8B-B14F-4D97-AF65-F5344CB8AC3E}">
        <p14:creationId xmlns:p14="http://schemas.microsoft.com/office/powerpoint/2010/main" val="168715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488EA3-9443-478F-8243-9FC90CCDD589}"/>
              </a:ext>
            </a:extLst>
          </p:cNvPr>
          <p:cNvSpPr/>
          <p:nvPr/>
        </p:nvSpPr>
        <p:spPr>
          <a:xfrm>
            <a:off x="130629" y="29769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317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badi Extra Light" panose="020B0604020202020204" pitchFamily="34" charset="0"/>
              </a:rPr>
              <a:t>Obrigado!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37E52B-DAB1-45D9-9E14-CA2D61074449}"/>
              </a:ext>
            </a:extLst>
          </p:cNvPr>
          <p:cNvSpPr/>
          <p:nvPr/>
        </p:nvSpPr>
        <p:spPr>
          <a:xfrm>
            <a:off x="2286000" y="27792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Indicação de Leitura: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Vulcano, o planeta procurado por mais de meio século e que Einstein 'expulsou' do céu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BBC</a:t>
            </a:r>
          </a:p>
        </p:txBody>
      </p:sp>
    </p:spTree>
    <p:extLst>
      <p:ext uri="{BB962C8B-B14F-4D97-AF65-F5344CB8AC3E}">
        <p14:creationId xmlns:p14="http://schemas.microsoft.com/office/powerpoint/2010/main" val="32298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6E5BE-076D-4803-BF42-AF47D648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17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2E11DF-B807-4F47-8AF4-873077AF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4887"/>
            <a:ext cx="7886700" cy="5342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hlinkClick r:id="rId3"/>
              </a:rPr>
              <a:t>https://www.youtube.com/watch?v=Yf1uMoWcWj8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4"/>
              </a:rPr>
              <a:t>https://www.bbc.com/portuguese/curiosidades-41304844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>
                <a:hlinkClick r:id="rId5"/>
              </a:rPr>
              <a:t>https://en.wikipedia.org/wiki/Vulcan_(</a:t>
            </a:r>
            <a:r>
              <a:rPr lang="pt-BR" sz="2000" dirty="0" err="1">
                <a:hlinkClick r:id="rId5"/>
              </a:rPr>
              <a:t>hypothetical_planet</a:t>
            </a:r>
            <a:r>
              <a:rPr lang="pt-BR" sz="2000" dirty="0">
                <a:hlinkClick r:id="rId5"/>
              </a:rPr>
              <a:t>)</a:t>
            </a: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32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2AAD93-3200-4951-A51A-527A4466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42" y="325298"/>
            <a:ext cx="6234528" cy="6234528"/>
          </a:xfrm>
          <a:prstGeom prst="rect">
            <a:avLst/>
          </a:prstGeom>
        </p:spPr>
      </p:pic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BA31E8DE-D230-41F1-AFB4-E2A5B7835973}"/>
              </a:ext>
            </a:extLst>
          </p:cNvPr>
          <p:cNvSpPr/>
          <p:nvPr/>
        </p:nvSpPr>
        <p:spPr>
          <a:xfrm>
            <a:off x="649354" y="-808383"/>
            <a:ext cx="8229601" cy="8825948"/>
          </a:xfrm>
          <a:prstGeom prst="mathMultiply">
            <a:avLst>
              <a:gd name="adj1" fmla="val 9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9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A72BE1-855C-4DD2-9B69-95E0FB36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6" y="0"/>
            <a:ext cx="7708071" cy="68580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2B1AF32-7C0C-40D9-8900-F89B89350952}"/>
              </a:ext>
            </a:extLst>
          </p:cNvPr>
          <p:cNvCxnSpPr/>
          <p:nvPr/>
        </p:nvCxnSpPr>
        <p:spPr>
          <a:xfrm>
            <a:off x="2782957" y="1179443"/>
            <a:ext cx="1073426" cy="18420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latao e aristoteles">
            <a:extLst>
              <a:ext uri="{FF2B5EF4-FFF2-40B4-BE49-F238E27FC236}">
                <a16:creationId xmlns:a16="http://schemas.microsoft.com/office/drawing/2014/main" id="{EB4C309D-43B2-406B-BF67-4A5BF0E1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795DA5-909E-475E-8A0A-6F68E6D89976}"/>
              </a:ext>
            </a:extLst>
          </p:cNvPr>
          <p:cNvSpPr txBox="1"/>
          <p:nvPr/>
        </p:nvSpPr>
        <p:spPr>
          <a:xfrm>
            <a:off x="265043" y="318052"/>
            <a:ext cx="573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Pitágoras – </a:t>
            </a:r>
            <a:r>
              <a:rPr lang="pt-BR" sz="2400" b="1" dirty="0" err="1">
                <a:solidFill>
                  <a:schemeClr val="bg1"/>
                </a:solidFill>
              </a:rPr>
              <a:t>séc</a:t>
            </a:r>
            <a:r>
              <a:rPr lang="pt-BR" sz="2400" b="1" dirty="0">
                <a:solidFill>
                  <a:schemeClr val="bg1"/>
                </a:solidFill>
              </a:rPr>
              <a:t> V </a:t>
            </a:r>
            <a:r>
              <a:rPr lang="pt-BR" sz="2400" b="1" dirty="0" err="1">
                <a:solidFill>
                  <a:schemeClr val="bg1"/>
                </a:solidFill>
              </a:rPr>
              <a:t>aC</a:t>
            </a:r>
            <a:r>
              <a:rPr lang="pt-BR" sz="2400" b="1" dirty="0">
                <a:solidFill>
                  <a:schemeClr val="bg1"/>
                </a:solidFill>
              </a:rPr>
              <a:t> _ Ptolomeu – </a:t>
            </a:r>
            <a:r>
              <a:rPr lang="pt-BR" sz="2400" b="1" dirty="0" err="1">
                <a:solidFill>
                  <a:schemeClr val="bg1"/>
                </a:solidFill>
              </a:rPr>
              <a:t>séc</a:t>
            </a:r>
            <a:r>
              <a:rPr lang="pt-BR" sz="2400" b="1" dirty="0">
                <a:solidFill>
                  <a:schemeClr val="bg1"/>
                </a:solidFill>
              </a:rPr>
              <a:t> II </a:t>
            </a:r>
            <a:r>
              <a:rPr lang="pt-BR" sz="2400" b="1" dirty="0" err="1">
                <a:solidFill>
                  <a:schemeClr val="bg1"/>
                </a:solidFill>
              </a:rPr>
              <a:t>dC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B05C441-279E-4A67-901C-503BB138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72E895-5CB5-464A-8D55-B47AA0BE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sultado de imagem para urano">
            <a:extLst>
              <a:ext uri="{FF2B5EF4-FFF2-40B4-BE49-F238E27FC236}">
                <a16:creationId xmlns:a16="http://schemas.microsoft.com/office/drawing/2014/main" id="{CA5AEDA2-446A-495D-A882-8F132A86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42" y="291548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william herschel">
            <a:extLst>
              <a:ext uri="{FF2B5EF4-FFF2-40B4-BE49-F238E27FC236}">
                <a16:creationId xmlns:a16="http://schemas.microsoft.com/office/drawing/2014/main" id="{3D06732B-7AA8-4E1E-B10C-8E7933DD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1" y="753213"/>
            <a:ext cx="2905125" cy="35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6FF13B-2058-4DB7-AA0E-C4EC16651A09}"/>
              </a:ext>
            </a:extLst>
          </p:cNvPr>
          <p:cNvSpPr txBox="1"/>
          <p:nvPr/>
        </p:nvSpPr>
        <p:spPr>
          <a:xfrm>
            <a:off x="424070" y="291548"/>
            <a:ext cx="302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Willian Herschel</a:t>
            </a:r>
          </a:p>
        </p:txBody>
      </p:sp>
      <p:pic>
        <p:nvPicPr>
          <p:cNvPr id="2062" name="Picture 14" descr="Imagem relacionada">
            <a:extLst>
              <a:ext uri="{FF2B5EF4-FFF2-40B4-BE49-F238E27FC236}">
                <a16:creationId xmlns:a16="http://schemas.microsoft.com/office/drawing/2014/main" id="{356063F5-678E-48B4-AC95-F9A289C85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 bwMode="auto">
          <a:xfrm>
            <a:off x="5156614" y="3574773"/>
            <a:ext cx="3760580" cy="31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A1A13D-1E7A-47A8-A0F1-6424D1624204}"/>
              </a:ext>
            </a:extLst>
          </p:cNvPr>
          <p:cNvSpPr txBox="1"/>
          <p:nvPr/>
        </p:nvSpPr>
        <p:spPr>
          <a:xfrm>
            <a:off x="363744" y="4572000"/>
            <a:ext cx="3909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Descoberta de Urano em 13 de março de 1781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Primeiro planeta descoberto com telescópio</a:t>
            </a:r>
          </a:p>
        </p:txBody>
      </p:sp>
    </p:spTree>
    <p:extLst>
      <p:ext uri="{BB962C8B-B14F-4D97-AF65-F5344CB8AC3E}">
        <p14:creationId xmlns:p14="http://schemas.microsoft.com/office/powerpoint/2010/main" val="30316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EF5642B-C610-4EB2-BCAE-3EF5BBBB7B71}"/>
              </a:ext>
            </a:extLst>
          </p:cNvPr>
          <p:cNvSpPr/>
          <p:nvPr/>
        </p:nvSpPr>
        <p:spPr>
          <a:xfrm>
            <a:off x="616226" y="2045660"/>
            <a:ext cx="39557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 “O homem que descobriu um planeta com a ponta da caneta".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015D74-3ECF-4AC5-BAC9-3BD2EE3B5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4"/>
          <a:stretch/>
        </p:blipFill>
        <p:spPr>
          <a:xfrm>
            <a:off x="5027956" y="637761"/>
            <a:ext cx="3752850" cy="53124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D9D895-F253-4218-96FA-56B7331E6DD3}"/>
              </a:ext>
            </a:extLst>
          </p:cNvPr>
          <p:cNvSpPr txBox="1"/>
          <p:nvPr/>
        </p:nvSpPr>
        <p:spPr>
          <a:xfrm>
            <a:off x="5632173" y="6050122"/>
            <a:ext cx="25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Urbain Le Verrier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7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209</Words>
  <Application>Microsoft Office PowerPoint</Application>
  <PresentationFormat>Apresentação na tela (4:3)</PresentationFormat>
  <Paragraphs>35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Abadi Extra Light</vt:lpstr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Calisto Bertolino</dc:creator>
  <cp:lastModifiedBy>Giovana Calisto Bertolino</cp:lastModifiedBy>
  <cp:revision>6</cp:revision>
  <dcterms:created xsi:type="dcterms:W3CDTF">2018-08-14T02:38:55Z</dcterms:created>
  <dcterms:modified xsi:type="dcterms:W3CDTF">2018-08-18T18:41:02Z</dcterms:modified>
</cp:coreProperties>
</file>