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7" r:id="rId3"/>
    <p:sldId id="326" r:id="rId4"/>
    <p:sldId id="325" r:id="rId5"/>
    <p:sldId id="264" r:id="rId6"/>
    <p:sldId id="290" r:id="rId7"/>
    <p:sldId id="291" r:id="rId8"/>
    <p:sldId id="265" r:id="rId9"/>
    <p:sldId id="266" r:id="rId10"/>
    <p:sldId id="267" r:id="rId11"/>
    <p:sldId id="295" r:id="rId12"/>
    <p:sldId id="296" r:id="rId13"/>
    <p:sldId id="270" r:id="rId14"/>
    <p:sldId id="271" r:id="rId15"/>
    <p:sldId id="272" r:id="rId16"/>
    <p:sldId id="261" r:id="rId17"/>
    <p:sldId id="273" r:id="rId18"/>
    <p:sldId id="274" r:id="rId19"/>
    <p:sldId id="275" r:id="rId20"/>
    <p:sldId id="277" r:id="rId21"/>
    <p:sldId id="279" r:id="rId22"/>
    <p:sldId id="327" r:id="rId23"/>
    <p:sldId id="283" r:id="rId24"/>
    <p:sldId id="280" r:id="rId25"/>
    <p:sldId id="288" r:id="rId26"/>
    <p:sldId id="309" r:id="rId27"/>
    <p:sldId id="308" r:id="rId28"/>
    <p:sldId id="293" r:id="rId29"/>
    <p:sldId id="292" r:id="rId30"/>
    <p:sldId id="294" r:id="rId31"/>
    <p:sldId id="287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11" r:id="rId41"/>
    <p:sldId id="305" r:id="rId42"/>
    <p:sldId id="285" r:id="rId43"/>
    <p:sldId id="284" r:id="rId44"/>
    <p:sldId id="286" r:id="rId45"/>
    <p:sldId id="281" r:id="rId46"/>
    <p:sldId id="310" r:id="rId47"/>
    <p:sldId id="282" r:id="rId48"/>
    <p:sldId id="312" r:id="rId49"/>
    <p:sldId id="313" r:id="rId50"/>
    <p:sldId id="314" r:id="rId51"/>
    <p:sldId id="316" r:id="rId52"/>
    <p:sldId id="317" r:id="rId53"/>
    <p:sldId id="319" r:id="rId54"/>
    <p:sldId id="318" r:id="rId55"/>
    <p:sldId id="321" r:id="rId56"/>
    <p:sldId id="323" r:id="rId57"/>
    <p:sldId id="324" r:id="rId58"/>
    <p:sldId id="259" r:id="rId59"/>
    <p:sldId id="322" r:id="rId6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-398" y="-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10458019128126E-2"/>
          <c:y val="3.1262658648837311E-3"/>
          <c:w val="0.78050216370781533"/>
          <c:h val="0.9918439064347415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dk1">
                      <a:tint val="8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8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8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dk1">
                      <a:tint val="5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5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5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dk1">
                      <a:tint val="7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7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7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dk1">
                      <a:tint val="9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9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9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96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AD-48F9-B000-5513A39274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dk1">
                      <a:tint val="8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8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8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dk1">
                      <a:tint val="5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5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5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dk1">
                      <a:tint val="7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7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7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dk1">
                      <a:tint val="9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9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9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AD-48F9-B000-5513A3927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6.9010458019128126E-2"/>
          <c:y val="3.1262658648837311E-3"/>
          <c:w val="0.78050216370781533"/>
          <c:h val="0.9918439064347415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dk1">
                      <a:tint val="8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8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8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dk1">
                      <a:tint val="5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5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5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dk1">
                      <a:tint val="7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7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7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dk1">
                      <a:tint val="9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9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9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96</c:v>
                </c:pt>
                <c:pt idx="1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4AD-48F9-B000-5513A39274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dk1">
                      <a:tint val="8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8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8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dk1">
                      <a:tint val="5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5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5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dk1">
                      <a:tint val="7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7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7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dk1">
                      <a:tint val="985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dk1">
                      <a:tint val="985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dk1">
                      <a:tint val="985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4AD-48F9-B000-5513A39274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56607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2740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630573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4976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555528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90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09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6748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161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9599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57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A90E2-8D4A-4C54-B0F2-1EB881A2C65F}" type="datetimeFigureOut">
              <a:rPr lang="pt-BR" smtClean="0"/>
              <a:t>30/06/2018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A3760-F4F1-4971-AF70-1CDFE31DFDE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6644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Creation%20of%20the%20Solar%20System%20Animation.mp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jpe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jpl.nasa.gov/news/news.php?feature=8" TargetMode="External"/><Relationship Id="rId13" Type="http://schemas.openxmlformats.org/officeDocument/2006/relationships/hyperlink" Target="https://cneos.jpl.nasa.gov/sentry/intro.html" TargetMode="External"/><Relationship Id="rId18" Type="http://schemas.openxmlformats.org/officeDocument/2006/relationships/hyperlink" Target="https://www.youtube.com/watch?v=_l0Rzs90RiI" TargetMode="External"/><Relationship Id="rId3" Type="http://schemas.openxmlformats.org/officeDocument/2006/relationships/hyperlink" Target="https://en.wikipedia.org/wiki/Dawn_(spacecraft)#/media/File:Vesta_Full-Frame.jpg" TargetMode="External"/><Relationship Id="rId21" Type="http://schemas.openxmlformats.org/officeDocument/2006/relationships/hyperlink" Target="http://impact.scaredycatfilms.com/" TargetMode="External"/><Relationship Id="rId7" Type="http://schemas.openxmlformats.org/officeDocument/2006/relationships/hyperlink" Target="https://apod.nasa.gov/apod/ap071114.html" TargetMode="External"/><Relationship Id="rId12" Type="http://schemas.openxmlformats.org/officeDocument/2006/relationships/hyperlink" Target="https://www.whitehouse.gov/wp-content/uploads/2018/06/National-Near-Earth-Object-Preparedness-Strategy-and-Action-Plan-23-pages-1MB.pdf" TargetMode="External"/><Relationship Id="rId17" Type="http://schemas.openxmlformats.org/officeDocument/2006/relationships/hyperlink" Target="https://mensageirosideral.blogfolha.uol.com.br/2018/06/25/eua-formulam-plano-contra-impacto-de-asteroide/" TargetMode="External"/><Relationship Id="rId2" Type="http://schemas.openxmlformats.org/officeDocument/2006/relationships/hyperlink" Target="https://www.pbslearningmedia.org/asset/482216739-earth-space/" TargetMode="External"/><Relationship Id="rId16" Type="http://schemas.openxmlformats.org/officeDocument/2006/relationships/hyperlink" Target="https://neat.jpl.nasa.gov/" TargetMode="External"/><Relationship Id="rId20" Type="http://schemas.openxmlformats.org/officeDocument/2006/relationships/hyperlink" Target="https://www.youtube.com/watch?v=0Z3nzKcBfeI\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minorplanetcenter.net/" TargetMode="External"/><Relationship Id="rId11" Type="http://schemas.openxmlformats.org/officeDocument/2006/relationships/hyperlink" Target="https://www.jpl.nasa.gov/spaceimages/details.php?id=PIA17041" TargetMode="External"/><Relationship Id="rId5" Type="http://schemas.openxmlformats.org/officeDocument/2006/relationships/hyperlink" Target="http://www.passc.net/EarthImpactDatabase/index.html" TargetMode="External"/><Relationship Id="rId15" Type="http://schemas.openxmlformats.org/officeDocument/2006/relationships/hyperlink" Target="http://sentinelmission.org/" TargetMode="External"/><Relationship Id="rId10" Type="http://schemas.openxmlformats.org/officeDocument/2006/relationships/hyperlink" Target="https://www.minorplanetcenter.net/iau/Dangerous.html" TargetMode="External"/><Relationship Id="rId19" Type="http://schemas.openxmlformats.org/officeDocument/2006/relationships/hyperlink" Target="https://www.youtube.com/watch?v=8Rg9v3J0IiU" TargetMode="External"/><Relationship Id="rId4" Type="http://schemas.openxmlformats.org/officeDocument/2006/relationships/hyperlink" Target="https://en.wikipedia.org/wiki/Asteroids_in_fiction" TargetMode="External"/><Relationship Id="rId9" Type="http://schemas.openxmlformats.org/officeDocument/2006/relationships/hyperlink" Target="https://www.lpi.usra.edu/science/kring/Chicxulub/discovery/" TargetMode="External"/><Relationship Id="rId14" Type="http://schemas.openxmlformats.org/officeDocument/2006/relationships/hyperlink" Target="https://neocam.ipac.caltech.edu/" TargetMode="Externa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A0911A-EFD1-4688-8BE2-E942016DF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627724"/>
            <a:ext cx="5943600" cy="1658276"/>
          </a:xfrm>
          <a:solidFill>
            <a:srgbClr val="000000">
              <a:alpha val="52157"/>
            </a:srgbClr>
          </a:solidFill>
        </p:spPr>
        <p:txBody>
          <a:bodyPr anchor="b">
            <a:normAutofit fontScale="90000"/>
          </a:bodyPr>
          <a:lstStyle/>
          <a:p>
            <a:pPr algn="r"/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ASTEROIDES:   </a:t>
            </a:r>
            <a:b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FASCÍNIO E PERIGO</a:t>
            </a:r>
            <a:endParaRPr lang="pt-BR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6523247-F563-41A7-8714-D3BCD8B81928}"/>
              </a:ext>
            </a:extLst>
          </p:cNvPr>
          <p:cNvSpPr txBox="1"/>
          <p:nvPr/>
        </p:nvSpPr>
        <p:spPr>
          <a:xfrm>
            <a:off x="50400" y="4677480"/>
            <a:ext cx="1752403" cy="404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 err="1"/>
              <a:t>Natália</a:t>
            </a:r>
            <a:r>
              <a:rPr lang="en-US" sz="1013" dirty="0"/>
              <a:t> </a:t>
            </a:r>
            <a:r>
              <a:rPr lang="en-US" sz="1013" dirty="0" err="1"/>
              <a:t>Palivanas</a:t>
            </a:r>
            <a:endParaRPr lang="en-US" sz="1013" dirty="0"/>
          </a:p>
          <a:p>
            <a:r>
              <a:rPr lang="en-US" sz="1013" dirty="0"/>
              <a:t>natalia.palivanas@usp.br</a:t>
            </a:r>
            <a:endParaRPr lang="pt-BR" sz="1013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76F062-FDFA-465D-814C-0CE4B27DB710}"/>
              </a:ext>
            </a:extLst>
          </p:cNvPr>
          <p:cNvSpPr txBox="1"/>
          <p:nvPr/>
        </p:nvSpPr>
        <p:spPr>
          <a:xfrm>
            <a:off x="8091403" y="4743011"/>
            <a:ext cx="1002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 err="1"/>
              <a:t>Asteroide</a:t>
            </a:r>
            <a:r>
              <a:rPr lang="en-US" sz="800" dirty="0"/>
              <a:t> Vesta </a:t>
            </a:r>
          </a:p>
          <a:p>
            <a:pPr algn="ctr"/>
            <a:r>
              <a:rPr lang="en-US" sz="800" dirty="0"/>
              <a:t>(Dawn/NASA)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205152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2B5151B-19FF-40F9-8AAA-BF03B5BE5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2" y="577277"/>
            <a:ext cx="1578797" cy="1440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02DC126-7366-46E7-BC0E-EA1130875198}"/>
              </a:ext>
            </a:extLst>
          </p:cNvPr>
          <p:cNvSpPr txBox="1"/>
          <p:nvPr/>
        </p:nvSpPr>
        <p:spPr>
          <a:xfrm>
            <a:off x="286752" y="115613"/>
            <a:ext cx="1199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2Pallas</a:t>
            </a:r>
            <a:endParaRPr lang="pt-BR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B12B8EA-BEE9-45FC-A615-4323C021E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3" r="57483" b="13849"/>
          <a:stretch/>
        </p:blipFill>
        <p:spPr>
          <a:xfrm>
            <a:off x="1366562" y="3174613"/>
            <a:ext cx="1264688" cy="1440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40F2D052-EB3D-424B-8EF8-6151C03D4AC3}"/>
              </a:ext>
            </a:extLst>
          </p:cNvPr>
          <p:cNvSpPr txBox="1"/>
          <p:nvPr/>
        </p:nvSpPr>
        <p:spPr>
          <a:xfrm>
            <a:off x="1458533" y="4614613"/>
            <a:ext cx="108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3Juno</a:t>
            </a:r>
            <a:endParaRPr lang="pt-BR"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2886C54-A9B2-45B6-BAC7-5F4971F931F5}"/>
              </a:ext>
            </a:extLst>
          </p:cNvPr>
          <p:cNvCxnSpPr>
            <a:cxnSpLocks/>
          </p:cNvCxnSpPr>
          <p:nvPr/>
        </p:nvCxnSpPr>
        <p:spPr>
          <a:xfrm>
            <a:off x="101412" y="2571750"/>
            <a:ext cx="4621788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F39ED99-DA93-4720-8854-7D137B1F7871}"/>
              </a:ext>
            </a:extLst>
          </p:cNvPr>
          <p:cNvSpPr txBox="1"/>
          <p:nvPr/>
        </p:nvSpPr>
        <p:spPr>
          <a:xfrm>
            <a:off x="537623" y="274257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1802</a:t>
            </a:r>
            <a:endParaRPr lang="pt-BR" b="1" dirty="0">
              <a:solidFill>
                <a:schemeClr val="accent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4ABA6F0-5A7A-47BA-B63D-EE3E8961C108}"/>
              </a:ext>
            </a:extLst>
          </p:cNvPr>
          <p:cNvSpPr txBox="1"/>
          <p:nvPr/>
        </p:nvSpPr>
        <p:spPr>
          <a:xfrm>
            <a:off x="1650093" y="212851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1804</a:t>
            </a:r>
            <a:endParaRPr lang="pt-BR" b="1" dirty="0">
              <a:solidFill>
                <a:schemeClr val="accent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698EB7B3-842B-4ACD-931A-93EF62262A29}"/>
              </a:ext>
            </a:extLst>
          </p:cNvPr>
          <p:cNvSpPr txBox="1"/>
          <p:nvPr/>
        </p:nvSpPr>
        <p:spPr>
          <a:xfrm>
            <a:off x="1030046" y="1763076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Hubble</a:t>
            </a:r>
            <a:endParaRPr lang="pt-BR" sz="1000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CF0EA40-01F5-4B6F-8357-F955DC1D6A35}"/>
              </a:ext>
            </a:extLst>
          </p:cNvPr>
          <p:cNvSpPr txBox="1"/>
          <p:nvPr/>
        </p:nvSpPr>
        <p:spPr>
          <a:xfrm>
            <a:off x="2076322" y="4368392"/>
            <a:ext cx="625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Hooker</a:t>
            </a:r>
            <a:endParaRPr lang="pt-BR" sz="1000" dirty="0"/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13C8C85-1452-4E6E-A3CE-4BF238212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26" y="579746"/>
            <a:ext cx="1678435" cy="1440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ACC37A5-1CA7-414D-8AF3-A6101BCA15B2}"/>
              </a:ext>
            </a:extLst>
          </p:cNvPr>
          <p:cNvSpPr txBox="1"/>
          <p:nvPr/>
        </p:nvSpPr>
        <p:spPr>
          <a:xfrm>
            <a:off x="3917842" y="1763075"/>
            <a:ext cx="553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Dawn</a:t>
            </a:r>
            <a:endParaRPr lang="pt-BR" sz="10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7333E42E-5A70-4500-905F-8F8CFB3E347B}"/>
              </a:ext>
            </a:extLst>
          </p:cNvPr>
          <p:cNvCxnSpPr>
            <a:cxnSpLocks/>
            <a:stCxn id="3" idx="2"/>
            <a:endCxn id="15" idx="0"/>
          </p:cNvCxnSpPr>
          <p:nvPr/>
        </p:nvCxnSpPr>
        <p:spPr>
          <a:xfrm flipH="1">
            <a:off x="886437" y="2017277"/>
            <a:ext cx="4374" cy="7253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55370531-3BFB-42E5-82AF-C069441E67D0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1998906" y="2506670"/>
            <a:ext cx="2" cy="66794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BC413A4-1990-4096-B6EE-09C9D03944C4}"/>
              </a:ext>
            </a:extLst>
          </p:cNvPr>
          <p:cNvSpPr txBox="1"/>
          <p:nvPr/>
        </p:nvSpPr>
        <p:spPr>
          <a:xfrm>
            <a:off x="3020746" y="115613"/>
            <a:ext cx="120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4Vesta</a:t>
            </a:r>
            <a:endParaRPr lang="pt-BR" sz="2400" dirty="0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87A2E04A-2515-4F23-8BA7-5D2B1974F8AA}"/>
              </a:ext>
            </a:extLst>
          </p:cNvPr>
          <p:cNvSpPr txBox="1"/>
          <p:nvPr/>
        </p:nvSpPr>
        <p:spPr>
          <a:xfrm>
            <a:off x="3274823" y="275641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1807</a:t>
            </a:r>
            <a:endParaRPr lang="pt-BR" b="1" dirty="0">
              <a:solidFill>
                <a:schemeClr val="accent1"/>
              </a:solidFill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="" xmlns:a16="http://schemas.microsoft.com/office/drawing/2014/main" id="{C4A4AA63-CD61-49FE-A7C7-292275FCD017}"/>
              </a:ext>
            </a:extLst>
          </p:cNvPr>
          <p:cNvCxnSpPr>
            <a:cxnSpLocks/>
          </p:cNvCxnSpPr>
          <p:nvPr/>
        </p:nvCxnSpPr>
        <p:spPr>
          <a:xfrm>
            <a:off x="3623637" y="2006826"/>
            <a:ext cx="0" cy="73328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D6470C82-C3CA-432F-9D97-5A2D8BC622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71" t="17140" r="38286" b="24504"/>
          <a:stretch/>
        </p:blipFill>
        <p:spPr>
          <a:xfrm>
            <a:off x="5372746" y="3163694"/>
            <a:ext cx="1628176" cy="1440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cxnSp>
        <p:nvCxnSpPr>
          <p:cNvPr id="42" name="Straight Connector 41">
            <a:extLst>
              <a:ext uri="{FF2B5EF4-FFF2-40B4-BE49-F238E27FC236}">
                <a16:creationId xmlns="" xmlns:a16="http://schemas.microsoft.com/office/drawing/2014/main" id="{FB1ECD28-CC0E-4123-91CC-AB416A44CF49}"/>
              </a:ext>
            </a:extLst>
          </p:cNvPr>
          <p:cNvCxnSpPr>
            <a:cxnSpLocks/>
          </p:cNvCxnSpPr>
          <p:nvPr/>
        </p:nvCxnSpPr>
        <p:spPr>
          <a:xfrm>
            <a:off x="5417768" y="2571750"/>
            <a:ext cx="3387832" cy="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98466F98-34A4-453C-B189-159822AE9E9C}"/>
              </a:ext>
            </a:extLst>
          </p:cNvPr>
          <p:cNvSpPr txBox="1"/>
          <p:nvPr/>
        </p:nvSpPr>
        <p:spPr>
          <a:xfrm>
            <a:off x="5443310" y="4603694"/>
            <a:ext cx="1519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5Astraea</a:t>
            </a:r>
            <a:endParaRPr lang="pt-BR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3A1E740B-0C58-4CC6-B98F-42F56B1C1435}"/>
              </a:ext>
            </a:extLst>
          </p:cNvPr>
          <p:cNvSpPr txBox="1"/>
          <p:nvPr/>
        </p:nvSpPr>
        <p:spPr>
          <a:xfrm>
            <a:off x="5838020" y="211008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1845</a:t>
            </a:r>
            <a:endParaRPr lang="pt-BR" b="1" dirty="0">
              <a:solidFill>
                <a:schemeClr val="accent1"/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="" xmlns:a16="http://schemas.microsoft.com/office/drawing/2014/main" id="{9DDEFA4E-E2B3-44C6-8D5E-25CEFC9605D4}"/>
              </a:ext>
            </a:extLst>
          </p:cNvPr>
          <p:cNvCxnSpPr>
            <a:cxnSpLocks/>
          </p:cNvCxnSpPr>
          <p:nvPr/>
        </p:nvCxnSpPr>
        <p:spPr>
          <a:xfrm flipH="1">
            <a:off x="6186834" y="2495751"/>
            <a:ext cx="2" cy="66794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F0BE4192-000B-443B-8DCC-41E3AFDFAC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3" t="49592" r="24882" b="8014"/>
          <a:stretch/>
        </p:blipFill>
        <p:spPr>
          <a:xfrm>
            <a:off x="6990067" y="584118"/>
            <a:ext cx="1505903" cy="1440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B86451CB-154E-452E-90E3-988B29A2BCA6}"/>
              </a:ext>
            </a:extLst>
          </p:cNvPr>
          <p:cNvSpPr txBox="1"/>
          <p:nvPr/>
        </p:nvSpPr>
        <p:spPr>
          <a:xfrm>
            <a:off x="8107722" y="1760605"/>
            <a:ext cx="3882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VLT</a:t>
            </a:r>
            <a:endParaRPr lang="pt-BR" sz="1000" dirty="0"/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5AEFC5D4-7EEB-424B-B715-1EC1EC57003C}"/>
              </a:ext>
            </a:extLst>
          </p:cNvPr>
          <p:cNvSpPr txBox="1"/>
          <p:nvPr/>
        </p:nvSpPr>
        <p:spPr>
          <a:xfrm>
            <a:off x="7177571" y="122453"/>
            <a:ext cx="1175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6Hebe</a:t>
            </a:r>
            <a:endParaRPr lang="pt-BR" sz="2400" dirty="0"/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22C629E5-F366-42EC-AC95-D6D4862045CF}"/>
              </a:ext>
            </a:extLst>
          </p:cNvPr>
          <p:cNvSpPr txBox="1"/>
          <p:nvPr/>
        </p:nvSpPr>
        <p:spPr>
          <a:xfrm>
            <a:off x="7416419" y="275641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1847</a:t>
            </a:r>
            <a:endParaRPr lang="pt-BR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="" xmlns:a16="http://schemas.microsoft.com/office/drawing/2014/main" id="{C8C0AF3F-991C-4023-B5E9-E3C7AEC77EE2}"/>
              </a:ext>
            </a:extLst>
          </p:cNvPr>
          <p:cNvCxnSpPr>
            <a:cxnSpLocks/>
          </p:cNvCxnSpPr>
          <p:nvPr/>
        </p:nvCxnSpPr>
        <p:spPr>
          <a:xfrm>
            <a:off x="7765233" y="2006826"/>
            <a:ext cx="0" cy="73328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="" xmlns:a16="http://schemas.microsoft.com/office/drawing/2014/main" id="{C6571524-1A6C-4D12-97F8-B84A41E91441}"/>
              </a:ext>
            </a:extLst>
          </p:cNvPr>
          <p:cNvCxnSpPr/>
          <p:nvPr/>
        </p:nvCxnSpPr>
        <p:spPr>
          <a:xfrm>
            <a:off x="4723200" y="2571750"/>
            <a:ext cx="694568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D9C870-BA09-4729-BCDD-26466C8AC4B4}"/>
              </a:ext>
            </a:extLst>
          </p:cNvPr>
          <p:cNvSpPr txBox="1"/>
          <p:nvPr/>
        </p:nvSpPr>
        <p:spPr>
          <a:xfrm flipH="1">
            <a:off x="520919" y="0"/>
            <a:ext cx="7658281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Depois</a:t>
            </a:r>
            <a:r>
              <a:rPr lang="en-US" sz="2400" dirty="0"/>
              <a:t> </a:t>
            </a:r>
            <a:r>
              <a:rPr lang="en-US" sz="2400" dirty="0" err="1"/>
              <a:t>disso</a:t>
            </a:r>
            <a:r>
              <a:rPr lang="en-US" sz="2400" dirty="0"/>
              <a:t>: 1 </a:t>
            </a:r>
            <a:r>
              <a:rPr lang="en-US" sz="2400" dirty="0" err="1"/>
              <a:t>asteroide</a:t>
            </a:r>
            <a:r>
              <a:rPr lang="en-US" sz="2400" dirty="0"/>
              <a:t> novo/</a:t>
            </a:r>
            <a:r>
              <a:rPr lang="en-US" sz="2400" dirty="0" err="1"/>
              <a:t>ano</a:t>
            </a:r>
            <a:r>
              <a:rPr lang="en-US" sz="2400" dirty="0"/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1891: Max Wolf – 248 </a:t>
            </a:r>
            <a:r>
              <a:rPr lang="en-US" sz="2400" dirty="0" err="1"/>
              <a:t>asteroides</a:t>
            </a:r>
            <a:r>
              <a:rPr lang="en-US" sz="2400" dirty="0"/>
              <a:t> com </a:t>
            </a:r>
            <a:r>
              <a:rPr lang="en-US" sz="2400" dirty="0" err="1"/>
              <a:t>astrofotografia</a:t>
            </a:r>
            <a:r>
              <a:rPr lang="en-US" sz="2400" dirty="0"/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Hoje</a:t>
            </a:r>
            <a:r>
              <a:rPr lang="en-US" sz="2400" dirty="0"/>
              <a:t>: </a:t>
            </a:r>
            <a:r>
              <a:rPr lang="pt-BR" sz="2400" dirty="0"/>
              <a:t>779.736 asteroides catalogados</a:t>
            </a:r>
          </a:p>
        </p:txBody>
      </p:sp>
    </p:spTree>
    <p:extLst>
      <p:ext uri="{BB962C8B-B14F-4D97-AF65-F5344CB8AC3E}">
        <p14:creationId xmlns:p14="http://schemas.microsoft.com/office/powerpoint/2010/main" val="10986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1D9C870-BA09-4729-BCDD-26466C8AC4B4}"/>
              </a:ext>
            </a:extLst>
          </p:cNvPr>
          <p:cNvSpPr txBox="1"/>
          <p:nvPr/>
        </p:nvSpPr>
        <p:spPr>
          <a:xfrm flipH="1">
            <a:off x="520919" y="0"/>
            <a:ext cx="7658281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Depois</a:t>
            </a:r>
            <a:r>
              <a:rPr lang="en-US" sz="2400" dirty="0"/>
              <a:t> </a:t>
            </a:r>
            <a:r>
              <a:rPr lang="en-US" sz="2400" dirty="0" err="1"/>
              <a:t>disso</a:t>
            </a:r>
            <a:r>
              <a:rPr lang="en-US" sz="2400" dirty="0"/>
              <a:t>: 1 </a:t>
            </a:r>
            <a:r>
              <a:rPr lang="en-US" sz="2400" dirty="0" err="1"/>
              <a:t>asteroide</a:t>
            </a:r>
            <a:r>
              <a:rPr lang="en-US" sz="2400" dirty="0"/>
              <a:t> novo/</a:t>
            </a:r>
            <a:r>
              <a:rPr lang="en-US" sz="2400" dirty="0" err="1"/>
              <a:t>ano</a:t>
            </a:r>
            <a:r>
              <a:rPr lang="en-US" sz="2400" dirty="0"/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1891: Max Wolf – 248 </a:t>
            </a:r>
            <a:r>
              <a:rPr lang="en-US" sz="2400" dirty="0" err="1"/>
              <a:t>asteroides</a:t>
            </a:r>
            <a:r>
              <a:rPr lang="en-US" sz="2400" dirty="0"/>
              <a:t> com </a:t>
            </a:r>
            <a:r>
              <a:rPr lang="en-US" sz="2400" dirty="0" err="1"/>
              <a:t>astrofotografia</a:t>
            </a:r>
            <a:r>
              <a:rPr lang="en-US" sz="2400" dirty="0"/>
              <a:t>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Hoje</a:t>
            </a:r>
            <a:r>
              <a:rPr lang="en-US" sz="2400" dirty="0"/>
              <a:t>: </a:t>
            </a:r>
            <a:r>
              <a:rPr lang="pt-BR" sz="2400" dirty="0"/>
              <a:t>779.736 asteroides catalogados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82E5369-EE3D-42D2-BE70-FECB949EA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77" y="2258202"/>
            <a:ext cx="2682845" cy="238602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21E50A5-58B7-4A1C-91E7-333A9F89B8FB}"/>
              </a:ext>
            </a:extLst>
          </p:cNvPr>
          <p:cNvSpPr txBox="1"/>
          <p:nvPr/>
        </p:nvSpPr>
        <p:spPr>
          <a:xfrm>
            <a:off x="3690988" y="4644222"/>
            <a:ext cx="17620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 err="1"/>
              <a:t>Asteroide</a:t>
            </a:r>
            <a:r>
              <a:rPr lang="en-US" sz="1100" dirty="0"/>
              <a:t> Juno</a:t>
            </a:r>
            <a:endParaRPr lang="pt-BR" sz="1100" dirty="0"/>
          </a:p>
          <a:p>
            <a:pPr algn="ctr"/>
            <a:r>
              <a:rPr lang="pt-BR" sz="1100" dirty="0"/>
              <a:t>Créditos: Andreas H. Wolf </a:t>
            </a:r>
          </a:p>
        </p:txBody>
      </p:sp>
    </p:spTree>
    <p:extLst>
      <p:ext uri="{BB962C8B-B14F-4D97-AF65-F5344CB8AC3E}">
        <p14:creationId xmlns:p14="http://schemas.microsoft.com/office/powerpoint/2010/main" val="39204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se </a:t>
            </a:r>
            <a:r>
              <a:rPr lang="en-US" dirty="0" err="1"/>
              <a:t>formaram</a:t>
            </a:r>
            <a:r>
              <a:rPr lang="en-US" dirty="0"/>
              <a:t>?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832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58775"/>
            <a:ext cx="770255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280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Onde</a:t>
            </a:r>
            <a:r>
              <a:rPr lang="en-US" dirty="0"/>
              <a:t> </a:t>
            </a:r>
            <a:r>
              <a:rPr lang="en-US" dirty="0" err="1"/>
              <a:t>vivem</a:t>
            </a:r>
            <a:r>
              <a:rPr lang="en-US" dirty="0"/>
              <a:t>?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98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4FC28A-F1D7-4848-AFD6-A79556C1B3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36" y="49066"/>
            <a:ext cx="7430929" cy="5045369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0717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810915A-C459-43E9-B878-1E4C8D64D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90500"/>
            <a:ext cx="4762500" cy="47625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431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Tamanho</a:t>
            </a:r>
            <a:r>
              <a:rPr lang="en-US" dirty="0"/>
              <a:t> e </a:t>
            </a:r>
            <a:r>
              <a:rPr lang="en-US" dirty="0" err="1"/>
              <a:t>massa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699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E58F6B-5B4C-4ED6-BCA0-69396CA3F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0FC5F8A-0557-46CD-9028-649E95980EB0}"/>
              </a:ext>
            </a:extLst>
          </p:cNvPr>
          <p:cNvSpPr txBox="1"/>
          <p:nvPr/>
        </p:nvSpPr>
        <p:spPr>
          <a:xfrm>
            <a:off x="705600" y="3225600"/>
            <a:ext cx="758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Ceres</a:t>
            </a:r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EC5F378-2506-4B00-9C72-2AEAE67A0DB0}"/>
              </a:ext>
            </a:extLst>
          </p:cNvPr>
          <p:cNvSpPr txBox="1"/>
          <p:nvPr/>
        </p:nvSpPr>
        <p:spPr>
          <a:xfrm>
            <a:off x="1945200" y="2889734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Pallas</a:t>
            </a:r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FE27B9-1F34-4F24-BD2A-5919FE964786}"/>
              </a:ext>
            </a:extLst>
          </p:cNvPr>
          <p:cNvSpPr txBox="1"/>
          <p:nvPr/>
        </p:nvSpPr>
        <p:spPr>
          <a:xfrm>
            <a:off x="2824800" y="2775734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Juno</a:t>
            </a:r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5D5F8EE-76D8-4D63-8580-7C25A89D1F03}"/>
              </a:ext>
            </a:extLst>
          </p:cNvPr>
          <p:cNvSpPr txBox="1"/>
          <p:nvPr/>
        </p:nvSpPr>
        <p:spPr>
          <a:xfrm>
            <a:off x="3614631" y="2916000"/>
            <a:ext cx="74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Vesta</a:t>
            </a:r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120A281-74E9-402D-ACA7-A6C4E5AD2D2E}"/>
              </a:ext>
            </a:extLst>
          </p:cNvPr>
          <p:cNvSpPr txBox="1"/>
          <p:nvPr/>
        </p:nvSpPr>
        <p:spPr>
          <a:xfrm>
            <a:off x="4404462" y="260775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Astraea</a:t>
            </a:r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2F242C5-4024-47C9-8345-1FC91BB3C6BF}"/>
              </a:ext>
            </a:extLst>
          </p:cNvPr>
          <p:cNvSpPr txBox="1"/>
          <p:nvPr/>
        </p:nvSpPr>
        <p:spPr>
          <a:xfrm>
            <a:off x="5123434" y="2114834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Hebe</a:t>
            </a:r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96E1FC-57BC-4E3A-84A0-3A484A3F6A8B}"/>
              </a:ext>
            </a:extLst>
          </p:cNvPr>
          <p:cNvSpPr txBox="1"/>
          <p:nvPr/>
        </p:nvSpPr>
        <p:spPr>
          <a:xfrm>
            <a:off x="5871593" y="2664001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</a:t>
            </a:r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8607470-92D1-4B5E-8FB6-C185CB78F8E2}"/>
              </a:ext>
            </a:extLst>
          </p:cNvPr>
          <p:cNvSpPr txBox="1"/>
          <p:nvPr/>
        </p:nvSpPr>
        <p:spPr>
          <a:xfrm>
            <a:off x="6314343" y="206365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Flora</a:t>
            </a:r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6BDCC94-1301-4FF8-A177-420C3646AF3F}"/>
              </a:ext>
            </a:extLst>
          </p:cNvPr>
          <p:cNvSpPr txBox="1"/>
          <p:nvPr/>
        </p:nvSpPr>
        <p:spPr>
          <a:xfrm>
            <a:off x="6817926" y="2705068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Metis</a:t>
            </a:r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257BAF4-F74C-4F87-960E-FD7768B1CC17}"/>
              </a:ext>
            </a:extLst>
          </p:cNvPr>
          <p:cNvSpPr txBox="1"/>
          <p:nvPr/>
        </p:nvSpPr>
        <p:spPr>
          <a:xfrm>
            <a:off x="7511031" y="1854851"/>
            <a:ext cx="86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Hygiea</a:t>
            </a:r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19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Motivação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57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13C4CC-49E5-4029-A09F-A2E31B2E1FCF}"/>
              </a:ext>
            </a:extLst>
          </p:cNvPr>
          <p:cNvSpPr txBox="1"/>
          <p:nvPr/>
        </p:nvSpPr>
        <p:spPr>
          <a:xfrm>
            <a:off x="1944517" y="496800"/>
            <a:ext cx="5254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Cinturão</a:t>
            </a:r>
            <a:r>
              <a:rPr lang="en-US" sz="2400" b="1" dirty="0"/>
              <a:t> de </a:t>
            </a:r>
            <a:r>
              <a:rPr lang="en-US" sz="2400" b="1" dirty="0" err="1"/>
              <a:t>asteroides</a:t>
            </a:r>
            <a:r>
              <a:rPr lang="en-US" sz="2400" b="1" dirty="0"/>
              <a:t>: 3 x 10</a:t>
            </a:r>
            <a:r>
              <a:rPr lang="en-US" sz="2400" b="1" baseline="30000" dirty="0"/>
              <a:t>21</a:t>
            </a:r>
            <a:r>
              <a:rPr lang="en-US" sz="2400" b="1" dirty="0"/>
              <a:t> kg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7895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13C4CC-49E5-4029-A09F-A2E31B2E1FCF}"/>
              </a:ext>
            </a:extLst>
          </p:cNvPr>
          <p:cNvSpPr txBox="1"/>
          <p:nvPr/>
        </p:nvSpPr>
        <p:spPr>
          <a:xfrm>
            <a:off x="1944517" y="496800"/>
            <a:ext cx="5254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Cinturão</a:t>
            </a:r>
            <a:r>
              <a:rPr lang="en-US" sz="2400" b="1" dirty="0"/>
              <a:t> de </a:t>
            </a:r>
            <a:r>
              <a:rPr lang="en-US" sz="2400" b="1" dirty="0" err="1"/>
              <a:t>asteroides</a:t>
            </a:r>
            <a:r>
              <a:rPr lang="en-US" sz="2400" b="1" dirty="0"/>
              <a:t>: 3 x 10</a:t>
            </a:r>
            <a:r>
              <a:rPr lang="en-US" sz="2400" b="1" baseline="30000" dirty="0"/>
              <a:t>21</a:t>
            </a:r>
            <a:r>
              <a:rPr lang="en-US" sz="2400" b="1" dirty="0"/>
              <a:t> kg</a:t>
            </a:r>
            <a:endParaRPr lang="pt-BR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89F8EA7-DC61-47FC-9B92-D63CA19D6421}"/>
              </a:ext>
            </a:extLst>
          </p:cNvPr>
          <p:cNvSpPr txBox="1"/>
          <p:nvPr/>
        </p:nvSpPr>
        <p:spPr>
          <a:xfrm>
            <a:off x="1113424" y="3872734"/>
            <a:ext cx="249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4% da </a:t>
            </a:r>
            <a:r>
              <a:rPr lang="en-US" dirty="0" err="1"/>
              <a:t>massa</a:t>
            </a:r>
            <a:r>
              <a:rPr lang="en-US" dirty="0"/>
              <a:t> da Lua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EB7ACBC1-415D-42F5-A59E-BE6240AC3E60}"/>
              </a:ext>
            </a:extLst>
          </p:cNvPr>
          <p:cNvGraphicFramePr/>
          <p:nvPr/>
        </p:nvGraphicFramePr>
        <p:xfrm>
          <a:off x="705600" y="1347032"/>
          <a:ext cx="3319200" cy="2525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5165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513C4CC-49E5-4029-A09F-A2E31B2E1FCF}"/>
              </a:ext>
            </a:extLst>
          </p:cNvPr>
          <p:cNvSpPr txBox="1"/>
          <p:nvPr/>
        </p:nvSpPr>
        <p:spPr>
          <a:xfrm>
            <a:off x="1944517" y="496800"/>
            <a:ext cx="5254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Cinturão</a:t>
            </a:r>
            <a:r>
              <a:rPr lang="en-US" sz="2400" b="1" dirty="0"/>
              <a:t> de </a:t>
            </a:r>
            <a:r>
              <a:rPr lang="en-US" sz="2400" b="1" dirty="0" err="1"/>
              <a:t>asteroides</a:t>
            </a:r>
            <a:r>
              <a:rPr lang="en-US" sz="2400" b="1" dirty="0"/>
              <a:t>: 3 x 10</a:t>
            </a:r>
            <a:r>
              <a:rPr lang="en-US" sz="2400" b="1" baseline="30000" dirty="0"/>
              <a:t>21</a:t>
            </a:r>
            <a:r>
              <a:rPr lang="en-US" sz="2400" b="1" dirty="0"/>
              <a:t> kg</a:t>
            </a:r>
            <a:endParaRPr lang="pt-BR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89F8EA7-DC61-47FC-9B92-D63CA19D6421}"/>
              </a:ext>
            </a:extLst>
          </p:cNvPr>
          <p:cNvSpPr txBox="1"/>
          <p:nvPr/>
        </p:nvSpPr>
        <p:spPr>
          <a:xfrm>
            <a:off x="1113424" y="3872734"/>
            <a:ext cx="249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4% da </a:t>
            </a:r>
            <a:r>
              <a:rPr lang="en-US" dirty="0" err="1"/>
              <a:t>massa</a:t>
            </a:r>
            <a:r>
              <a:rPr lang="en-US" dirty="0"/>
              <a:t> da Lua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4710C98-BE34-477A-A0A1-B87D5DB7C127}"/>
              </a:ext>
            </a:extLst>
          </p:cNvPr>
          <p:cNvSpPr txBox="1"/>
          <p:nvPr/>
        </p:nvSpPr>
        <p:spPr>
          <a:xfrm>
            <a:off x="4900335" y="3872734"/>
            <a:ext cx="329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 </a:t>
            </a:r>
            <a:r>
              <a:rPr lang="en-US" dirty="0" err="1"/>
              <a:t>quatrilhões</a:t>
            </a:r>
            <a:r>
              <a:rPr lang="en-US" dirty="0"/>
              <a:t> de </a:t>
            </a:r>
            <a:r>
              <a:rPr lang="pt-BR" dirty="0"/>
              <a:t>An-225 </a:t>
            </a:r>
            <a:r>
              <a:rPr lang="pt-BR" dirty="0" err="1"/>
              <a:t>Mriya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06F7812-E770-48F6-BC24-4F074DB78E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298" y="1347898"/>
            <a:ext cx="4098502" cy="2525702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="" xmlns:a16="http://schemas.microsoft.com/office/drawing/2014/main" id="{EB7ACBC1-415D-42F5-A59E-BE6240AC3E60}"/>
              </a:ext>
            </a:extLst>
          </p:cNvPr>
          <p:cNvGraphicFramePr/>
          <p:nvPr/>
        </p:nvGraphicFramePr>
        <p:xfrm>
          <a:off x="705600" y="1347032"/>
          <a:ext cx="3319200" cy="2525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782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9DB6D8C-5F61-48CB-9166-17B3678CF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00" y="234610"/>
            <a:ext cx="6055200" cy="46742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252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Asteroides</a:t>
            </a:r>
            <a:r>
              <a:rPr lang="en-US" dirty="0"/>
              <a:t> </a:t>
            </a:r>
            <a:r>
              <a:rPr lang="en-US" dirty="0" err="1"/>
              <a:t>legais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602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154007B-C69C-48EE-B0AC-60C1B9FAA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274" y="1428355"/>
            <a:ext cx="3028870" cy="3089447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F132CE7-E7EA-4FD0-9663-B918E2606D9D}"/>
              </a:ext>
            </a:extLst>
          </p:cNvPr>
          <p:cNvSpPr txBox="1"/>
          <p:nvPr/>
        </p:nvSpPr>
        <p:spPr>
          <a:xfrm>
            <a:off x="223200" y="151200"/>
            <a:ext cx="2656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90 Antiope</a:t>
            </a:r>
          </a:p>
          <a:p>
            <a:r>
              <a:rPr lang="en-US" sz="2400" dirty="0"/>
              <a:t>O </a:t>
            </a:r>
            <a:r>
              <a:rPr lang="en-US" sz="2400" dirty="0" err="1"/>
              <a:t>asteroide</a:t>
            </a:r>
            <a:r>
              <a:rPr lang="en-US" sz="2400" dirty="0"/>
              <a:t> </a:t>
            </a:r>
            <a:r>
              <a:rPr lang="en-US" sz="2400" dirty="0" err="1"/>
              <a:t>binário</a:t>
            </a:r>
            <a:endParaRPr lang="pt-BR" sz="2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A553E1A-9191-41DD-AF69-36A6808603D5}"/>
              </a:ext>
            </a:extLst>
          </p:cNvPr>
          <p:cNvSpPr txBox="1"/>
          <p:nvPr/>
        </p:nvSpPr>
        <p:spPr>
          <a:xfrm>
            <a:off x="3654505" y="3369890"/>
            <a:ext cx="5325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85km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1FBD8D0-B438-492A-8526-E0A51C3B3932}"/>
              </a:ext>
            </a:extLst>
          </p:cNvPr>
          <p:cNvSpPr txBox="1"/>
          <p:nvPr/>
        </p:nvSpPr>
        <p:spPr>
          <a:xfrm>
            <a:off x="3770312" y="4086915"/>
            <a:ext cx="20794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Sistema Antiope</a:t>
            </a:r>
          </a:p>
          <a:p>
            <a:pPr algn="r"/>
            <a:r>
              <a:rPr lang="pt-BR" sz="1100" dirty="0"/>
              <a:t>(W. M. </a:t>
            </a:r>
            <a:r>
              <a:rPr lang="pt-BR" sz="1100" dirty="0" err="1"/>
              <a:t>Keck</a:t>
            </a:r>
            <a:r>
              <a:rPr lang="pt-BR" sz="1100" dirty="0"/>
              <a:t> </a:t>
            </a:r>
            <a:r>
              <a:rPr lang="pt-BR" sz="1100" dirty="0" err="1"/>
              <a:t>Observatory</a:t>
            </a:r>
            <a:r>
              <a:rPr lang="pt-BR" sz="1100" dirty="0"/>
              <a:t>, 2000)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0621EF0-847A-43A3-97B0-DDD05C1B6717}"/>
              </a:ext>
            </a:extLst>
          </p:cNvPr>
          <p:cNvSpPr txBox="1"/>
          <p:nvPr/>
        </p:nvSpPr>
        <p:spPr>
          <a:xfrm>
            <a:off x="5849144" y="1428355"/>
            <a:ext cx="2285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Descoberta</a:t>
            </a:r>
            <a:r>
              <a:rPr lang="en-US" dirty="0"/>
              <a:t>: 1866</a:t>
            </a:r>
          </a:p>
          <a:p>
            <a:r>
              <a:rPr lang="en-US" dirty="0"/>
              <a:t>Sistema </a:t>
            </a:r>
            <a:r>
              <a:rPr lang="en-US" dirty="0" err="1"/>
              <a:t>bináro</a:t>
            </a:r>
            <a:r>
              <a:rPr lang="en-US" dirty="0"/>
              <a:t>: 2000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33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F132CE7-E7EA-4FD0-9663-B918E2606D9D}"/>
              </a:ext>
            </a:extLst>
          </p:cNvPr>
          <p:cNvSpPr txBox="1"/>
          <p:nvPr/>
        </p:nvSpPr>
        <p:spPr>
          <a:xfrm>
            <a:off x="223200" y="151200"/>
            <a:ext cx="4600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1I/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'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Oumuamua</a:t>
            </a:r>
            <a:endParaRPr lang="en-US" sz="24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smtClean="0"/>
              <a:t>“O </a:t>
            </a:r>
            <a:r>
              <a:rPr lang="en-US" sz="2400" dirty="0" err="1" smtClean="0"/>
              <a:t>primeiro</a:t>
            </a:r>
            <a:r>
              <a:rPr lang="en-US" sz="2400" dirty="0" smtClean="0"/>
              <a:t> </a:t>
            </a:r>
            <a:r>
              <a:rPr lang="en-US" sz="2400" dirty="0" err="1" smtClean="0"/>
              <a:t>mensageiro</a:t>
            </a:r>
            <a:r>
              <a:rPr lang="en-US" sz="2400" dirty="0" smtClean="0"/>
              <a:t> de </a:t>
            </a:r>
            <a:r>
              <a:rPr lang="en-US" sz="2400" dirty="0" err="1" smtClean="0"/>
              <a:t>longe</a:t>
            </a:r>
            <a:r>
              <a:rPr lang="en-US" sz="2400" dirty="0" smtClean="0"/>
              <a:t>”</a:t>
            </a:r>
            <a:endParaRPr lang="pt-BR" sz="2400" dirty="0"/>
          </a:p>
        </p:txBody>
      </p:sp>
      <p:pic>
        <p:nvPicPr>
          <p:cNvPr id="2050" name="Picture 2" descr="Ficheiro:Eso1737a-shor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72" y="1229896"/>
            <a:ext cx="4650157" cy="304004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A553E1A-9191-41DD-AF69-36A6808603D5}"/>
              </a:ext>
            </a:extLst>
          </p:cNvPr>
          <p:cNvSpPr txBox="1"/>
          <p:nvPr/>
        </p:nvSpPr>
        <p:spPr>
          <a:xfrm>
            <a:off x="4358472" y="3980966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230m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1FBD8D0-B438-492A-8526-E0A51C3B3932}"/>
              </a:ext>
            </a:extLst>
          </p:cNvPr>
          <p:cNvSpPr txBox="1"/>
          <p:nvPr/>
        </p:nvSpPr>
        <p:spPr>
          <a:xfrm>
            <a:off x="4358472" y="1229896"/>
            <a:ext cx="13869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Concepção</a:t>
            </a:r>
            <a:r>
              <a:rPr lang="en-US" sz="1100" dirty="0" smtClean="0"/>
              <a:t> </a:t>
            </a:r>
            <a:r>
              <a:rPr lang="en-US" sz="1100" dirty="0" err="1" smtClean="0"/>
              <a:t>artística</a:t>
            </a:r>
            <a:endParaRPr lang="en-US" sz="1100" dirty="0" smtClean="0"/>
          </a:p>
          <a:p>
            <a:r>
              <a:rPr lang="en-US" sz="1100" dirty="0" smtClean="0"/>
              <a:t>(ESO)</a:t>
            </a:r>
            <a:endParaRPr lang="pt-BR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0621EF0-847A-43A3-97B0-DDD05C1B6717}"/>
              </a:ext>
            </a:extLst>
          </p:cNvPr>
          <p:cNvSpPr txBox="1"/>
          <p:nvPr/>
        </p:nvSpPr>
        <p:spPr>
          <a:xfrm>
            <a:off x="7074766" y="4269936"/>
            <a:ext cx="193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/>
              <a:t>Descoberta</a:t>
            </a:r>
            <a:r>
              <a:rPr lang="en-US" dirty="0"/>
              <a:t>: </a:t>
            </a:r>
            <a:r>
              <a:rPr lang="en-US" dirty="0" smtClean="0"/>
              <a:t>2017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9" y="1593214"/>
            <a:ext cx="4113183" cy="2313404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955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F132CE7-E7EA-4FD0-9663-B918E2606D9D}"/>
              </a:ext>
            </a:extLst>
          </p:cNvPr>
          <p:cNvSpPr txBox="1"/>
          <p:nvPr/>
        </p:nvSpPr>
        <p:spPr>
          <a:xfrm>
            <a:off x="223200" y="151200"/>
            <a:ext cx="4600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1I/</a:t>
            </a:r>
            <a:r>
              <a:rPr lang="en-US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'</a:t>
            </a:r>
            <a:r>
              <a:rPr lang="en-US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Oumuamua</a:t>
            </a:r>
            <a:endParaRPr lang="en-US" sz="24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smtClean="0"/>
              <a:t>“O </a:t>
            </a:r>
            <a:r>
              <a:rPr lang="en-US" sz="2400" dirty="0" err="1" smtClean="0"/>
              <a:t>primeiro</a:t>
            </a:r>
            <a:r>
              <a:rPr lang="en-US" sz="2400" dirty="0" smtClean="0"/>
              <a:t> </a:t>
            </a:r>
            <a:r>
              <a:rPr lang="en-US" sz="2400" dirty="0" err="1" smtClean="0"/>
              <a:t>mensageiro</a:t>
            </a:r>
            <a:r>
              <a:rPr lang="en-US" sz="2400" dirty="0" smtClean="0"/>
              <a:t> de </a:t>
            </a:r>
            <a:r>
              <a:rPr lang="en-US" sz="2400" dirty="0" err="1" smtClean="0"/>
              <a:t>longe</a:t>
            </a:r>
            <a:r>
              <a:rPr lang="en-US" sz="2400" dirty="0" smtClean="0"/>
              <a:t>”</a:t>
            </a:r>
            <a:endParaRPr lang="pt-BR" sz="2400" dirty="0"/>
          </a:p>
        </p:txBody>
      </p:sp>
      <p:pic>
        <p:nvPicPr>
          <p:cNvPr id="2050" name="Picture 2" descr="Ficheiro:Eso1737a-shor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72" y="1229896"/>
            <a:ext cx="4650157" cy="304004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A553E1A-9191-41DD-AF69-36A6808603D5}"/>
              </a:ext>
            </a:extLst>
          </p:cNvPr>
          <p:cNvSpPr txBox="1"/>
          <p:nvPr/>
        </p:nvSpPr>
        <p:spPr>
          <a:xfrm>
            <a:off x="4358472" y="3980966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230m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1FBD8D0-B438-492A-8526-E0A51C3B3932}"/>
              </a:ext>
            </a:extLst>
          </p:cNvPr>
          <p:cNvSpPr txBox="1"/>
          <p:nvPr/>
        </p:nvSpPr>
        <p:spPr>
          <a:xfrm>
            <a:off x="4358472" y="1229896"/>
            <a:ext cx="13869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Concepção</a:t>
            </a:r>
            <a:r>
              <a:rPr lang="en-US" sz="1100" dirty="0" smtClean="0"/>
              <a:t> </a:t>
            </a:r>
            <a:r>
              <a:rPr lang="en-US" sz="1100" dirty="0" err="1" smtClean="0"/>
              <a:t>artística</a:t>
            </a:r>
            <a:endParaRPr lang="en-US" sz="1100" dirty="0" smtClean="0"/>
          </a:p>
          <a:p>
            <a:r>
              <a:rPr lang="en-US" sz="1100" dirty="0" smtClean="0"/>
              <a:t>(ESO)</a:t>
            </a:r>
            <a:endParaRPr lang="pt-BR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0621EF0-847A-43A3-97B0-DDD05C1B6717}"/>
              </a:ext>
            </a:extLst>
          </p:cNvPr>
          <p:cNvSpPr txBox="1"/>
          <p:nvPr/>
        </p:nvSpPr>
        <p:spPr>
          <a:xfrm>
            <a:off x="7074766" y="4269936"/>
            <a:ext cx="1933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/>
              <a:t>Descoberta</a:t>
            </a:r>
            <a:r>
              <a:rPr lang="en-US" dirty="0"/>
              <a:t>: </a:t>
            </a:r>
            <a:r>
              <a:rPr lang="en-US" dirty="0" smtClean="0"/>
              <a:t>2017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89" y="1593214"/>
            <a:ext cx="4113183" cy="2313404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4098" name="Picture 2" descr="Resultado de imagem para encontro com ra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439" y="1340026"/>
            <a:ext cx="1910400" cy="2819779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F132CE7-E7EA-4FD0-9663-B918E2606D9D}"/>
              </a:ext>
            </a:extLst>
          </p:cNvPr>
          <p:cNvSpPr txBox="1"/>
          <p:nvPr/>
        </p:nvSpPr>
        <p:spPr>
          <a:xfrm>
            <a:off x="223200" y="151200"/>
            <a:ext cx="4248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243 Ida</a:t>
            </a:r>
          </a:p>
          <a:p>
            <a:r>
              <a:rPr lang="en-US" sz="2400" dirty="0"/>
              <a:t>O </a:t>
            </a:r>
            <a:r>
              <a:rPr lang="en-US" sz="2400" dirty="0" err="1"/>
              <a:t>primeiro</a:t>
            </a:r>
            <a:r>
              <a:rPr lang="en-US" sz="2400" dirty="0"/>
              <a:t> com </a:t>
            </a:r>
            <a:r>
              <a:rPr lang="en-US" sz="2400" dirty="0" err="1"/>
              <a:t>satélite</a:t>
            </a:r>
            <a:r>
              <a:rPr lang="en-US" sz="2400" dirty="0"/>
              <a:t> natural</a:t>
            </a:r>
            <a:endParaRPr lang="pt-BR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9245983-4828-4568-BD28-23ACD8CA67A0}"/>
              </a:ext>
            </a:extLst>
          </p:cNvPr>
          <p:cNvGrpSpPr/>
          <p:nvPr/>
        </p:nvGrpSpPr>
        <p:grpSpPr>
          <a:xfrm>
            <a:off x="947305" y="317281"/>
            <a:ext cx="7393391" cy="4725419"/>
            <a:chOff x="1004250" y="317281"/>
            <a:chExt cx="7393391" cy="4725419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926A9E97-CB45-402C-830D-0FEAD52BF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250" y="1105190"/>
              <a:ext cx="6098700" cy="3937510"/>
            </a:xfrm>
            <a:prstGeom prst="rect">
              <a:avLst/>
            </a:prstGeom>
            <a:ln>
              <a:solidFill>
                <a:schemeClr val="bg1">
                  <a:lumMod val="85000"/>
                  <a:lumOff val="15000"/>
                </a:schemeClr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1FBD8D0-B438-492A-8526-E0A51C3B3932}"/>
                </a:ext>
              </a:extLst>
            </p:cNvPr>
            <p:cNvSpPr txBox="1"/>
            <p:nvPr/>
          </p:nvSpPr>
          <p:spPr>
            <a:xfrm>
              <a:off x="5635882" y="4611813"/>
              <a:ext cx="14670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/>
                <a:t>Ida e Dactyl</a:t>
              </a:r>
            </a:p>
            <a:p>
              <a:pPr algn="r"/>
              <a:r>
                <a:rPr lang="en-US" sz="1100" dirty="0"/>
                <a:t>(</a:t>
              </a:r>
              <a:r>
                <a:rPr lang="en-US" sz="1100" dirty="0" err="1"/>
                <a:t>Sonda</a:t>
              </a:r>
              <a:r>
                <a:rPr lang="en-US" sz="1100" dirty="0"/>
                <a:t> Galileo, 1993)</a:t>
              </a:r>
              <a:endParaRPr lang="pt-BR" sz="11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396E1654-AB91-4E8E-AD3E-1693669BF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1016" y="317281"/>
              <a:ext cx="2006625" cy="2006625"/>
            </a:xfrm>
            <a:prstGeom prst="rect">
              <a:avLst/>
            </a:prstGeom>
            <a:ln>
              <a:solidFill>
                <a:schemeClr val="bg1">
                  <a:lumMod val="85000"/>
                  <a:lumOff val="15000"/>
                </a:schemeClr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037AC0B-DB3F-4597-A3D8-FFA5AA95FB1A}"/>
                </a:ext>
              </a:extLst>
            </p:cNvPr>
            <p:cNvSpPr txBox="1"/>
            <p:nvPr/>
          </p:nvSpPr>
          <p:spPr>
            <a:xfrm>
              <a:off x="6930573" y="1893019"/>
              <a:ext cx="14670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/>
                <a:t>Dactyl</a:t>
              </a:r>
            </a:p>
            <a:p>
              <a:pPr algn="r"/>
              <a:r>
                <a:rPr lang="en-US" sz="1100" dirty="0"/>
                <a:t>(</a:t>
              </a:r>
              <a:r>
                <a:rPr lang="en-US" sz="1100" dirty="0" err="1"/>
                <a:t>Sonda</a:t>
              </a:r>
              <a:r>
                <a:rPr lang="en-US" sz="1100" dirty="0"/>
                <a:t> Galileo, 1996)</a:t>
              </a:r>
              <a:endParaRPr lang="pt-BR" sz="11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A553E1A-9191-41DD-AF69-36A6808603D5}"/>
                </a:ext>
              </a:extLst>
            </p:cNvPr>
            <p:cNvSpPr txBox="1"/>
            <p:nvPr/>
          </p:nvSpPr>
          <p:spPr>
            <a:xfrm>
              <a:off x="1004250" y="4781090"/>
              <a:ext cx="5325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60km</a:t>
              </a:r>
              <a:endParaRPr lang="pt-BR" sz="11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E601703-6252-4490-A32E-3A95A99A7E32}"/>
                </a:ext>
              </a:extLst>
            </p:cNvPr>
            <p:cNvSpPr txBox="1"/>
            <p:nvPr/>
          </p:nvSpPr>
          <p:spPr>
            <a:xfrm>
              <a:off x="7834666" y="336779"/>
              <a:ext cx="5629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1,6km</a:t>
              </a:r>
              <a:endParaRPr lang="pt-BR" sz="11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DC14956-8BED-4E7C-AC75-FE493859BAD3}"/>
              </a:ext>
            </a:extLst>
          </p:cNvPr>
          <p:cNvSpPr txBox="1"/>
          <p:nvPr/>
        </p:nvSpPr>
        <p:spPr>
          <a:xfrm>
            <a:off x="4925515" y="1105190"/>
            <a:ext cx="1410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Ida: 1884</a:t>
            </a:r>
          </a:p>
          <a:p>
            <a:pPr algn="r"/>
            <a:r>
              <a:rPr lang="en-US" dirty="0"/>
              <a:t>Dactyl: 1993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40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F132CE7-E7EA-4FD0-9663-B918E2606D9D}"/>
              </a:ext>
            </a:extLst>
          </p:cNvPr>
          <p:cNvSpPr txBox="1"/>
          <p:nvPr/>
        </p:nvSpPr>
        <p:spPr>
          <a:xfrm>
            <a:off x="223200" y="151200"/>
            <a:ext cx="51846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87 Sylvia</a:t>
            </a:r>
          </a:p>
          <a:p>
            <a:r>
              <a:rPr lang="en-US" sz="2400" dirty="0"/>
              <a:t>O </a:t>
            </a:r>
            <a:r>
              <a:rPr lang="en-US" sz="2400" dirty="0" err="1"/>
              <a:t>primeiro</a:t>
            </a:r>
            <a:r>
              <a:rPr lang="en-US" sz="2400" dirty="0"/>
              <a:t> com </a:t>
            </a:r>
            <a:r>
              <a:rPr lang="en-US" sz="2400" dirty="0" err="1"/>
              <a:t>dois</a:t>
            </a:r>
            <a:r>
              <a:rPr lang="en-US" sz="2400" dirty="0"/>
              <a:t> </a:t>
            </a:r>
            <a:r>
              <a:rPr lang="en-US" sz="2400" dirty="0" err="1"/>
              <a:t>satélites</a:t>
            </a:r>
            <a:r>
              <a:rPr lang="en-US" sz="2400" dirty="0"/>
              <a:t> </a:t>
            </a:r>
            <a:r>
              <a:rPr lang="en-US" sz="2400" dirty="0" err="1"/>
              <a:t>naturais</a:t>
            </a:r>
            <a:endParaRPr lang="pt-BR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85DFC80-E4DB-4785-95FD-EC3CF7BCA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41" y="1194666"/>
            <a:ext cx="4129259" cy="3797634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37AC0B-DB3F-4597-A3D8-FFA5AA95FB1A}"/>
              </a:ext>
            </a:extLst>
          </p:cNvPr>
          <p:cNvSpPr txBox="1"/>
          <p:nvPr/>
        </p:nvSpPr>
        <p:spPr>
          <a:xfrm>
            <a:off x="2926741" y="4561413"/>
            <a:ext cx="15728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Sylvia e </a:t>
            </a:r>
            <a:r>
              <a:rPr lang="en-US" sz="1100" dirty="0" err="1"/>
              <a:t>suas</a:t>
            </a:r>
            <a:r>
              <a:rPr lang="en-US" sz="1100" dirty="0"/>
              <a:t> </a:t>
            </a:r>
            <a:r>
              <a:rPr lang="en-US" sz="1100" dirty="0" err="1"/>
              <a:t>luas</a:t>
            </a:r>
            <a:endParaRPr lang="en-US" sz="1100" dirty="0"/>
          </a:p>
          <a:p>
            <a:r>
              <a:rPr lang="en-US" sz="1100" dirty="0"/>
              <a:t>(Franck </a:t>
            </a:r>
            <a:r>
              <a:rPr lang="en-US" sz="1100" dirty="0" err="1"/>
              <a:t>Marchis</a:t>
            </a:r>
            <a:r>
              <a:rPr lang="en-US" sz="1100" dirty="0"/>
              <a:t>, 2004)</a:t>
            </a:r>
            <a:endParaRPr lang="pt-BR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A3A2685-D240-4AE8-B137-22C7BF157EE5}"/>
              </a:ext>
            </a:extLst>
          </p:cNvPr>
          <p:cNvSpPr txBox="1"/>
          <p:nvPr/>
        </p:nvSpPr>
        <p:spPr>
          <a:xfrm>
            <a:off x="5364511" y="1194666"/>
            <a:ext cx="1691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Sylvia: 1866</a:t>
            </a:r>
          </a:p>
          <a:p>
            <a:pPr algn="r"/>
            <a:r>
              <a:rPr lang="en-US" dirty="0"/>
              <a:t>Romulus: 2001</a:t>
            </a:r>
          </a:p>
          <a:p>
            <a:pPr algn="r"/>
            <a:r>
              <a:rPr lang="en-US" dirty="0"/>
              <a:t>Remus: 2004</a:t>
            </a:r>
            <a:endParaRPr lang="pt-BR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A553E1A-9191-41DD-AF69-36A6808603D5}"/>
              </a:ext>
            </a:extLst>
          </p:cNvPr>
          <p:cNvSpPr txBox="1"/>
          <p:nvPr/>
        </p:nvSpPr>
        <p:spPr>
          <a:xfrm>
            <a:off x="4499608" y="4062764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300km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FD3ABC0-6373-4638-995A-AC14A51F1C79}"/>
              </a:ext>
            </a:extLst>
          </p:cNvPr>
          <p:cNvSpPr txBox="1"/>
          <p:nvPr/>
        </p:nvSpPr>
        <p:spPr>
          <a:xfrm>
            <a:off x="378920" y="3955042"/>
            <a:ext cx="2295821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Densidade</a:t>
            </a:r>
            <a:r>
              <a:rPr lang="en-US" dirty="0"/>
              <a:t>: 1,2g/cm</a:t>
            </a:r>
            <a:r>
              <a:rPr lang="en-US" baseline="30000" dirty="0"/>
              <a:t>3</a:t>
            </a:r>
            <a:endParaRPr lang="pt-BR" baseline="300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B2DD4D0-7DE5-4933-87A5-EE9DB117E199}"/>
              </a:ext>
            </a:extLst>
          </p:cNvPr>
          <p:cNvSpPr txBox="1"/>
          <p:nvPr/>
        </p:nvSpPr>
        <p:spPr>
          <a:xfrm>
            <a:off x="6210255" y="3093483"/>
            <a:ext cx="5325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18km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47F07F-F8DC-48DB-8DF5-45E661C48E87}"/>
              </a:ext>
            </a:extLst>
          </p:cNvPr>
          <p:cNvSpPr txBox="1"/>
          <p:nvPr/>
        </p:nvSpPr>
        <p:spPr>
          <a:xfrm>
            <a:off x="5422224" y="2873100"/>
            <a:ext cx="4555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7km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3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133350"/>
            <a:ext cx="9144000" cy="1282700"/>
            <a:chOff x="0" y="184150"/>
            <a:chExt cx="9144000" cy="1282700"/>
          </a:xfrm>
        </p:grpSpPr>
        <p:sp>
          <p:nvSpPr>
            <p:cNvPr id="2" name="Rectangle 1"/>
            <p:cNvSpPr/>
            <p:nvPr/>
          </p:nvSpPr>
          <p:spPr>
            <a:xfrm>
              <a:off x="0" y="184150"/>
              <a:ext cx="9144000" cy="12827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9458" name="Picture 2" descr="Resultado de imagem para asteroid day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2" t="10325" r="5389" b="9630"/>
            <a:stretch/>
          </p:blipFill>
          <p:spPr bwMode="auto">
            <a:xfrm>
              <a:off x="3238500" y="285750"/>
              <a:ext cx="2667000" cy="996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460" name="Picture 4" descr="RustySchweick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49" y="3065261"/>
            <a:ext cx="1345726" cy="168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Resultado de imagem para Brian M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548" y="3065262"/>
            <a:ext cx="1682952" cy="16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Resultado de imagem para Danica Re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4" y="3065262"/>
            <a:ext cx="2105025" cy="16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Resultado de imagem para Grigorij Richter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3" r="15887"/>
          <a:stretch/>
        </p:blipFill>
        <p:spPr bwMode="auto">
          <a:xfrm>
            <a:off x="290511" y="3065262"/>
            <a:ext cx="2311400" cy="16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8861" y="1682750"/>
            <a:ext cx="6870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Tecnologia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detecção</a:t>
            </a:r>
            <a:r>
              <a:rPr lang="en-US" dirty="0" smtClean="0"/>
              <a:t> de </a:t>
            </a:r>
            <a:r>
              <a:rPr lang="en-US" dirty="0" err="1" smtClean="0"/>
              <a:t>asteroides</a:t>
            </a:r>
            <a:r>
              <a:rPr lang="en-US" dirty="0"/>
              <a:t> </a:t>
            </a:r>
            <a:r>
              <a:rPr lang="en-US" dirty="0" err="1" smtClean="0"/>
              <a:t>próximos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Meta: 100 mil </a:t>
            </a:r>
            <a:r>
              <a:rPr lang="en-US" dirty="0" err="1" smtClean="0"/>
              <a:t>asteroides</a:t>
            </a:r>
            <a:r>
              <a:rPr lang="en-US" dirty="0" smtClean="0"/>
              <a:t>/</a:t>
            </a:r>
            <a:r>
              <a:rPr lang="en-US" dirty="0" err="1" smtClean="0"/>
              <a:t>ano</a:t>
            </a:r>
            <a:r>
              <a:rPr lang="en-US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conscientização</a:t>
            </a:r>
            <a:r>
              <a:rPr lang="en-US" dirty="0" smtClean="0"/>
              <a:t> e </a:t>
            </a:r>
            <a:r>
              <a:rPr lang="en-US" dirty="0" err="1" smtClean="0"/>
              <a:t>esforço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prevenção</a:t>
            </a:r>
            <a:r>
              <a:rPr lang="en-US" dirty="0" smtClean="0"/>
              <a:t> de </a:t>
            </a:r>
            <a:r>
              <a:rPr lang="en-US" dirty="0" err="1" smtClean="0"/>
              <a:t>impactos</a:t>
            </a:r>
            <a:r>
              <a:rPr lang="en-US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443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F132CE7-E7EA-4FD0-9663-B918E2606D9D}"/>
              </a:ext>
            </a:extLst>
          </p:cNvPr>
          <p:cNvSpPr txBox="1"/>
          <p:nvPr/>
        </p:nvSpPr>
        <p:spPr>
          <a:xfrm>
            <a:off x="223200" y="151200"/>
            <a:ext cx="3135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10199 </a:t>
            </a:r>
            <a:r>
              <a:rPr lang="en-US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Chariklo</a:t>
            </a:r>
            <a:endParaRPr lang="en-US" sz="24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2400" dirty="0"/>
              <a:t>O </a:t>
            </a:r>
            <a:r>
              <a:rPr lang="en-US" sz="2400" dirty="0" err="1"/>
              <a:t>asteroide</a:t>
            </a:r>
            <a:r>
              <a:rPr lang="en-US" sz="2400" dirty="0"/>
              <a:t> com </a:t>
            </a:r>
            <a:r>
              <a:rPr lang="en-US" sz="2400" dirty="0" err="1"/>
              <a:t>anéis</a:t>
            </a:r>
            <a:endParaRPr lang="pt-BR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EC107BD4-6FD2-438D-B5D3-BC6EFEFE77DE}"/>
              </a:ext>
            </a:extLst>
          </p:cNvPr>
          <p:cNvGrpSpPr/>
          <p:nvPr/>
        </p:nvGrpSpPr>
        <p:grpSpPr>
          <a:xfrm>
            <a:off x="2221073" y="967797"/>
            <a:ext cx="4701854" cy="3798603"/>
            <a:chOff x="335304" y="1531016"/>
            <a:chExt cx="4236319" cy="3268437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10033A7F-1968-4FFE-A298-59ED39CB9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04" y="2072030"/>
              <a:ext cx="4169309" cy="2727423"/>
            </a:xfrm>
            <a:prstGeom prst="rect">
              <a:avLst/>
            </a:prstGeom>
            <a:ln>
              <a:solidFill>
                <a:schemeClr val="bg1">
                  <a:lumMod val="85000"/>
                  <a:lumOff val="15000"/>
                </a:schemeClr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A553E1A-9191-41DD-AF69-36A6808603D5}"/>
                </a:ext>
              </a:extLst>
            </p:cNvPr>
            <p:cNvSpPr txBox="1"/>
            <p:nvPr/>
          </p:nvSpPr>
          <p:spPr>
            <a:xfrm>
              <a:off x="1966562" y="3781964"/>
              <a:ext cx="6094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280km</a:t>
              </a:r>
              <a:endParaRPr lang="pt-BR" sz="11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7037AC0B-DB3F-4597-A3D8-FFA5AA95FB1A}"/>
                </a:ext>
              </a:extLst>
            </p:cNvPr>
            <p:cNvSpPr txBox="1"/>
            <p:nvPr/>
          </p:nvSpPr>
          <p:spPr>
            <a:xfrm>
              <a:off x="335304" y="2072030"/>
              <a:ext cx="178446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/>
                <a:t>Chariklo</a:t>
              </a:r>
              <a:r>
                <a:rPr lang="en-US" sz="1100" dirty="0"/>
                <a:t>, </a:t>
              </a:r>
              <a:r>
                <a:rPr lang="en-US" sz="1100" dirty="0" err="1"/>
                <a:t>Oiapoque</a:t>
              </a:r>
              <a:r>
                <a:rPr lang="en-US" sz="1100" dirty="0"/>
                <a:t> e Chui</a:t>
              </a:r>
            </a:p>
            <a:p>
              <a:r>
                <a:rPr lang="en-US" sz="1100" dirty="0"/>
                <a:t>(</a:t>
              </a:r>
              <a:r>
                <a:rPr lang="en-US" sz="1100" dirty="0" err="1"/>
                <a:t>Concepção</a:t>
              </a:r>
              <a:r>
                <a:rPr lang="en-US" sz="1100" dirty="0"/>
                <a:t> </a:t>
              </a:r>
              <a:r>
                <a:rPr lang="en-US" sz="1100" dirty="0" err="1"/>
                <a:t>artística</a:t>
              </a:r>
              <a:r>
                <a:rPr lang="en-US" sz="1100" dirty="0"/>
                <a:t>/ESO)</a:t>
              </a:r>
              <a:endParaRPr lang="pt-BR" sz="11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CD03F3D8-5E9C-4B7E-8D9D-58A6548D9B6C}"/>
                </a:ext>
              </a:extLst>
            </p:cNvPr>
            <p:cNvSpPr txBox="1"/>
            <p:nvPr/>
          </p:nvSpPr>
          <p:spPr>
            <a:xfrm>
              <a:off x="2977917" y="1531016"/>
              <a:ext cx="15937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err="1"/>
                <a:t>Chariklo</a:t>
              </a:r>
              <a:r>
                <a:rPr lang="en-US" dirty="0"/>
                <a:t>: 1997</a:t>
              </a:r>
            </a:p>
            <a:p>
              <a:pPr algn="r"/>
              <a:r>
                <a:rPr lang="en-US" dirty="0" err="1"/>
                <a:t>Anéis</a:t>
              </a:r>
              <a:r>
                <a:rPr lang="en-US" dirty="0"/>
                <a:t>: 2014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76079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Exploração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391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D6ACC4-DC0A-43FF-96C9-448E413C9B41}"/>
              </a:ext>
            </a:extLst>
          </p:cNvPr>
          <p:cNvSpPr txBox="1"/>
          <p:nvPr/>
        </p:nvSpPr>
        <p:spPr>
          <a:xfrm flipH="1">
            <a:off x="469045" y="557877"/>
            <a:ext cx="341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Galileo</a:t>
            </a:r>
          </a:p>
          <a:p>
            <a:pPr algn="ctr"/>
            <a:r>
              <a:rPr lang="en-US" sz="1400" dirty="0"/>
              <a:t>(NASA/1989-2003)</a:t>
            </a:r>
            <a:endParaRPr lang="pt-BR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F46CABD-40F9-49E8-9EA3-28702402BF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" y="1388874"/>
            <a:ext cx="3410712" cy="2740152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8AADEB-658A-4DA1-AB57-D36B5A47AF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42" y="51750"/>
            <a:ext cx="2946959" cy="2448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1E1902-4B6B-4FC4-BB95-92D8F4E587B3}"/>
              </a:ext>
            </a:extLst>
          </p:cNvPr>
          <p:cNvSpPr txBox="1"/>
          <p:nvPr/>
        </p:nvSpPr>
        <p:spPr>
          <a:xfrm>
            <a:off x="7187901" y="1853418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1991</a:t>
            </a:r>
          </a:p>
          <a:p>
            <a:r>
              <a:rPr lang="en-US" dirty="0"/>
              <a:t>Flyby </a:t>
            </a:r>
            <a:r>
              <a:rPr lang="en-US" dirty="0" err="1" smtClean="0"/>
              <a:t>Gaspra</a:t>
            </a:r>
            <a:endParaRPr lang="pt-BR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63D40AA-45B4-42FC-8E9E-8870E63D3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421" y="2643751"/>
            <a:ext cx="3333625" cy="2448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CFC3061-5965-4732-8ECF-29A1FF44F50D}"/>
              </a:ext>
            </a:extLst>
          </p:cNvPr>
          <p:cNvSpPr txBox="1"/>
          <p:nvPr/>
        </p:nvSpPr>
        <p:spPr>
          <a:xfrm>
            <a:off x="4643295" y="4445419"/>
            <a:ext cx="1071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1993</a:t>
            </a:r>
          </a:p>
          <a:p>
            <a:pPr algn="r"/>
            <a:r>
              <a:rPr lang="en-US" dirty="0"/>
              <a:t>Flyby </a:t>
            </a:r>
            <a:r>
              <a:rPr lang="en-US" dirty="0" smtClean="0"/>
              <a:t>Ida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682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D6ACC4-DC0A-43FF-96C9-448E413C9B41}"/>
              </a:ext>
            </a:extLst>
          </p:cNvPr>
          <p:cNvSpPr txBox="1"/>
          <p:nvPr/>
        </p:nvSpPr>
        <p:spPr>
          <a:xfrm flipH="1">
            <a:off x="469041" y="591666"/>
            <a:ext cx="341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NEAR Shoemaker</a:t>
            </a:r>
          </a:p>
          <a:p>
            <a:pPr algn="ctr"/>
            <a:r>
              <a:rPr lang="en-US" sz="1400" dirty="0"/>
              <a:t>(NASA/1996-2001)</a:t>
            </a:r>
            <a:endParaRPr lang="pt-BR" sz="1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CFC3061-5965-4732-8ECF-29A1FF44F50D}"/>
              </a:ext>
            </a:extLst>
          </p:cNvPr>
          <p:cNvSpPr txBox="1"/>
          <p:nvPr/>
        </p:nvSpPr>
        <p:spPr>
          <a:xfrm>
            <a:off x="3755905" y="4399335"/>
            <a:ext cx="30894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1998-2001</a:t>
            </a:r>
          </a:p>
          <a:p>
            <a:pPr algn="r"/>
            <a:r>
              <a:rPr lang="en-US" dirty="0"/>
              <a:t>Flyby, </a:t>
            </a:r>
            <a:r>
              <a:rPr lang="en-US" dirty="0" err="1"/>
              <a:t>órbita</a:t>
            </a:r>
            <a:r>
              <a:rPr lang="en-US" dirty="0"/>
              <a:t> e </a:t>
            </a:r>
            <a:r>
              <a:rPr lang="en-US" dirty="0" err="1"/>
              <a:t>pouso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Eros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14F70C-6AF0-4AEA-A7F6-C8B6CACAC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01" y="1422663"/>
            <a:ext cx="3615789" cy="2702802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08E3A64-E2A2-4D22-A4A9-9F12486D61E9}"/>
              </a:ext>
            </a:extLst>
          </p:cNvPr>
          <p:cNvGrpSpPr/>
          <p:nvPr/>
        </p:nvGrpSpPr>
        <p:grpSpPr>
          <a:xfrm>
            <a:off x="5501848" y="43200"/>
            <a:ext cx="3564000" cy="2448000"/>
            <a:chOff x="5477810" y="135783"/>
            <a:chExt cx="3615790" cy="2713502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86D8AD54-3065-42B5-B828-8BDA7F64D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5" t="11883" r="19055" b="10241"/>
            <a:stretch/>
          </p:blipFill>
          <p:spPr>
            <a:xfrm>
              <a:off x="5477810" y="135783"/>
              <a:ext cx="3615790" cy="2713502"/>
            </a:xfrm>
            <a:prstGeom prst="rect">
              <a:avLst/>
            </a:prstGeom>
            <a:ln>
              <a:solidFill>
                <a:schemeClr val="bg1">
                  <a:lumMod val="85000"/>
                  <a:lumOff val="15000"/>
                </a:schemeClr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01E1902-4B6B-4FC4-BB95-92D8F4E587B3}"/>
                </a:ext>
              </a:extLst>
            </p:cNvPr>
            <p:cNvSpPr txBox="1"/>
            <p:nvPr/>
          </p:nvSpPr>
          <p:spPr>
            <a:xfrm>
              <a:off x="5477810" y="2123145"/>
              <a:ext cx="1642886" cy="7164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1997</a:t>
              </a:r>
            </a:p>
            <a:p>
              <a:r>
                <a:rPr lang="en-US" dirty="0"/>
                <a:t>Flyby </a:t>
              </a:r>
              <a:r>
                <a:rPr lang="en-US" dirty="0" err="1" smtClean="0"/>
                <a:t>Mathilde</a:t>
              </a:r>
              <a:endParaRPr lang="pt-BR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D9FC6EF-4D88-4626-9ACE-94579914DFFB}"/>
                </a:ext>
              </a:extLst>
            </p:cNvPr>
            <p:cNvSpPr txBox="1"/>
            <p:nvPr/>
          </p:nvSpPr>
          <p:spPr>
            <a:xfrm>
              <a:off x="7926796" y="542309"/>
              <a:ext cx="53251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53km</a:t>
              </a:r>
              <a:endParaRPr lang="pt-BR" sz="1100" dirty="0">
                <a:solidFill>
                  <a:schemeClr val="bg2">
                    <a:lumMod val="60000"/>
                    <a:lumOff val="40000"/>
                  </a:schemeClr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90F834C-64B7-45C2-A7C4-36C055B59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40" y="2551500"/>
            <a:ext cx="2220508" cy="244800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942264C-2005-4694-AEC8-803F703AEE62}"/>
              </a:ext>
            </a:extLst>
          </p:cNvPr>
          <p:cNvSpPr txBox="1"/>
          <p:nvPr/>
        </p:nvSpPr>
        <p:spPr>
          <a:xfrm>
            <a:off x="8440647" y="4733550"/>
            <a:ext cx="5325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34km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1682BC5-B74F-4CE2-B930-6FD6887606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67" y="1604582"/>
            <a:ext cx="2931333" cy="3003891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D6ACC4-DC0A-43FF-96C9-448E413C9B41}"/>
              </a:ext>
            </a:extLst>
          </p:cNvPr>
          <p:cNvSpPr txBox="1"/>
          <p:nvPr/>
        </p:nvSpPr>
        <p:spPr>
          <a:xfrm flipH="1">
            <a:off x="908241" y="426159"/>
            <a:ext cx="341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Deep Space 1</a:t>
            </a:r>
          </a:p>
          <a:p>
            <a:pPr algn="ctr"/>
            <a:r>
              <a:rPr lang="en-US" sz="1400" dirty="0"/>
              <a:t>(NASA/1998-2001)</a:t>
            </a:r>
            <a:endParaRPr lang="pt-BR" sz="1400" dirty="0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CFC3061-5965-4732-8ECF-29A1FF44F50D}"/>
              </a:ext>
            </a:extLst>
          </p:cNvPr>
          <p:cNvSpPr txBox="1"/>
          <p:nvPr/>
        </p:nvSpPr>
        <p:spPr>
          <a:xfrm>
            <a:off x="625467" y="3962141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1999</a:t>
            </a:r>
          </a:p>
          <a:p>
            <a:r>
              <a:rPr lang="en-US" dirty="0"/>
              <a:t>Flyby </a:t>
            </a:r>
            <a:r>
              <a:rPr lang="en-US" dirty="0" smtClean="0"/>
              <a:t>Braille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942264C-2005-4694-AEC8-803F703AEE62}"/>
              </a:ext>
            </a:extLst>
          </p:cNvPr>
          <p:cNvSpPr txBox="1"/>
          <p:nvPr/>
        </p:nvSpPr>
        <p:spPr>
          <a:xfrm>
            <a:off x="2273222" y="3047791"/>
            <a:ext cx="4555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2km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8CF1DE0-0AA4-45D9-81E1-7312BFEC1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1" y="81742"/>
            <a:ext cx="1202399" cy="1251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FC4AF52-44B1-4B51-82F7-4E03AD378C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31" y="81742"/>
            <a:ext cx="1653952" cy="12495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D5E3A18-C276-4EA4-8854-DA6B0D941E75}"/>
              </a:ext>
            </a:extLst>
          </p:cNvPr>
          <p:cNvSpPr txBox="1"/>
          <p:nvPr/>
        </p:nvSpPr>
        <p:spPr>
          <a:xfrm flipH="1">
            <a:off x="4193496" y="449118"/>
            <a:ext cx="341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Stardust</a:t>
            </a:r>
          </a:p>
          <a:p>
            <a:pPr algn="ctr"/>
            <a:r>
              <a:rPr lang="en-US" sz="1400" dirty="0"/>
              <a:t>(NASA/1999-2011)</a:t>
            </a:r>
            <a:endParaRPr lang="pt-BR" sz="1400" dirty="0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EF042698-CB21-43E3-A3F8-48A75E697A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040" y="1601571"/>
            <a:ext cx="4130360" cy="3006902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DEF19EF-AD4D-4213-BA44-38E666F9C860}"/>
              </a:ext>
            </a:extLst>
          </p:cNvPr>
          <p:cNvSpPr txBox="1"/>
          <p:nvPr/>
        </p:nvSpPr>
        <p:spPr>
          <a:xfrm>
            <a:off x="7057953" y="3962142"/>
            <a:ext cx="1776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2002</a:t>
            </a:r>
          </a:p>
          <a:p>
            <a:pPr algn="r"/>
            <a:r>
              <a:rPr lang="en-US" dirty="0"/>
              <a:t>Flyby </a:t>
            </a:r>
            <a:r>
              <a:rPr lang="en-US" dirty="0" err="1" smtClean="0"/>
              <a:t>Annefrank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A29F59F-1106-4584-A0D1-480A187D8E9A}"/>
              </a:ext>
            </a:extLst>
          </p:cNvPr>
          <p:cNvSpPr txBox="1"/>
          <p:nvPr/>
        </p:nvSpPr>
        <p:spPr>
          <a:xfrm>
            <a:off x="5029220" y="2571750"/>
            <a:ext cx="5629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6.6km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49D1D42-70E5-47DC-9032-4345333D3F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91" y="344085"/>
            <a:ext cx="4608912" cy="2626119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D6ACC4-DC0A-43FF-96C9-448E413C9B41}"/>
              </a:ext>
            </a:extLst>
          </p:cNvPr>
          <p:cNvSpPr txBox="1"/>
          <p:nvPr/>
        </p:nvSpPr>
        <p:spPr>
          <a:xfrm flipH="1">
            <a:off x="469045" y="557877"/>
            <a:ext cx="341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Hayabusa</a:t>
            </a:r>
            <a:endParaRPr lang="en-US" sz="3200" b="1" dirty="0"/>
          </a:p>
          <a:p>
            <a:pPr algn="ctr"/>
            <a:r>
              <a:rPr lang="en-US" sz="1400" dirty="0"/>
              <a:t>(JAXA/2003-2010)</a:t>
            </a:r>
            <a:endParaRPr lang="pt-BR" sz="1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1E1902-4B6B-4FC4-BB95-92D8F4E587B3}"/>
              </a:ext>
            </a:extLst>
          </p:cNvPr>
          <p:cNvSpPr txBox="1"/>
          <p:nvPr/>
        </p:nvSpPr>
        <p:spPr>
          <a:xfrm>
            <a:off x="6823540" y="2323873"/>
            <a:ext cx="2036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2005</a:t>
            </a:r>
          </a:p>
          <a:p>
            <a:pPr algn="r"/>
            <a:r>
              <a:rPr lang="en-US" dirty="0" err="1"/>
              <a:t>Pouso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Itokawa</a:t>
            </a:r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DCE7FA-17D4-4927-B4B6-86580B6D0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7" y="1388874"/>
            <a:ext cx="3780405" cy="233545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777827-7ABD-4C0D-8C12-436B9E140F8A}"/>
              </a:ext>
            </a:extLst>
          </p:cNvPr>
          <p:cNvSpPr txBox="1"/>
          <p:nvPr/>
        </p:nvSpPr>
        <p:spPr>
          <a:xfrm>
            <a:off x="5634020" y="557877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500m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78DDB1B-0997-411C-AF79-6BCFB81C4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891" y="3103200"/>
            <a:ext cx="2480005" cy="1559045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0B969E5A-EDE4-42E1-BD78-30184137A8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908" y="3103200"/>
            <a:ext cx="2074406" cy="1559045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35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699A36E-F712-41C0-AFE3-68E8B749E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58" y="124709"/>
            <a:ext cx="2893648" cy="2893648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D6ACC4-DC0A-43FF-96C9-448E413C9B41}"/>
              </a:ext>
            </a:extLst>
          </p:cNvPr>
          <p:cNvSpPr txBox="1"/>
          <p:nvPr/>
        </p:nvSpPr>
        <p:spPr>
          <a:xfrm flipH="1">
            <a:off x="209900" y="557877"/>
            <a:ext cx="341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Rosetta</a:t>
            </a:r>
          </a:p>
          <a:p>
            <a:pPr algn="ctr"/>
            <a:r>
              <a:rPr lang="en-US" sz="1400" dirty="0"/>
              <a:t>(ESA/2004-2016)</a:t>
            </a:r>
            <a:endParaRPr lang="pt-BR" sz="1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1E1902-4B6B-4FC4-BB95-92D8F4E587B3}"/>
              </a:ext>
            </a:extLst>
          </p:cNvPr>
          <p:cNvSpPr txBox="1"/>
          <p:nvPr/>
        </p:nvSpPr>
        <p:spPr>
          <a:xfrm>
            <a:off x="4780055" y="124709"/>
            <a:ext cx="13789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2008</a:t>
            </a:r>
          </a:p>
          <a:p>
            <a:pPr algn="r"/>
            <a:r>
              <a:rPr lang="en-US" dirty="0"/>
              <a:t>Flyby </a:t>
            </a:r>
            <a:r>
              <a:rPr lang="en-US" dirty="0" smtClean="0"/>
              <a:t>Steins</a:t>
            </a:r>
            <a:endParaRPr lang="pt-BR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777827-7ABD-4C0D-8C12-436B9E140F8A}"/>
              </a:ext>
            </a:extLst>
          </p:cNvPr>
          <p:cNvSpPr txBox="1"/>
          <p:nvPr/>
        </p:nvSpPr>
        <p:spPr>
          <a:xfrm>
            <a:off x="7997640" y="1946014"/>
            <a:ext cx="5581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6,7km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C0A1609-1BEB-4FD6-A38C-866DF70407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7" y="1388874"/>
            <a:ext cx="3262118" cy="2173296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2C638BE-5F4B-4CA3-9454-CA3E627E80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72" y="2159541"/>
            <a:ext cx="2893648" cy="285925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04506A9-874F-4A02-9F2B-7B7A024D1305}"/>
              </a:ext>
            </a:extLst>
          </p:cNvPr>
          <p:cNvSpPr txBox="1"/>
          <p:nvPr/>
        </p:nvSpPr>
        <p:spPr>
          <a:xfrm>
            <a:off x="4085442" y="3506444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121km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E809C95-DE70-4B50-9858-65209B5D6DE3}"/>
              </a:ext>
            </a:extLst>
          </p:cNvPr>
          <p:cNvSpPr txBox="1"/>
          <p:nvPr/>
        </p:nvSpPr>
        <p:spPr>
          <a:xfrm>
            <a:off x="6858020" y="4372460"/>
            <a:ext cx="1441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</a:p>
          <a:p>
            <a:r>
              <a:rPr lang="en-US" dirty="0"/>
              <a:t>Flyby </a:t>
            </a:r>
            <a:r>
              <a:rPr lang="en-US" dirty="0" err="1" smtClean="0"/>
              <a:t>Lutetia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4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494CC6E-8404-4A33-9CA0-1CE57E4EA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78" y="765450"/>
            <a:ext cx="3800267" cy="3612599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D6ACC4-DC0A-43FF-96C9-448E413C9B41}"/>
              </a:ext>
            </a:extLst>
          </p:cNvPr>
          <p:cNvSpPr txBox="1"/>
          <p:nvPr/>
        </p:nvSpPr>
        <p:spPr>
          <a:xfrm flipH="1">
            <a:off x="415562" y="332674"/>
            <a:ext cx="341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Chang’e-2</a:t>
            </a:r>
          </a:p>
          <a:p>
            <a:pPr algn="ctr"/>
            <a:r>
              <a:rPr lang="en-US" sz="1400" dirty="0"/>
              <a:t>(CNSA/2010-?)</a:t>
            </a:r>
            <a:endParaRPr lang="pt-BR" sz="1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1E1902-4B6B-4FC4-BB95-92D8F4E587B3}"/>
              </a:ext>
            </a:extLst>
          </p:cNvPr>
          <p:cNvSpPr txBox="1"/>
          <p:nvPr/>
        </p:nvSpPr>
        <p:spPr>
          <a:xfrm>
            <a:off x="4773578" y="3731718"/>
            <a:ext cx="1499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2012</a:t>
            </a:r>
          </a:p>
          <a:p>
            <a:r>
              <a:rPr lang="en-US" dirty="0"/>
              <a:t>Flyby </a:t>
            </a:r>
            <a:r>
              <a:rPr lang="en-US" dirty="0" err="1" smtClean="0"/>
              <a:t>Touatis</a:t>
            </a:r>
            <a:endParaRPr lang="pt-BR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777827-7ABD-4C0D-8C12-436B9E140F8A}"/>
              </a:ext>
            </a:extLst>
          </p:cNvPr>
          <p:cNvSpPr txBox="1"/>
          <p:nvPr/>
        </p:nvSpPr>
        <p:spPr>
          <a:xfrm>
            <a:off x="6430748" y="1325595"/>
            <a:ext cx="6351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4,75km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374E77A-BE2F-43CA-9955-CE017D291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0" y="1163671"/>
            <a:ext cx="3365724" cy="1883801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0479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591C358-12AB-4332-9402-F6597717EE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48" y="61976"/>
            <a:ext cx="2997581" cy="257175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9956D64-BB3E-47F5-96DE-F1BDBCB07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50" y="2192974"/>
            <a:ext cx="2888550" cy="288855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D6ACC4-DC0A-43FF-96C9-448E413C9B41}"/>
              </a:ext>
            </a:extLst>
          </p:cNvPr>
          <p:cNvSpPr txBox="1"/>
          <p:nvPr/>
        </p:nvSpPr>
        <p:spPr>
          <a:xfrm flipH="1">
            <a:off x="-54401" y="447874"/>
            <a:ext cx="341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Dawn</a:t>
            </a:r>
          </a:p>
          <a:p>
            <a:pPr algn="ctr"/>
            <a:r>
              <a:rPr lang="en-US" sz="1400" dirty="0"/>
              <a:t>(NASA/2007-?)</a:t>
            </a:r>
            <a:endParaRPr lang="pt-BR" sz="14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1E1902-4B6B-4FC4-BB95-92D8F4E587B3}"/>
              </a:ext>
            </a:extLst>
          </p:cNvPr>
          <p:cNvSpPr txBox="1"/>
          <p:nvPr/>
        </p:nvSpPr>
        <p:spPr>
          <a:xfrm>
            <a:off x="6591529" y="61976"/>
            <a:ext cx="177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2011-2012</a:t>
            </a:r>
          </a:p>
          <a:p>
            <a:r>
              <a:rPr lang="en-US" dirty="0" err="1"/>
              <a:t>Órbita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Vesta</a:t>
            </a:r>
            <a:endParaRPr lang="pt-BR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A777827-7ABD-4C0D-8C12-436B9E140F8A}"/>
              </a:ext>
            </a:extLst>
          </p:cNvPr>
          <p:cNvSpPr txBox="1"/>
          <p:nvPr/>
        </p:nvSpPr>
        <p:spPr>
          <a:xfrm>
            <a:off x="3593948" y="2372116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570km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04506A9-874F-4A02-9F2B-7B7A024D1305}"/>
              </a:ext>
            </a:extLst>
          </p:cNvPr>
          <p:cNvSpPr txBox="1"/>
          <p:nvPr/>
        </p:nvSpPr>
        <p:spPr>
          <a:xfrm>
            <a:off x="8440938" y="4819914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965km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E809C95-DE70-4B50-9858-65209B5D6DE3}"/>
              </a:ext>
            </a:extLst>
          </p:cNvPr>
          <p:cNvSpPr txBox="1"/>
          <p:nvPr/>
        </p:nvSpPr>
        <p:spPr>
          <a:xfrm>
            <a:off x="4335837" y="4435193"/>
            <a:ext cx="1790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2015-?</a:t>
            </a:r>
          </a:p>
          <a:p>
            <a:pPr algn="r"/>
            <a:r>
              <a:rPr lang="en-US" dirty="0" err="1"/>
              <a:t>Órbita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Ceres</a:t>
            </a:r>
            <a:endParaRPr lang="pt-BR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9FC1CD5-A5FE-439E-8B7C-53116AEDE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37" y="1276414"/>
            <a:ext cx="3279200" cy="319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1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bs.twimg.com/media/Dgq1-LLV4AEqKn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93002"/>
            <a:ext cx="4340225" cy="4340227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D6ACC4-DC0A-43FF-96C9-448E413C9B41}"/>
              </a:ext>
            </a:extLst>
          </p:cNvPr>
          <p:cNvSpPr txBox="1"/>
          <p:nvPr/>
        </p:nvSpPr>
        <p:spPr>
          <a:xfrm flipH="1">
            <a:off x="294538" y="393003"/>
            <a:ext cx="341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Hayabusa</a:t>
            </a:r>
            <a:r>
              <a:rPr lang="en-US" sz="3200" b="1" dirty="0"/>
              <a:t> 2</a:t>
            </a:r>
          </a:p>
          <a:p>
            <a:pPr algn="ctr"/>
            <a:r>
              <a:rPr lang="en-US" sz="1400" dirty="0"/>
              <a:t>(JAXA/2014-?)</a:t>
            </a:r>
            <a:endParaRPr lang="pt-BR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04506A9-874F-4A02-9F2B-7B7A024D1305}"/>
              </a:ext>
            </a:extLst>
          </p:cNvPr>
          <p:cNvSpPr txBox="1"/>
          <p:nvPr/>
        </p:nvSpPr>
        <p:spPr>
          <a:xfrm>
            <a:off x="8122439" y="4471619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870m</a:t>
            </a:r>
            <a:endParaRPr lang="pt-BR" sz="11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E809C95-DE70-4B50-9858-65209B5D6DE3}"/>
              </a:ext>
            </a:extLst>
          </p:cNvPr>
          <p:cNvSpPr txBox="1"/>
          <p:nvPr/>
        </p:nvSpPr>
        <p:spPr>
          <a:xfrm>
            <a:off x="1433622" y="4086898"/>
            <a:ext cx="2890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28/06/2018</a:t>
            </a:r>
            <a:endParaRPr lang="en-US" dirty="0"/>
          </a:p>
          <a:p>
            <a:pPr algn="r"/>
            <a:r>
              <a:rPr lang="pt-BR" dirty="0" smtClean="0"/>
              <a:t>Aproximando-se de Ryugu </a:t>
            </a:r>
            <a:endParaRPr lang="pt-BR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AD4BD9F-C0A3-46F1-8375-4A752A167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0" y="1224000"/>
            <a:ext cx="3346188" cy="236725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0733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que </a:t>
            </a:r>
            <a:r>
              <a:rPr lang="en-US" dirty="0" err="1"/>
              <a:t>são</a:t>
            </a:r>
            <a:r>
              <a:rPr lang="en-US" dirty="0"/>
              <a:t>?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46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5" y="375615"/>
            <a:ext cx="9153431" cy="4392270"/>
          </a:xfrm>
          <a:prstGeom prst="rect">
            <a:avLst/>
          </a:prstGeom>
          <a:noFill/>
          <a:ln w="9525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73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D6ACC4-DC0A-43FF-96C9-448E413C9B41}"/>
              </a:ext>
            </a:extLst>
          </p:cNvPr>
          <p:cNvSpPr txBox="1"/>
          <p:nvPr/>
        </p:nvSpPr>
        <p:spPr>
          <a:xfrm flipH="1">
            <a:off x="920938" y="481690"/>
            <a:ext cx="3410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OSIRIS-Rex</a:t>
            </a:r>
          </a:p>
          <a:p>
            <a:pPr algn="ctr"/>
            <a:r>
              <a:rPr lang="en-US" sz="1400" dirty="0"/>
              <a:t>(NASA/2016-?)</a:t>
            </a:r>
            <a:endParaRPr lang="pt-BR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1D6E431-38A8-4D0A-83D6-2CD5ED0C8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30" y="1312687"/>
            <a:ext cx="3309619" cy="285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0F944D-47AF-4319-AB98-45BFE9200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413" y="1312687"/>
            <a:ext cx="2676525" cy="2676525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1483" y="3613530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Bennu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98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Momento</a:t>
            </a:r>
            <a:r>
              <a:rPr lang="en-US" dirty="0"/>
              <a:t> de </a:t>
            </a:r>
            <a:r>
              <a:rPr lang="en-US" dirty="0" err="1"/>
              <a:t>tensão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70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D7BD1D-D341-4115-9E5E-D5F97A71FFCE}"/>
              </a:ext>
            </a:extLst>
          </p:cNvPr>
          <p:cNvSpPr txBox="1"/>
          <p:nvPr/>
        </p:nvSpPr>
        <p:spPr>
          <a:xfrm>
            <a:off x="405635" y="547200"/>
            <a:ext cx="833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2007: </a:t>
            </a:r>
            <a:r>
              <a:rPr lang="pt-BR" sz="2400" dirty="0"/>
              <a:t>"</a:t>
            </a:r>
            <a:r>
              <a:rPr lang="pt-BR" sz="2400" dirty="0" err="1"/>
              <a:t>Asteróide</a:t>
            </a:r>
            <a:r>
              <a:rPr lang="pt-BR" sz="2400" dirty="0"/>
              <a:t> </a:t>
            </a:r>
            <a:r>
              <a:rPr lang="pt-BR" sz="2400" dirty="0" err="1"/>
              <a:t>Pallas</a:t>
            </a:r>
            <a:r>
              <a:rPr lang="pt-BR" sz="2400" dirty="0"/>
              <a:t> poderá se chocar com a Terra"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EE3EF7-6B3D-493C-806A-8CD96B64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7" y="1008865"/>
            <a:ext cx="28289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7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3D7BD1D-D341-4115-9E5E-D5F97A71FFCE}"/>
              </a:ext>
            </a:extLst>
          </p:cNvPr>
          <p:cNvSpPr txBox="1"/>
          <p:nvPr/>
        </p:nvSpPr>
        <p:spPr>
          <a:xfrm>
            <a:off x="405635" y="547200"/>
            <a:ext cx="833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2007: </a:t>
            </a:r>
            <a:r>
              <a:rPr lang="pt-BR" sz="2400" dirty="0"/>
              <a:t>"</a:t>
            </a:r>
            <a:r>
              <a:rPr lang="pt-BR" sz="2400" dirty="0" err="1"/>
              <a:t>Asteróide</a:t>
            </a:r>
            <a:r>
              <a:rPr lang="pt-BR" sz="2400" dirty="0"/>
              <a:t> </a:t>
            </a:r>
            <a:r>
              <a:rPr lang="pt-BR" sz="2400" dirty="0" err="1"/>
              <a:t>Pallas</a:t>
            </a:r>
            <a:r>
              <a:rPr lang="pt-BR" sz="2400" dirty="0"/>
              <a:t> poderá se chocar com a Terra"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8EE3EF7-6B3D-493C-806A-8CD96B64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537" y="1008865"/>
            <a:ext cx="2828925" cy="1838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A9179E8-F33F-4C04-A748-3D102B353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11" y="1008865"/>
            <a:ext cx="6048775" cy="39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1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Asteroides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ficção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956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sultado de imagem para the little princ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973709" y="2769777"/>
            <a:ext cx="1952732" cy="2289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sultado de imagem para Marooned off Ves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1" y="2443163"/>
            <a:ext cx="1646780" cy="24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rmageddon-poster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92868"/>
            <a:ext cx="1911804" cy="26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esultado de imagem para impacto profund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687" y="3143250"/>
            <a:ext cx="1369508" cy="187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nuyashiki v1 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1" y="288118"/>
            <a:ext cx="1211750" cy="171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An arcade cabinet over a background of asteroids in rings around a planet. The Asteroids logo and details about the game are seen at the bottom of the flyer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80" y="192868"/>
            <a:ext cx="1737069" cy="22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Imagem relacionad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1" b="1536"/>
          <a:stretch/>
        </p:blipFill>
        <p:spPr bwMode="auto">
          <a:xfrm>
            <a:off x="421652" y="119061"/>
            <a:ext cx="1327690" cy="223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ammerOfGo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209800"/>
            <a:ext cx="1825812" cy="28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The cover artwork for The Di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343" y="192868"/>
            <a:ext cx="1391737" cy="20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34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cair</a:t>
            </a:r>
            <a:r>
              <a:rPr lang="en-US" dirty="0"/>
              <a:t> um </a:t>
            </a:r>
            <a:r>
              <a:rPr lang="en-US" dirty="0" err="1"/>
              <a:t>na</a:t>
            </a:r>
            <a:r>
              <a:rPr lang="en-US" dirty="0"/>
              <a:t> Terra?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1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upload.wikimedia.org/wikipedia/commons/thumb/c/cc/Earth_Impact_Database_world_map.svg/480px-Earth_Impact_Database_world_map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4" y="1135856"/>
            <a:ext cx="5743573" cy="287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87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4/46/Meteorcra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70" y="930955"/>
            <a:ext cx="6089060" cy="407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9349" y="197030"/>
            <a:ext cx="3299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Cratera</a:t>
            </a:r>
            <a:r>
              <a:rPr lang="en-US" sz="2800" b="1" dirty="0" smtClean="0"/>
              <a:t> de </a:t>
            </a:r>
            <a:r>
              <a:rPr lang="en-US" sz="2800" b="1" dirty="0" err="1" smtClean="0"/>
              <a:t>Barringer</a:t>
            </a:r>
            <a:endParaRPr lang="en-US" sz="2800" b="1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51823"/>
              </p:ext>
            </p:extLst>
          </p:nvPr>
        </p:nvGraphicFramePr>
        <p:xfrm>
          <a:off x="107523" y="930955"/>
          <a:ext cx="2774950" cy="2590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07017"/>
                <a:gridCol w="1367933"/>
              </a:tblGrid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Local: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Arizona/USA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Diâmetro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1,2 km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Profundidade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170 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Borda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45 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Idade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50 mil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anos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Meteoroide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50 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Energia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50 megaton</a:t>
                      </a:r>
                    </a:p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(17 x WWII)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44" name="Picture 4" descr="Apollo program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24" y="3689349"/>
            <a:ext cx="1200149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53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FF3F248-FB4C-4487-ACAB-D1F8E7F805FC}"/>
              </a:ext>
            </a:extLst>
          </p:cNvPr>
          <p:cNvSpPr txBox="1"/>
          <p:nvPr/>
        </p:nvSpPr>
        <p:spPr>
          <a:xfrm>
            <a:off x="1218091" y="874756"/>
            <a:ext cx="5735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Nem</a:t>
            </a:r>
            <a:r>
              <a:rPr lang="en-US" sz="2800" dirty="0"/>
              <a:t> </a:t>
            </a:r>
            <a:r>
              <a:rPr lang="en-US" sz="2800" dirty="0" err="1"/>
              <a:t>cometa</a:t>
            </a:r>
            <a:r>
              <a:rPr lang="en-US" sz="2800" dirty="0"/>
              <a:t>, </a:t>
            </a:r>
            <a:r>
              <a:rPr lang="en-US" sz="2800" dirty="0" err="1"/>
              <a:t>nem</a:t>
            </a:r>
            <a:r>
              <a:rPr lang="en-US" sz="2800" dirty="0"/>
              <a:t> </a:t>
            </a:r>
            <a:r>
              <a:rPr lang="en-US" sz="2800" dirty="0" err="1"/>
              <a:t>planeta</a:t>
            </a:r>
            <a:r>
              <a:rPr lang="en-US" sz="2800" dirty="0"/>
              <a:t>.</a:t>
            </a:r>
            <a:endParaRPr lang="pt-BR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DBFB211-DD44-4FB1-B704-B04DFFCC5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1" y="137434"/>
            <a:ext cx="1045140" cy="12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3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13959" y="197030"/>
            <a:ext cx="1710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Tunguska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048727"/>
              </p:ext>
            </p:extLst>
          </p:nvPr>
        </p:nvGraphicFramePr>
        <p:xfrm>
          <a:off x="107522" y="930955"/>
          <a:ext cx="3124628" cy="1676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03778"/>
                <a:gridCol w="1720850"/>
              </a:tblGrid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Local: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Sibéria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/RUS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Diâmetro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40 km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Idade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30/06/1908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Meteoroide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60 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Energia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1000xHiroshima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6" name="Picture 2" descr="https://s3-eu-central-1.amazonaws.com/asteroidday-uploads/wp-content/uploads/2018/05/30085839/tunguska-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059" y="882650"/>
            <a:ext cx="5834249" cy="3556000"/>
          </a:xfrm>
          <a:prstGeom prst="rect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ee Explanation.  Clicking on the picture will download&#10; the highest resolution version availa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92" y="3345716"/>
            <a:ext cx="2221358" cy="1666019"/>
          </a:xfrm>
          <a:prstGeom prst="rect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5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6706" y="203560"/>
            <a:ext cx="1707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Chicxulub</a:t>
            </a:r>
            <a:endParaRPr lang="en-US" sz="2800" b="1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213087"/>
              </p:ext>
            </p:extLst>
          </p:nvPr>
        </p:nvGraphicFramePr>
        <p:xfrm>
          <a:off x="91354" y="1186320"/>
          <a:ext cx="3505628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36973"/>
                <a:gridCol w="1968655"/>
              </a:tblGrid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Local: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Yucatán/MEX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Diâmetro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180 km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Profundidade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k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Idade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65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milhões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anos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Meteoroide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 km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Energia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8bi x Hiroshima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Yucatan chix cra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r="38915" b="52239"/>
          <a:stretch/>
        </p:blipFill>
        <p:spPr bwMode="auto">
          <a:xfrm>
            <a:off x="3596982" y="2130699"/>
            <a:ext cx="2606968" cy="2361421"/>
          </a:xfrm>
          <a:prstGeom prst="rect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d/da/Chicxulub-Anomal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"/>
          <a:stretch/>
        </p:blipFill>
        <p:spPr bwMode="auto">
          <a:xfrm>
            <a:off x="6203950" y="970420"/>
            <a:ext cx="2684713" cy="3521700"/>
          </a:xfrm>
          <a:prstGeom prst="rect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7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6706" y="197030"/>
            <a:ext cx="1707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/>
              <a:t>Chicxulub</a:t>
            </a:r>
            <a:endParaRPr lang="en-US" sz="2800" b="1" dirty="0" smtClean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091233"/>
              </p:ext>
            </p:extLst>
          </p:nvPr>
        </p:nvGraphicFramePr>
        <p:xfrm>
          <a:off x="91354" y="1186320"/>
          <a:ext cx="3505628" cy="20116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36973"/>
                <a:gridCol w="1968655"/>
              </a:tblGrid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Local: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Yucatán/MEX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Diâmetro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180 km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0" marR="0" indent="0" algn="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Profundidade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 km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Idade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65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milhões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de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anos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Meteoroide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10 km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algn="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Energia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8bi x Hiroshima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290" name="Picture 2" descr="Yucatan chix cra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r="38915" b="52239"/>
          <a:stretch/>
        </p:blipFill>
        <p:spPr bwMode="auto">
          <a:xfrm>
            <a:off x="3596982" y="2130699"/>
            <a:ext cx="2606968" cy="2361421"/>
          </a:xfrm>
          <a:prstGeom prst="rect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d/da/Chicxulub-Anomal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44"/>
          <a:stretch/>
        </p:blipFill>
        <p:spPr bwMode="auto">
          <a:xfrm>
            <a:off x="6203950" y="970420"/>
            <a:ext cx="2684713" cy="3521700"/>
          </a:xfrm>
          <a:prstGeom prst="rect">
            <a:avLst/>
          </a:prstGeom>
          <a:noFill/>
          <a:ln>
            <a:solidFill>
              <a:schemeClr val="bg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Resultado de imagem para family dinosaur last"/>
          <p:cNvSpPr>
            <a:spLocks noChangeAspect="1" noChangeArrowheads="1"/>
          </p:cNvSpPr>
          <p:nvPr/>
        </p:nvSpPr>
        <p:spPr bwMode="auto">
          <a:xfrm>
            <a:off x="155575" y="-2065338"/>
            <a:ext cx="5724525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19" y="3311409"/>
            <a:ext cx="2370137" cy="178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 descr="Resultado de imagem para em busca do vale encantad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56" y="3311409"/>
            <a:ext cx="3035300" cy="17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4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r="10434" b="7746"/>
          <a:stretch/>
        </p:blipFill>
        <p:spPr bwMode="auto">
          <a:xfrm>
            <a:off x="971726" y="225426"/>
            <a:ext cx="7200548" cy="4692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06"/>
          <a:stretch/>
        </p:blipFill>
        <p:spPr bwMode="auto">
          <a:xfrm>
            <a:off x="7223125" y="3239067"/>
            <a:ext cx="815975" cy="57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44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 agora?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80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0411" y="334665"/>
            <a:ext cx="5283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chemeClr val="accent5"/>
                </a:solidFill>
              </a:rPr>
              <a:t>Objeto</a:t>
            </a:r>
            <a:r>
              <a:rPr lang="en-US" sz="2400" b="1" dirty="0" smtClean="0">
                <a:solidFill>
                  <a:schemeClr val="accent5"/>
                </a:solidFill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</a:rPr>
              <a:t>Potencialmente</a:t>
            </a:r>
            <a:r>
              <a:rPr lang="en-US" sz="2400" b="1" dirty="0" smtClean="0">
                <a:solidFill>
                  <a:schemeClr val="accent5"/>
                </a:solidFill>
              </a:rPr>
              <a:t> </a:t>
            </a:r>
            <a:r>
              <a:rPr lang="en-US" sz="2400" b="1" dirty="0" err="1" smtClean="0">
                <a:solidFill>
                  <a:schemeClr val="accent5"/>
                </a:solidFill>
              </a:rPr>
              <a:t>Perigoso</a:t>
            </a:r>
            <a:r>
              <a:rPr lang="en-US" sz="2400" b="1" dirty="0" smtClean="0">
                <a:solidFill>
                  <a:schemeClr val="accent5"/>
                </a:solidFill>
              </a:rPr>
              <a:t> (PHO)</a:t>
            </a:r>
            <a:endParaRPr lang="pt-BR" sz="2400" b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9300" y="796329"/>
            <a:ext cx="35654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19,5 </a:t>
            </a:r>
            <a:r>
              <a:rPr lang="en-US" dirty="0" err="1" smtClean="0"/>
              <a:t>Lua</a:t>
            </a:r>
            <a:r>
              <a:rPr lang="en-US" dirty="0" smtClean="0"/>
              <a:t>-Terra</a:t>
            </a:r>
          </a:p>
          <a:p>
            <a:pPr algn="ctr"/>
            <a:r>
              <a:rPr lang="en-US" dirty="0" smtClean="0"/>
              <a:t>Magnitude </a:t>
            </a:r>
            <a:r>
              <a:rPr lang="en-US" dirty="0" err="1" smtClean="0"/>
              <a:t>absoluta</a:t>
            </a:r>
            <a:r>
              <a:rPr lang="en-US" dirty="0" smtClean="0"/>
              <a:t>: 22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menos</a:t>
            </a:r>
            <a:endParaRPr lang="pt-BR" dirty="0"/>
          </a:p>
        </p:txBody>
      </p:sp>
      <p:pic>
        <p:nvPicPr>
          <p:cNvPr id="16386" name="Picture 2" descr="This graphic shows the orbits of all the known Potentially Hazardous Asteroids (PHAs), numbering over 1,400 as of early 2013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8452" r="12317" b="6489"/>
          <a:stretch/>
        </p:blipFill>
        <p:spPr bwMode="auto">
          <a:xfrm>
            <a:off x="2733668" y="1456362"/>
            <a:ext cx="3676663" cy="3622257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95881" y="4447809"/>
            <a:ext cx="2724126" cy="565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b="1" dirty="0" smtClean="0"/>
              <a:t>2018: </a:t>
            </a:r>
            <a:r>
              <a:rPr lang="en-US" dirty="0" smtClean="0"/>
              <a:t>1885 (157 &gt; 1km)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961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82" y="3263900"/>
            <a:ext cx="469556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679" y="2022475"/>
            <a:ext cx="323036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94340"/>
            <a:ext cx="3868737" cy="177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 descr="LONEO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94339"/>
            <a:ext cx="1346993" cy="180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catalina.lpl.arizona.edu/sites/catalina.lpl.arizona.edu/files/CS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5" y="3692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JapanSpaceguardAssociation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17" y="3735387"/>
            <a:ext cx="1627908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PanSTARRS4c 42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379" y="1536646"/>
            <a:ext cx="1781453" cy="123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00"/>
          <a:stretch/>
        </p:blipFill>
        <p:spPr bwMode="auto">
          <a:xfrm>
            <a:off x="4126041" y="4479925"/>
            <a:ext cx="4794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2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" y="3137900"/>
            <a:ext cx="2692400" cy="53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3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1984375"/>
            <a:ext cx="2160814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47351" y="1198918"/>
            <a:ext cx="1374887" cy="1908222"/>
            <a:chOff x="135731" y="94339"/>
            <a:chExt cx="1374887" cy="1908222"/>
          </a:xfrm>
        </p:grpSpPr>
        <p:pic>
          <p:nvPicPr>
            <p:cNvPr id="17424" name="Picture 1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31" y="94339"/>
              <a:ext cx="1355271" cy="19082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426" name="Picture 18" descr="Sentinel Missio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523" y="1467632"/>
              <a:ext cx="1004095" cy="492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BRAMON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t="15036" r="3061" b="9800"/>
          <a:stretch/>
        </p:blipFill>
        <p:spPr bwMode="auto">
          <a:xfrm>
            <a:off x="518143" y="157840"/>
            <a:ext cx="2844800" cy="1154893"/>
          </a:xfrm>
          <a:prstGeom prst="rect">
            <a:avLst/>
          </a:prstGeom>
          <a:noFill/>
          <a:ln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B612 Foundatio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17" y="3137900"/>
            <a:ext cx="955815" cy="53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82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9850"/>
            <a:ext cx="3848100" cy="500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24301" y="545068"/>
            <a:ext cx="52196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 err="1" smtClean="0"/>
              <a:t>Melhorar</a:t>
            </a:r>
            <a:r>
              <a:rPr lang="en-US" sz="1600" dirty="0" smtClean="0"/>
              <a:t> a </a:t>
            </a:r>
            <a:r>
              <a:rPr lang="en-US" sz="1600" dirty="0" err="1" smtClean="0"/>
              <a:t>descoberta</a:t>
            </a:r>
            <a:r>
              <a:rPr lang="en-US" sz="1600" dirty="0" smtClean="0"/>
              <a:t> e </a:t>
            </a:r>
            <a:r>
              <a:rPr lang="en-US" sz="1600" dirty="0" err="1" smtClean="0"/>
              <a:t>acompanhamento</a:t>
            </a:r>
            <a:r>
              <a:rPr lang="en-US" sz="1600" dirty="0" smtClean="0"/>
              <a:t> de PHOs.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err="1" smtClean="0"/>
              <a:t>Melhorar</a:t>
            </a:r>
            <a:r>
              <a:rPr lang="en-US" sz="1600" dirty="0" smtClean="0"/>
              <a:t> a </a:t>
            </a:r>
            <a:r>
              <a:rPr lang="en-US" sz="1600" dirty="0" err="1" smtClean="0"/>
              <a:t>simulação</a:t>
            </a:r>
            <a:r>
              <a:rPr lang="en-US" sz="1600" dirty="0" smtClean="0"/>
              <a:t> de </a:t>
            </a:r>
            <a:r>
              <a:rPr lang="en-US" sz="1600" dirty="0" err="1" smtClean="0"/>
              <a:t>impactos</a:t>
            </a:r>
            <a:r>
              <a:rPr lang="en-US" sz="1600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err="1" smtClean="0"/>
              <a:t>Tecnologias</a:t>
            </a:r>
            <a:r>
              <a:rPr lang="en-US" sz="1600" dirty="0" smtClean="0"/>
              <a:t> </a:t>
            </a:r>
            <a:r>
              <a:rPr lang="en-US" sz="1600" dirty="0" err="1" smtClean="0"/>
              <a:t>para</a:t>
            </a:r>
            <a:r>
              <a:rPr lang="en-US" sz="1600" dirty="0" smtClean="0"/>
              <a:t> </a:t>
            </a:r>
            <a:r>
              <a:rPr lang="en-US" sz="1600" dirty="0" err="1" smtClean="0"/>
              <a:t>desvio</a:t>
            </a:r>
            <a:r>
              <a:rPr lang="en-US" sz="1600" dirty="0" smtClean="0"/>
              <a:t> e </a:t>
            </a:r>
            <a:r>
              <a:rPr lang="en-US" sz="1600" dirty="0" err="1" smtClean="0"/>
              <a:t>destruição</a:t>
            </a:r>
            <a:r>
              <a:rPr lang="en-US" sz="1600" dirty="0" smtClean="0"/>
              <a:t> de PHOs.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err="1" smtClean="0"/>
              <a:t>Aumentar</a:t>
            </a:r>
            <a:r>
              <a:rPr lang="en-US" sz="1600" dirty="0" smtClean="0"/>
              <a:t> as </a:t>
            </a:r>
            <a:r>
              <a:rPr lang="en-US" sz="1600" dirty="0" err="1" smtClean="0"/>
              <a:t>colaborações</a:t>
            </a:r>
            <a:r>
              <a:rPr lang="en-US" sz="1600" dirty="0" smtClean="0"/>
              <a:t> </a:t>
            </a:r>
            <a:r>
              <a:rPr lang="en-US" sz="1600" dirty="0" err="1" smtClean="0"/>
              <a:t>internacionais</a:t>
            </a:r>
            <a:r>
              <a:rPr lang="en-US" sz="1600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 err="1" smtClean="0"/>
              <a:t>Rotina</a:t>
            </a:r>
            <a:r>
              <a:rPr lang="en-US" sz="1600" dirty="0" smtClean="0"/>
              <a:t> de </a:t>
            </a:r>
            <a:r>
              <a:rPr lang="en-US" sz="1600" dirty="0" err="1" smtClean="0"/>
              <a:t>procedimentos</a:t>
            </a:r>
            <a:r>
              <a:rPr lang="en-US" sz="1600" dirty="0" smtClean="0"/>
              <a:t> de </a:t>
            </a:r>
            <a:r>
              <a:rPr lang="en-US" sz="1600" dirty="0" err="1" smtClean="0"/>
              <a:t>emergência</a:t>
            </a:r>
            <a:r>
              <a:rPr lang="en-US" sz="1600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494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912836-DC57-4D07-AEE5-283153666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229076"/>
          </a:xfrm>
        </p:spPr>
        <p:txBody>
          <a:bodyPr>
            <a:noAutofit/>
          </a:bodyPr>
          <a:lstStyle/>
          <a:p>
            <a:r>
              <a:rPr lang="en-US" sz="1500" dirty="0" err="1"/>
              <a:t>Referências</a:t>
            </a:r>
            <a:endParaRPr lang="pt-BR" sz="150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8609D28-6BE0-4830-8A0F-6EDC5198DCE0}"/>
              </a:ext>
            </a:extLst>
          </p:cNvPr>
          <p:cNvSpPr txBox="1"/>
          <p:nvPr/>
        </p:nvSpPr>
        <p:spPr>
          <a:xfrm>
            <a:off x="0" y="613954"/>
            <a:ext cx="9144000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b="1" dirty="0">
                <a:hlinkClick r:id="rId2"/>
              </a:rPr>
              <a:t>https://www.pbslearningmedia.org/asset/482216739-earth-space/</a:t>
            </a:r>
            <a:endParaRPr lang="pt-BR" sz="1050" b="1" dirty="0"/>
          </a:p>
          <a:p>
            <a:r>
              <a:rPr lang="pt-BR" sz="1050" b="1" dirty="0">
                <a:hlinkClick r:id="rId3"/>
              </a:rPr>
              <a:t>https://en.wikipedia.org/wiki/Dawn_(spacecraft)#/media/File:Vesta_Full-Frame.jpg</a:t>
            </a:r>
            <a:endParaRPr lang="pt-BR" sz="1050" b="1" dirty="0"/>
          </a:p>
          <a:p>
            <a:r>
              <a:rPr lang="pt-BR" sz="1050" b="1" dirty="0">
                <a:hlinkClick r:id="rId4"/>
              </a:rPr>
              <a:t>https://</a:t>
            </a:r>
            <a:r>
              <a:rPr lang="pt-BR" sz="1050" b="1" dirty="0" smtClean="0">
                <a:hlinkClick r:id="rId4"/>
              </a:rPr>
              <a:t>en.wikipedia.org/wiki/Asteroids_in_fiction</a:t>
            </a:r>
            <a:endParaRPr lang="pt-BR" sz="1050" b="1" dirty="0" smtClean="0"/>
          </a:p>
          <a:p>
            <a:r>
              <a:rPr lang="pt-BR" sz="1050" b="1" dirty="0">
                <a:hlinkClick r:id="rId5"/>
              </a:rPr>
              <a:t>http://</a:t>
            </a:r>
            <a:r>
              <a:rPr lang="pt-BR" sz="1050" b="1" dirty="0" smtClean="0">
                <a:hlinkClick r:id="rId5"/>
              </a:rPr>
              <a:t>www.passc.net/EarthImpactDatabase/index.html</a:t>
            </a:r>
            <a:endParaRPr lang="pt-BR" sz="1050" b="1" dirty="0" smtClean="0"/>
          </a:p>
          <a:p>
            <a:r>
              <a:rPr lang="pt-BR" sz="1050" b="1" dirty="0">
                <a:hlinkClick r:id="rId6"/>
              </a:rPr>
              <a:t>https://www.minorplanetcenter.net</a:t>
            </a:r>
            <a:r>
              <a:rPr lang="pt-BR" sz="1050" b="1" dirty="0" smtClean="0">
                <a:hlinkClick r:id="rId6"/>
              </a:rPr>
              <a:t>/</a:t>
            </a:r>
            <a:endParaRPr lang="pt-BR" sz="1050" b="1" dirty="0" smtClean="0"/>
          </a:p>
          <a:p>
            <a:r>
              <a:rPr lang="pt-BR" sz="1050" b="1" dirty="0">
                <a:hlinkClick r:id="rId7"/>
              </a:rPr>
              <a:t>https://</a:t>
            </a:r>
            <a:r>
              <a:rPr lang="pt-BR" sz="1050" b="1" dirty="0" smtClean="0">
                <a:hlinkClick r:id="rId7"/>
              </a:rPr>
              <a:t>apod.nasa.gov/apod/ap071114.html</a:t>
            </a:r>
            <a:endParaRPr lang="pt-BR" sz="1050" b="1" dirty="0" smtClean="0"/>
          </a:p>
          <a:p>
            <a:r>
              <a:rPr lang="pt-BR" sz="1050" b="1" dirty="0">
                <a:hlinkClick r:id="rId8"/>
              </a:rPr>
              <a:t>https://</a:t>
            </a:r>
            <a:r>
              <a:rPr lang="pt-BR" sz="1050" b="1" dirty="0" smtClean="0">
                <a:hlinkClick r:id="rId8"/>
              </a:rPr>
              <a:t>www.jpl.nasa.gov/news/news.php?feature=8</a:t>
            </a:r>
            <a:endParaRPr lang="pt-BR" sz="1050" b="1" dirty="0" smtClean="0"/>
          </a:p>
          <a:p>
            <a:r>
              <a:rPr lang="pt-BR" sz="1050" b="1" dirty="0">
                <a:hlinkClick r:id="rId9"/>
              </a:rPr>
              <a:t>https://www.lpi.usra.edu/science/kring/Chicxulub/discovery</a:t>
            </a:r>
            <a:r>
              <a:rPr lang="pt-BR" sz="1050" b="1" dirty="0" smtClean="0">
                <a:hlinkClick r:id="rId9"/>
              </a:rPr>
              <a:t>/</a:t>
            </a:r>
            <a:endParaRPr lang="pt-BR" sz="1050" b="1" dirty="0" smtClean="0"/>
          </a:p>
          <a:p>
            <a:r>
              <a:rPr lang="pt-BR" sz="1050" b="1" dirty="0">
                <a:hlinkClick r:id="rId10"/>
              </a:rPr>
              <a:t>https://</a:t>
            </a:r>
            <a:r>
              <a:rPr lang="pt-BR" sz="1050" b="1" dirty="0" smtClean="0">
                <a:hlinkClick r:id="rId10"/>
              </a:rPr>
              <a:t>www.minorplanetcenter.net/iau/Dangerous.html</a:t>
            </a:r>
            <a:endParaRPr lang="pt-BR" sz="1050" b="1" dirty="0" smtClean="0"/>
          </a:p>
          <a:p>
            <a:r>
              <a:rPr lang="pt-BR" sz="1050" b="1" dirty="0">
                <a:hlinkClick r:id="rId11"/>
              </a:rPr>
              <a:t>https://</a:t>
            </a:r>
            <a:r>
              <a:rPr lang="pt-BR" sz="1050" b="1" dirty="0" smtClean="0">
                <a:hlinkClick r:id="rId11"/>
              </a:rPr>
              <a:t>www.jpl.nasa.gov/spaceimages/details.php?id=PIA17041</a:t>
            </a:r>
            <a:endParaRPr lang="pt-BR" sz="1050" b="1" dirty="0" smtClean="0"/>
          </a:p>
          <a:p>
            <a:r>
              <a:rPr lang="pt-BR" sz="1050" b="1" dirty="0" smtClean="0">
                <a:hlinkClick r:id="rId12"/>
              </a:rPr>
              <a:t>https</a:t>
            </a:r>
            <a:r>
              <a:rPr lang="pt-BR" sz="1050" b="1" dirty="0">
                <a:hlinkClick r:id="rId12"/>
              </a:rPr>
              <a:t>://</a:t>
            </a:r>
            <a:r>
              <a:rPr lang="pt-BR" sz="1050" b="1" dirty="0" smtClean="0">
                <a:hlinkClick r:id="rId12"/>
              </a:rPr>
              <a:t>www.whitehouse.gov/wp-content/uploads/2018/06/National-Near-Earth-Object-Preparedness-Strategy-and-Action-Plan-23-pages-1MB.pdf</a:t>
            </a:r>
            <a:endParaRPr lang="pt-BR" sz="1050" b="1" dirty="0" smtClean="0"/>
          </a:p>
          <a:p>
            <a:r>
              <a:rPr lang="pt-BR" sz="1100" b="1" dirty="0">
                <a:hlinkClick r:id="rId13"/>
              </a:rPr>
              <a:t>https://</a:t>
            </a:r>
            <a:r>
              <a:rPr lang="pt-BR" sz="1100" b="1" dirty="0" smtClean="0">
                <a:hlinkClick r:id="rId13"/>
              </a:rPr>
              <a:t>cneos.jpl.nasa.gov/sentry/intro.html</a:t>
            </a:r>
            <a:endParaRPr lang="pt-BR" sz="1100" b="1" dirty="0" smtClean="0"/>
          </a:p>
          <a:p>
            <a:r>
              <a:rPr lang="pt-BR" sz="1100" b="1" dirty="0">
                <a:hlinkClick r:id="rId14"/>
              </a:rPr>
              <a:t>https://neocam.ipac.caltech.edu</a:t>
            </a:r>
            <a:r>
              <a:rPr lang="pt-BR" sz="1100" b="1" dirty="0" smtClean="0">
                <a:hlinkClick r:id="rId14"/>
              </a:rPr>
              <a:t>/</a:t>
            </a:r>
            <a:endParaRPr lang="pt-BR" sz="1100" b="1" dirty="0" smtClean="0"/>
          </a:p>
          <a:p>
            <a:r>
              <a:rPr lang="pt-BR" sz="1100" b="1" dirty="0">
                <a:hlinkClick r:id="rId15"/>
              </a:rPr>
              <a:t>http://sentinelmission.org</a:t>
            </a:r>
            <a:r>
              <a:rPr lang="pt-BR" sz="1100" b="1" dirty="0" smtClean="0">
                <a:hlinkClick r:id="rId15"/>
              </a:rPr>
              <a:t>/</a:t>
            </a:r>
            <a:endParaRPr lang="pt-BR" sz="1100" b="1" dirty="0"/>
          </a:p>
          <a:p>
            <a:r>
              <a:rPr lang="pt-BR" sz="1100" b="1" dirty="0">
                <a:hlinkClick r:id="rId16"/>
              </a:rPr>
              <a:t>https://neat.jpl.nasa.gov</a:t>
            </a:r>
            <a:r>
              <a:rPr lang="pt-BR" sz="1100" b="1" dirty="0" smtClean="0">
                <a:hlinkClick r:id="rId16"/>
              </a:rPr>
              <a:t>/</a:t>
            </a:r>
            <a:endParaRPr lang="pt-BR" sz="1100" b="1" dirty="0" smtClean="0"/>
          </a:p>
          <a:p>
            <a:endParaRPr lang="pt-BR" sz="1100" b="1" dirty="0" smtClean="0"/>
          </a:p>
          <a:p>
            <a:endParaRPr lang="en-US" sz="1100" b="1" dirty="0" smtClean="0"/>
          </a:p>
          <a:p>
            <a:r>
              <a:rPr lang="en-US" sz="1100" b="1" dirty="0">
                <a:hlinkClick r:id="rId17"/>
              </a:rPr>
              <a:t>https://mensageirosideral.blogfolha.uol.com.br/2018/06/25/eua-formulam-plano-contra-impacto-de-asteroide</a:t>
            </a:r>
            <a:r>
              <a:rPr lang="en-US" sz="1100" b="1" dirty="0" smtClean="0">
                <a:hlinkClick r:id="rId17"/>
              </a:rPr>
              <a:t>/</a:t>
            </a:r>
            <a:endParaRPr lang="en-US" sz="1100" b="1" dirty="0" smtClean="0"/>
          </a:p>
          <a:p>
            <a:r>
              <a:rPr lang="en-US" sz="1100" b="1" dirty="0">
                <a:hlinkClick r:id="rId18"/>
              </a:rPr>
              <a:t>https://www.youtube.com/watch?v=_</a:t>
            </a:r>
            <a:r>
              <a:rPr lang="en-US" sz="1100" b="1" dirty="0" smtClean="0">
                <a:hlinkClick r:id="rId18"/>
              </a:rPr>
              <a:t>l0Rzs90RiI</a:t>
            </a:r>
            <a:endParaRPr lang="en-US" sz="1100" b="1" dirty="0" smtClean="0"/>
          </a:p>
          <a:p>
            <a:endParaRPr lang="en-US" sz="1100" b="1" dirty="0" smtClean="0"/>
          </a:p>
          <a:p>
            <a:endParaRPr lang="en-US" sz="1100" b="1" dirty="0"/>
          </a:p>
          <a:p>
            <a:endParaRPr lang="en-US" sz="1100" b="1" dirty="0" smtClean="0"/>
          </a:p>
          <a:p>
            <a:r>
              <a:rPr lang="en-US" sz="1100" b="1" dirty="0" err="1" smtClean="0"/>
              <a:t>Formação</a:t>
            </a:r>
            <a:r>
              <a:rPr lang="en-US" sz="1100" b="1" dirty="0" smtClean="0"/>
              <a:t> do </a:t>
            </a:r>
            <a:r>
              <a:rPr lang="en-US" sz="1100" b="1" dirty="0" err="1" smtClean="0"/>
              <a:t>Sistema</a:t>
            </a:r>
            <a:r>
              <a:rPr lang="en-US" sz="1100" b="1" dirty="0"/>
              <a:t> Solar: </a:t>
            </a:r>
            <a:r>
              <a:rPr lang="en-US" sz="1100" b="1" dirty="0">
                <a:hlinkClick r:id="rId19"/>
              </a:rPr>
              <a:t>https://</a:t>
            </a:r>
            <a:r>
              <a:rPr lang="en-US" sz="1100" b="1" dirty="0" smtClean="0">
                <a:hlinkClick r:id="rId19"/>
              </a:rPr>
              <a:t>www.youtube.com/watch?v=8Rg9v3J0IiU</a:t>
            </a:r>
            <a:endParaRPr lang="en-US" sz="1100" b="1" dirty="0" smtClean="0"/>
          </a:p>
          <a:p>
            <a:r>
              <a:rPr lang="en-US" sz="1100" b="1" dirty="0" err="1" smtClean="0"/>
              <a:t>Objetos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Próximos</a:t>
            </a:r>
            <a:r>
              <a:rPr lang="en-US" sz="1100" b="1" dirty="0" smtClean="0"/>
              <a:t> </a:t>
            </a:r>
            <a:r>
              <a:rPr lang="en-US" sz="1100" b="1" dirty="0"/>
              <a:t>da Terra: </a:t>
            </a:r>
            <a:r>
              <a:rPr lang="en-US" sz="1100" b="1" dirty="0">
                <a:hlinkClick r:id="rId20"/>
              </a:rPr>
              <a:t>https://</a:t>
            </a:r>
            <a:r>
              <a:rPr lang="en-US" sz="1100" b="1" dirty="0" smtClean="0">
                <a:hlinkClick r:id="rId20"/>
              </a:rPr>
              <a:t>www.youtube.com/watch?v=0Z3nzKcBfeI\</a:t>
            </a:r>
            <a:endParaRPr lang="en-US" sz="1100" b="1" dirty="0" smtClean="0"/>
          </a:p>
          <a:p>
            <a:r>
              <a:rPr lang="en-US" sz="1100" b="1" dirty="0" err="1" smtClean="0"/>
              <a:t>Asteroides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na</a:t>
            </a:r>
            <a:r>
              <a:rPr lang="en-US" sz="1100" b="1" dirty="0" smtClean="0"/>
              <a:t> </a:t>
            </a:r>
            <a:r>
              <a:rPr lang="en-US" sz="1100" b="1" dirty="0" err="1" smtClean="0"/>
              <a:t>ficção</a:t>
            </a:r>
            <a:r>
              <a:rPr lang="en-US" sz="1100" b="1" dirty="0"/>
              <a:t>: </a:t>
            </a:r>
            <a:r>
              <a:rPr lang="en-US" sz="1100" b="1" dirty="0">
                <a:hlinkClick r:id="rId4"/>
              </a:rPr>
              <a:t>https://</a:t>
            </a:r>
            <a:r>
              <a:rPr lang="en-US" sz="1100" b="1" dirty="0" smtClean="0">
                <a:hlinkClick r:id="rId4"/>
              </a:rPr>
              <a:t>en.wikipedia.org/wiki/Asteroids_in_fiction</a:t>
            </a:r>
            <a:endParaRPr lang="en-US" sz="1100" b="1" dirty="0" smtClean="0"/>
          </a:p>
          <a:p>
            <a:r>
              <a:rPr lang="en-US" sz="1100" b="1" dirty="0" smtClean="0"/>
              <a:t>Google Maps das </a:t>
            </a:r>
            <a:r>
              <a:rPr lang="en-US" sz="1100" b="1" dirty="0" err="1" smtClean="0"/>
              <a:t>crateras</a:t>
            </a:r>
            <a:r>
              <a:rPr lang="en-US" sz="1100" b="1" dirty="0" smtClean="0"/>
              <a:t> de </a:t>
            </a:r>
            <a:r>
              <a:rPr lang="en-US" sz="1100" b="1" dirty="0" err="1" smtClean="0"/>
              <a:t>impacto</a:t>
            </a:r>
            <a:r>
              <a:rPr lang="en-US" sz="1100" b="1" dirty="0"/>
              <a:t>: </a:t>
            </a:r>
            <a:r>
              <a:rPr lang="en-US" sz="1100" b="1" dirty="0">
                <a:hlinkClick r:id="rId21"/>
              </a:rPr>
              <a:t>http://impact.scaredycatfilms.com</a:t>
            </a:r>
            <a:r>
              <a:rPr lang="en-US" sz="1100" b="1" dirty="0" smtClean="0">
                <a:hlinkClick r:id="rId21"/>
              </a:rPr>
              <a:t>/</a:t>
            </a:r>
            <a:endParaRPr lang="en-US" sz="1100" b="1" dirty="0" smtClean="0"/>
          </a:p>
        </p:txBody>
      </p:sp>
    </p:spTree>
    <p:extLst>
      <p:ext uri="{BB962C8B-B14F-4D97-AF65-F5344CB8AC3E}">
        <p14:creationId xmlns:p14="http://schemas.microsoft.com/office/powerpoint/2010/main" val="96785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"/>
          <a:stretch/>
        </p:blipFill>
        <p:spPr bwMode="auto">
          <a:xfrm>
            <a:off x="2446791" y="-6860"/>
            <a:ext cx="4250418" cy="51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55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FF3F248-FB4C-4487-ACAB-D1F8E7F805FC}"/>
              </a:ext>
            </a:extLst>
          </p:cNvPr>
          <p:cNvSpPr txBox="1"/>
          <p:nvPr/>
        </p:nvSpPr>
        <p:spPr>
          <a:xfrm>
            <a:off x="1218091" y="874756"/>
            <a:ext cx="5735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Nem</a:t>
            </a:r>
            <a:r>
              <a:rPr lang="en-US" sz="2800" dirty="0"/>
              <a:t> </a:t>
            </a:r>
            <a:r>
              <a:rPr lang="en-US" sz="2800" dirty="0" err="1"/>
              <a:t>cometa</a:t>
            </a:r>
            <a:r>
              <a:rPr lang="en-US" sz="2800" dirty="0"/>
              <a:t>, </a:t>
            </a:r>
            <a:r>
              <a:rPr lang="en-US" sz="2800" dirty="0" err="1"/>
              <a:t>nem</a:t>
            </a:r>
            <a:r>
              <a:rPr lang="en-US" sz="2800" dirty="0"/>
              <a:t> </a:t>
            </a:r>
            <a:r>
              <a:rPr lang="en-US" sz="2800" dirty="0" err="1"/>
              <a:t>planeta</a:t>
            </a:r>
            <a:r>
              <a:rPr lang="en-US" sz="2800" dirty="0"/>
              <a:t>.</a:t>
            </a:r>
            <a:endParaRPr lang="pt-BR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DBFB211-DD44-4FB1-B704-B04DFFCC5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1" y="137434"/>
            <a:ext cx="1045140" cy="1216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DFC3B2E-C4A7-4107-9A5D-3A29C76DA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836342"/>
            <a:ext cx="4762500" cy="2143125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03CBD63-615C-4175-BFFA-E22CCFF0E382}"/>
              </a:ext>
            </a:extLst>
          </p:cNvPr>
          <p:cNvSpPr txBox="1"/>
          <p:nvPr/>
        </p:nvSpPr>
        <p:spPr>
          <a:xfrm>
            <a:off x="2190750" y="4023846"/>
            <a:ext cx="4329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Níquel</a:t>
            </a:r>
            <a:r>
              <a:rPr lang="en-US" sz="2000" dirty="0"/>
              <a:t>, ferro, </a:t>
            </a:r>
            <a:r>
              <a:rPr lang="en-US" sz="2000" dirty="0" err="1"/>
              <a:t>silicato</a:t>
            </a:r>
            <a:r>
              <a:rPr lang="en-US" sz="2000" dirty="0"/>
              <a:t>, </a:t>
            </a:r>
            <a:r>
              <a:rPr lang="en-US" sz="2000" dirty="0" err="1"/>
              <a:t>basalto</a:t>
            </a:r>
            <a:r>
              <a:rPr lang="en-US" sz="2000" dirty="0"/>
              <a:t>, </a:t>
            </a:r>
            <a:r>
              <a:rPr lang="en-US" sz="2000" dirty="0" err="1"/>
              <a:t>gelo</a:t>
            </a:r>
            <a:r>
              <a:rPr lang="en-US" sz="2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9777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FF3F248-FB4C-4487-ACAB-D1F8E7F805FC}"/>
              </a:ext>
            </a:extLst>
          </p:cNvPr>
          <p:cNvSpPr txBox="1"/>
          <p:nvPr/>
        </p:nvSpPr>
        <p:spPr>
          <a:xfrm>
            <a:off x="1218091" y="874756"/>
            <a:ext cx="5735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Nem</a:t>
            </a:r>
            <a:r>
              <a:rPr lang="en-US" sz="2800" dirty="0"/>
              <a:t> </a:t>
            </a:r>
            <a:r>
              <a:rPr lang="en-US" sz="2800" dirty="0" err="1"/>
              <a:t>cometa</a:t>
            </a:r>
            <a:r>
              <a:rPr lang="en-US" sz="2800" dirty="0"/>
              <a:t>, </a:t>
            </a:r>
            <a:r>
              <a:rPr lang="en-US" sz="2800" dirty="0" err="1"/>
              <a:t>nem</a:t>
            </a:r>
            <a:r>
              <a:rPr lang="en-US" sz="2800" dirty="0"/>
              <a:t> </a:t>
            </a:r>
            <a:r>
              <a:rPr lang="en-US" sz="2800" dirty="0" err="1"/>
              <a:t>planeta</a:t>
            </a:r>
            <a:r>
              <a:rPr lang="en-US" sz="2800" dirty="0"/>
              <a:t>.</a:t>
            </a:r>
            <a:endParaRPr lang="pt-BR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DBFB211-DD44-4FB1-B704-B04DFFCC5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01" y="137434"/>
            <a:ext cx="1045140" cy="12161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DFC3B2E-C4A7-4107-9A5D-3A29C76DA2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836342"/>
            <a:ext cx="4762500" cy="2143125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03CBD63-615C-4175-BFFA-E22CCFF0E382}"/>
              </a:ext>
            </a:extLst>
          </p:cNvPr>
          <p:cNvSpPr txBox="1"/>
          <p:nvPr/>
        </p:nvSpPr>
        <p:spPr>
          <a:xfrm>
            <a:off x="2190750" y="4023846"/>
            <a:ext cx="43293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Níquel</a:t>
            </a:r>
            <a:r>
              <a:rPr lang="en-US" sz="2000" dirty="0"/>
              <a:t>, ferro, </a:t>
            </a:r>
            <a:r>
              <a:rPr lang="en-US" sz="2000" dirty="0" err="1"/>
              <a:t>silicato</a:t>
            </a:r>
            <a:r>
              <a:rPr lang="en-US" sz="2000" dirty="0"/>
              <a:t>, </a:t>
            </a:r>
            <a:r>
              <a:rPr lang="en-US" sz="2000" dirty="0" err="1"/>
              <a:t>basalto</a:t>
            </a:r>
            <a:r>
              <a:rPr lang="en-US" sz="2000" dirty="0"/>
              <a:t>, </a:t>
            </a:r>
            <a:r>
              <a:rPr lang="en-US" sz="2000" dirty="0" err="1"/>
              <a:t>gelo</a:t>
            </a:r>
            <a:r>
              <a:rPr lang="en-US" sz="20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Planetoides</a:t>
            </a:r>
            <a:r>
              <a:rPr lang="en-US" sz="2000" dirty="0"/>
              <a:t>, </a:t>
            </a:r>
            <a:r>
              <a:rPr lang="en-US" sz="2000" dirty="0" err="1"/>
              <a:t>planetas</a:t>
            </a:r>
            <a:r>
              <a:rPr lang="en-US" sz="2000" dirty="0"/>
              <a:t> </a:t>
            </a:r>
            <a:r>
              <a:rPr lang="en-US" sz="2000" dirty="0" err="1"/>
              <a:t>menores</a:t>
            </a:r>
            <a:r>
              <a:rPr lang="en-US" sz="2000" dirty="0"/>
              <a:t>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426481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033BE81-74B8-4309-88F1-1036EFF86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Linha</a:t>
            </a:r>
            <a:r>
              <a:rPr lang="en-US" dirty="0"/>
              <a:t> do tempo</a:t>
            </a:r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9B14197-8803-407F-93FA-000604AC3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815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4027F8F-EF0F-426A-9289-C2FD2E8BB9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8119" r="10524" b="9151"/>
          <a:stretch/>
        </p:blipFill>
        <p:spPr>
          <a:xfrm>
            <a:off x="451109" y="982042"/>
            <a:ext cx="3626890" cy="3670363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0755241-E250-482A-90A4-83AA4B861053}"/>
              </a:ext>
            </a:extLst>
          </p:cNvPr>
          <p:cNvSpPr txBox="1"/>
          <p:nvPr/>
        </p:nvSpPr>
        <p:spPr>
          <a:xfrm>
            <a:off x="451109" y="338399"/>
            <a:ext cx="393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1CERES: o </a:t>
            </a:r>
            <a:r>
              <a:rPr lang="en-US" sz="2400" dirty="0" err="1"/>
              <a:t>primeiro</a:t>
            </a:r>
            <a:r>
              <a:rPr lang="en-US" sz="2400" dirty="0"/>
              <a:t> (1801)</a:t>
            </a:r>
            <a:endParaRPr lang="pt-BR" sz="24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920DC23-859C-4D6C-AFDE-235B19CB3536}"/>
              </a:ext>
            </a:extLst>
          </p:cNvPr>
          <p:cNvSpPr txBox="1"/>
          <p:nvPr/>
        </p:nvSpPr>
        <p:spPr>
          <a:xfrm>
            <a:off x="1584720" y="4652405"/>
            <a:ext cx="13708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Ceres (Dawn/2015)</a:t>
            </a:r>
            <a:endParaRPr lang="pt-BR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606F25-4749-4431-8A4D-CE8FA81C4C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085" y="1664982"/>
            <a:ext cx="2022529" cy="2571750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146D467-99BB-4A56-8952-74EB49CE7E0A}"/>
              </a:ext>
            </a:extLst>
          </p:cNvPr>
          <p:cNvSpPr txBox="1"/>
          <p:nvPr/>
        </p:nvSpPr>
        <p:spPr>
          <a:xfrm>
            <a:off x="5075520" y="4248361"/>
            <a:ext cx="11416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/>
              <a:t>Giuseppe </a:t>
            </a:r>
            <a:r>
              <a:rPr lang="pt-BR" sz="1100" dirty="0" err="1"/>
              <a:t>Piazzi</a:t>
            </a:r>
            <a:endParaRPr lang="pt-BR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AD921DF-B751-457D-A3F3-16707A547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735" y="1664981"/>
            <a:ext cx="2019039" cy="2571751"/>
          </a:xfrm>
          <a:prstGeom prst="rect">
            <a:avLst/>
          </a:prstGeom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1A04528-4DC7-44AC-B29F-AE5FB43AC02C}"/>
              </a:ext>
            </a:extLst>
          </p:cNvPr>
          <p:cNvSpPr txBox="1"/>
          <p:nvPr/>
        </p:nvSpPr>
        <p:spPr>
          <a:xfrm>
            <a:off x="7143375" y="4236732"/>
            <a:ext cx="14077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100" dirty="0"/>
              <a:t>Carl Friedrich Gauss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35086" y="673748"/>
            <a:ext cx="4221689" cy="646331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Lei de </a:t>
            </a:r>
            <a:r>
              <a:rPr lang="en-US" dirty="0" err="1" smtClean="0"/>
              <a:t>Titius</a:t>
            </a:r>
            <a:r>
              <a:rPr lang="en-US" dirty="0" smtClean="0"/>
              <a:t>-Bode:</a:t>
            </a:r>
          </a:p>
          <a:p>
            <a:pPr algn="ctr"/>
            <a:r>
              <a:rPr lang="pt-BR" dirty="0" smtClean="0"/>
              <a:t>0,4     0,7     1,0     1,6     2,8     5,2     10,0</a:t>
            </a:r>
          </a:p>
        </p:txBody>
      </p:sp>
    </p:spTree>
    <p:extLst>
      <p:ext uri="{BB962C8B-B14F-4D97-AF65-F5344CB8AC3E}">
        <p14:creationId xmlns:p14="http://schemas.microsoft.com/office/powerpoint/2010/main" val="21093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Custom 2">
      <a:majorFont>
        <a:latin typeface="Impact"/>
        <a:ea typeface=""/>
        <a:cs typeface=""/>
      </a:majorFont>
      <a:minorFont>
        <a:latin typeface="Roboto Th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1134</TotalTime>
  <Words>796</Words>
  <Application>Microsoft Office PowerPoint</Application>
  <PresentationFormat>On-screen Show (16:9)</PresentationFormat>
  <Paragraphs>270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ASTEROIDES:    FASCÍNIO E PERIGO</vt:lpstr>
      <vt:lpstr>Motivação</vt:lpstr>
      <vt:lpstr>PowerPoint Presentation</vt:lpstr>
      <vt:lpstr>O que são?</vt:lpstr>
      <vt:lpstr>PowerPoint Presentation</vt:lpstr>
      <vt:lpstr>PowerPoint Presentation</vt:lpstr>
      <vt:lpstr>PowerPoint Presentation</vt:lpstr>
      <vt:lpstr>Linha do tempo</vt:lpstr>
      <vt:lpstr>PowerPoint Presentation</vt:lpstr>
      <vt:lpstr>PowerPoint Presentation</vt:lpstr>
      <vt:lpstr>PowerPoint Presentation</vt:lpstr>
      <vt:lpstr>PowerPoint Presentation</vt:lpstr>
      <vt:lpstr>Como se formaram?</vt:lpstr>
      <vt:lpstr>PowerPoint Presentation</vt:lpstr>
      <vt:lpstr>Onde vivem?</vt:lpstr>
      <vt:lpstr>PowerPoint Presentation</vt:lpstr>
      <vt:lpstr>PowerPoint Presentation</vt:lpstr>
      <vt:lpstr>Tamanho e massa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Asteroides legais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Exploração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Momento de tensão</vt:lpstr>
      <vt:lpstr>PowerPoint Presentation</vt:lpstr>
      <vt:lpstr>PowerPoint Presentation</vt:lpstr>
      <vt:lpstr>Asteroides na ficção</vt:lpstr>
      <vt:lpstr>PowerPoint Presentation</vt:lpstr>
      <vt:lpstr>Pode cair um na Terra?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 agora?</vt:lpstr>
      <vt:lpstr>PowerPoint Presentation</vt:lpstr>
      <vt:lpstr>PowerPoint Presentation</vt:lpstr>
      <vt:lpstr>PowerPoint Presentation</vt:lpstr>
      <vt:lpstr>Referências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</dc:creator>
  <cp:lastModifiedBy>Nat</cp:lastModifiedBy>
  <cp:revision>123</cp:revision>
  <dcterms:created xsi:type="dcterms:W3CDTF">2018-06-25T02:34:01Z</dcterms:created>
  <dcterms:modified xsi:type="dcterms:W3CDTF">2018-06-30T21:40:47Z</dcterms:modified>
</cp:coreProperties>
</file>