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6" r:id="rId3"/>
    <p:sldMasterId id="214748366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TitleHD.png" id="12" name="Google Shape;1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type="ctrTitle"/>
          </p:nvPr>
        </p:nvSpPr>
        <p:spPr>
          <a:xfrm>
            <a:off x="3962399" y="1964267"/>
            <a:ext cx="7197726" cy="24214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962399" y="4385732"/>
            <a:ext cx="7197726" cy="140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l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8932558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3962399" y="5870575"/>
            <a:ext cx="4893958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10608958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anoramic Picture with Caption">
  <p:cSld name="Panoramic Picture with Caption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77" name="Google Shape;7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1"/>
          <p:cNvSpPr txBox="1"/>
          <p:nvPr>
            <p:ph type="title"/>
          </p:nvPr>
        </p:nvSpPr>
        <p:spPr>
          <a:xfrm>
            <a:off x="685800" y="4732865"/>
            <a:ext cx="1013142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/>
          <p:nvPr>
            <p:ph idx="2" type="pic"/>
          </p:nvPr>
        </p:nvSpPr>
        <p:spPr>
          <a:xfrm>
            <a:off x="1371600" y="932112"/>
            <a:ext cx="8759827" cy="3164976"/>
          </a:xfrm>
          <a:prstGeom prst="roundRect">
            <a:avLst>
              <a:gd fmla="val 4380" name="adj"/>
            </a:avLst>
          </a:prstGeom>
          <a:noFill/>
          <a:ln cap="sq" cmpd="dbl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1"/>
          <p:cNvSpPr txBox="1"/>
          <p:nvPr>
            <p:ph idx="1" type="body"/>
          </p:nvPr>
        </p:nvSpPr>
        <p:spPr>
          <a:xfrm>
            <a:off x="685800" y="5299603"/>
            <a:ext cx="10131427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1" name="Google Shape;81;p11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1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aption">
  <p:cSld name="Title and Ca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85" name="Google Shape;85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2"/>
          <p:cNvSpPr txBox="1"/>
          <p:nvPr>
            <p:ph type="title"/>
          </p:nvPr>
        </p:nvSpPr>
        <p:spPr>
          <a:xfrm>
            <a:off x="685801" y="609601"/>
            <a:ext cx="10131427" cy="3124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" type="body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8" name="Google Shape;88;p12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2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with Caption">
  <p:cSld name="Quote with Ca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92" name="Google Shape;9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lang="pt-BR" sz="80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lang="pt-BR" sz="80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95" name="Google Shape;95;p13"/>
          <p:cNvSpPr txBox="1"/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3"/>
          <p:cNvSpPr txBox="1"/>
          <p:nvPr>
            <p:ph idx="1" type="body"/>
          </p:nvPr>
        </p:nvSpPr>
        <p:spPr>
          <a:xfrm>
            <a:off x="1097875" y="3352800"/>
            <a:ext cx="933918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alibri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alibri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alibri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13"/>
          <p:cNvSpPr txBox="1"/>
          <p:nvPr>
            <p:ph idx="2" type="body"/>
          </p:nvPr>
        </p:nvSpPr>
        <p:spPr>
          <a:xfrm>
            <a:off x="687465" y="4343400"/>
            <a:ext cx="10152367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8" name="Google Shape;98;p13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3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3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me Card">
  <p:cSld name="Name Card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02" name="Google Shape;10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 txBox="1"/>
          <p:nvPr>
            <p:ph type="title"/>
          </p:nvPr>
        </p:nvSpPr>
        <p:spPr>
          <a:xfrm>
            <a:off x="685802" y="3308581"/>
            <a:ext cx="10131425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4"/>
          <p:cNvSpPr txBox="1"/>
          <p:nvPr>
            <p:ph idx="1" type="body"/>
          </p:nvPr>
        </p:nvSpPr>
        <p:spPr>
          <a:xfrm>
            <a:off x="685801" y="4777381"/>
            <a:ext cx="10131426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5" name="Google Shape;105;p14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4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4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Name Card">
  <p:cSld name="Quote Name Card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09" name="Google Shape;10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lang="pt-BR" sz="80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111" name="Google Shape;111;p15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lang="pt-BR" sz="80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112" name="Google Shape;112;p15"/>
          <p:cNvSpPr txBox="1"/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" type="body"/>
          </p:nvPr>
        </p:nvSpPr>
        <p:spPr>
          <a:xfrm>
            <a:off x="685800" y="3886200"/>
            <a:ext cx="10135436" cy="88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400"/>
              <a:buNone/>
              <a:defRPr b="0" sz="2400" cap="none">
                <a:solidFill>
                  <a:schemeClr val="lt1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15"/>
          <p:cNvSpPr txBox="1"/>
          <p:nvPr>
            <p:ph idx="2" type="body"/>
          </p:nvPr>
        </p:nvSpPr>
        <p:spPr>
          <a:xfrm>
            <a:off x="685799" y="4775200"/>
            <a:ext cx="10135436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5" name="Google Shape;115;p15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5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5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rue or False">
  <p:cSld name="True or False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19" name="Google Shape;11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>
            <p:ph type="title"/>
          </p:nvPr>
        </p:nvSpPr>
        <p:spPr>
          <a:xfrm>
            <a:off x="685801" y="609601"/>
            <a:ext cx="10131427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6"/>
          <p:cNvSpPr txBox="1"/>
          <p:nvPr>
            <p:ph idx="1" type="body"/>
          </p:nvPr>
        </p:nvSpPr>
        <p:spPr>
          <a:xfrm>
            <a:off x="685801" y="3505200"/>
            <a:ext cx="10131428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sz="2800" cap="none">
                <a:solidFill>
                  <a:schemeClr val="lt1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16"/>
          <p:cNvSpPr txBox="1"/>
          <p:nvPr>
            <p:ph idx="2" type="body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3" name="Google Shape;123;p16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6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6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27" name="Google Shape;127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7"/>
          <p:cNvSpPr txBox="1"/>
          <p:nvPr>
            <p:ph idx="1" type="body"/>
          </p:nvPr>
        </p:nvSpPr>
        <p:spPr>
          <a:xfrm rot="5400000">
            <a:off x="3926947" y="-1099079"/>
            <a:ext cx="3649133" cy="10131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17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7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7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32" name="Google Shape;132;p17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34" name="Google Shape;13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8"/>
          <p:cNvSpPr txBox="1"/>
          <p:nvPr>
            <p:ph type="title"/>
          </p:nvPr>
        </p:nvSpPr>
        <p:spPr>
          <a:xfrm rot="5400000">
            <a:off x="7147151" y="2121124"/>
            <a:ext cx="5181601" cy="2158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8"/>
          <p:cNvSpPr txBox="1"/>
          <p:nvPr>
            <p:ph idx="1" type="body"/>
          </p:nvPr>
        </p:nvSpPr>
        <p:spPr>
          <a:xfrm rot="5400000">
            <a:off x="2011058" y="-715658"/>
            <a:ext cx="5181600" cy="7832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18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8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8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47" name="Google Shape;147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0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0"/>
          <p:cNvSpPr txBox="1"/>
          <p:nvPr>
            <p:ph idx="1" type="body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20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0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0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26" name="Google Shape;26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/>
          <p:nvPr>
            <p:ph type="title"/>
          </p:nvPr>
        </p:nvSpPr>
        <p:spPr>
          <a:xfrm>
            <a:off x="685800" y="3308581"/>
            <a:ext cx="10131427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685799" y="4777381"/>
            <a:ext cx="1013142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33" name="Google Shape;33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685802" y="2142067"/>
            <a:ext cx="4995334" cy="36491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5821895" y="2142067"/>
            <a:ext cx="4995332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973670" y="2218267"/>
            <a:ext cx="470905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sz="2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685801" y="2870201"/>
            <a:ext cx="4996923" cy="2920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096003" y="2226734"/>
            <a:ext cx="47228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sz="2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5823483" y="2870201"/>
            <a:ext cx="4995334" cy="2920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50" name="Google Shape;50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7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56" name="Google Shape;56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8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61" name="Google Shape;61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9"/>
          <p:cNvSpPr txBox="1"/>
          <p:nvPr>
            <p:ph type="title"/>
          </p:nvPr>
        </p:nvSpPr>
        <p:spPr>
          <a:xfrm>
            <a:off x="685800" y="2074333"/>
            <a:ext cx="368088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" type="body"/>
          </p:nvPr>
        </p:nvSpPr>
        <p:spPr>
          <a:xfrm>
            <a:off x="4648201" y="609601"/>
            <a:ext cx="6169026" cy="51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685800" y="3445933"/>
            <a:ext cx="368088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9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69" name="Google Shape;6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0"/>
          <p:cNvSpPr txBox="1"/>
          <p:nvPr>
            <p:ph type="title"/>
          </p:nvPr>
        </p:nvSpPr>
        <p:spPr>
          <a:xfrm>
            <a:off x="685800" y="1600200"/>
            <a:ext cx="6164653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/>
          <p:nvPr>
            <p:ph idx="2" type="pic"/>
          </p:nvPr>
        </p:nvSpPr>
        <p:spPr>
          <a:xfrm>
            <a:off x="7536253" y="914400"/>
            <a:ext cx="3280974" cy="4572000"/>
          </a:xfrm>
          <a:prstGeom prst="roundRect">
            <a:avLst>
              <a:gd fmla="val 4280" name="adj"/>
            </a:avLst>
          </a:prstGeom>
          <a:noFill/>
          <a:ln cap="sq" cmpd="dbl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1" type="body"/>
          </p:nvPr>
        </p:nvSpPr>
        <p:spPr>
          <a:xfrm>
            <a:off x="685800" y="2971800"/>
            <a:ext cx="6164653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3" name="Google Shape;73;p10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3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8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2" name="Google Shape;142;p19"/>
          <p:cNvSpPr txBox="1"/>
          <p:nvPr>
            <p:ph idx="1" type="body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19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19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19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14.png"/><Relationship Id="rId7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Relationship Id="rId4" Type="http://schemas.openxmlformats.org/officeDocument/2006/relationships/image" Target="../media/image20.png"/><Relationship Id="rId5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Relationship Id="rId4" Type="http://schemas.openxmlformats.org/officeDocument/2006/relationships/image" Target="../media/image20.png"/><Relationship Id="rId5" Type="http://schemas.openxmlformats.org/officeDocument/2006/relationships/image" Target="../media/image22.png"/><Relationship Id="rId6" Type="http://schemas.openxmlformats.org/officeDocument/2006/relationships/image" Target="../media/image1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Relationship Id="rId4" Type="http://schemas.openxmlformats.org/officeDocument/2006/relationships/image" Target="../media/image20.png"/><Relationship Id="rId5" Type="http://schemas.openxmlformats.org/officeDocument/2006/relationships/image" Target="../media/image22.png"/><Relationship Id="rId6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Relationship Id="rId4" Type="http://schemas.openxmlformats.org/officeDocument/2006/relationships/image" Target="../media/image20.png"/><Relationship Id="rId5" Type="http://schemas.openxmlformats.org/officeDocument/2006/relationships/image" Target="../media/image22.png"/><Relationship Id="rId6" Type="http://schemas.openxmlformats.org/officeDocument/2006/relationships/image" Target="../media/image2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Relationship Id="rId4" Type="http://schemas.openxmlformats.org/officeDocument/2006/relationships/image" Target="../media/image20.png"/><Relationship Id="rId5" Type="http://schemas.openxmlformats.org/officeDocument/2006/relationships/image" Target="../media/image22.png"/><Relationship Id="rId6" Type="http://schemas.openxmlformats.org/officeDocument/2006/relationships/image" Target="../media/image1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Relationship Id="rId4" Type="http://schemas.openxmlformats.org/officeDocument/2006/relationships/image" Target="../media/image20.png"/><Relationship Id="rId5" Type="http://schemas.openxmlformats.org/officeDocument/2006/relationships/image" Target="../media/image23.jpg"/><Relationship Id="rId6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jpg"/><Relationship Id="rId4" Type="http://schemas.openxmlformats.org/officeDocument/2006/relationships/image" Target="../media/image20.png"/><Relationship Id="rId5" Type="http://schemas.openxmlformats.org/officeDocument/2006/relationships/image" Target="../media/image30.jpg"/><Relationship Id="rId6" Type="http://schemas.openxmlformats.org/officeDocument/2006/relationships/image" Target="../media/image2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jpg"/><Relationship Id="rId4" Type="http://schemas.openxmlformats.org/officeDocument/2006/relationships/image" Target="../media/image20.png"/><Relationship Id="rId5" Type="http://schemas.openxmlformats.org/officeDocument/2006/relationships/image" Target="../media/image31.jpg"/><Relationship Id="rId6" Type="http://schemas.openxmlformats.org/officeDocument/2006/relationships/image" Target="../media/image3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jpg"/><Relationship Id="rId4" Type="http://schemas.openxmlformats.org/officeDocument/2006/relationships/image" Target="../media/image20.png"/><Relationship Id="rId5" Type="http://schemas.openxmlformats.org/officeDocument/2006/relationships/image" Target="../media/image40.png"/><Relationship Id="rId6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5.png"/><Relationship Id="rId5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jpg"/><Relationship Id="rId4" Type="http://schemas.openxmlformats.org/officeDocument/2006/relationships/image" Target="../media/image20.png"/><Relationship Id="rId5" Type="http://schemas.openxmlformats.org/officeDocument/2006/relationships/image" Target="../media/image41.png"/><Relationship Id="rId6" Type="http://schemas.openxmlformats.org/officeDocument/2006/relationships/image" Target="../media/image3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jpg"/><Relationship Id="rId4" Type="http://schemas.openxmlformats.org/officeDocument/2006/relationships/image" Target="../media/image20.png"/><Relationship Id="rId5" Type="http://schemas.openxmlformats.org/officeDocument/2006/relationships/image" Target="../media/image29.png"/><Relationship Id="rId6" Type="http://schemas.openxmlformats.org/officeDocument/2006/relationships/image" Target="../media/image2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jpg"/><Relationship Id="rId4" Type="http://schemas.openxmlformats.org/officeDocument/2006/relationships/image" Target="../media/image20.png"/><Relationship Id="rId5" Type="http://schemas.openxmlformats.org/officeDocument/2006/relationships/image" Target="../media/image28.png"/><Relationship Id="rId6" Type="http://schemas.openxmlformats.org/officeDocument/2006/relationships/image" Target="../media/image3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jpg"/><Relationship Id="rId4" Type="http://schemas.openxmlformats.org/officeDocument/2006/relationships/image" Target="../media/image20.png"/><Relationship Id="rId5" Type="http://schemas.openxmlformats.org/officeDocument/2006/relationships/image" Target="../media/image32.png"/><Relationship Id="rId6" Type="http://schemas.openxmlformats.org/officeDocument/2006/relationships/image" Target="../media/image3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jpg"/><Relationship Id="rId4" Type="http://schemas.openxmlformats.org/officeDocument/2006/relationships/image" Target="../media/image20.png"/><Relationship Id="rId5" Type="http://schemas.openxmlformats.org/officeDocument/2006/relationships/image" Target="../media/image38.jpg"/><Relationship Id="rId6" Type="http://schemas.openxmlformats.org/officeDocument/2006/relationships/image" Target="../media/image3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eb.ccead.puc-rio.br/condigital/mvsl/Sala%20de%20Leitura/conteudos/SL_estrutura_atomica.pdf" TargetMode="External"/><Relationship Id="rId4" Type="http://schemas.openxmlformats.org/officeDocument/2006/relationships/image" Target="../media/image3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5.png"/><Relationship Id="rId5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5.png"/><Relationship Id="rId5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5.png"/><Relationship Id="rId5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11.png"/><Relationship Id="rId7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9.gif"/><Relationship Id="rId7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5.png"/><Relationship Id="rId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/>
          <p:nvPr>
            <p:ph type="ctrTitle"/>
          </p:nvPr>
        </p:nvSpPr>
        <p:spPr>
          <a:xfrm>
            <a:off x="1425005" y="841135"/>
            <a:ext cx="8119569" cy="1713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omic Sans MS"/>
              <a:buNone/>
            </a:pPr>
            <a:r>
              <a:rPr lang="pt-BR">
                <a:latin typeface="Comic Sans MS"/>
                <a:ea typeface="Comic Sans MS"/>
                <a:cs typeface="Comic Sans MS"/>
                <a:sym typeface="Comic Sans MS"/>
              </a:rPr>
              <a:t>ALQUIMIA CELESTE</a:t>
            </a:r>
            <a:endParaRPr/>
          </a:p>
        </p:txBody>
      </p:sp>
      <p:sp>
        <p:nvSpPr>
          <p:cNvPr id="158" name="Google Shape;158;p21"/>
          <p:cNvSpPr txBox="1"/>
          <p:nvPr>
            <p:ph idx="1" type="subTitle"/>
          </p:nvPr>
        </p:nvSpPr>
        <p:spPr>
          <a:xfrm>
            <a:off x="2209330" y="2638926"/>
            <a:ext cx="8119569" cy="140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>
                <a:latin typeface="Comic Sans MS"/>
                <a:ea typeface="Comic Sans MS"/>
                <a:cs typeface="Comic Sans MS"/>
                <a:sym typeface="Comic Sans MS"/>
              </a:rPr>
              <a:t>UM POUCO SOBRE O SURGIMENTO DOS ELEMENTOS QUÍMICOS.</a:t>
            </a:r>
            <a:endParaRPr/>
          </a:p>
        </p:txBody>
      </p:sp>
      <p:pic>
        <p:nvPicPr>
          <p:cNvPr id="159" name="Google Shape;15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37410" y="3635959"/>
            <a:ext cx="1166365" cy="1166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89529" y="5086756"/>
            <a:ext cx="1166365" cy="1166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798144">
            <a:off x="1423745" y="3343279"/>
            <a:ext cx="1571169" cy="1571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849435">
            <a:off x="10242907" y="1662788"/>
            <a:ext cx="960593" cy="960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45142" y="5254788"/>
            <a:ext cx="1166365" cy="1166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0"/>
          <p:cNvSpPr/>
          <p:nvPr/>
        </p:nvSpPr>
        <p:spPr>
          <a:xfrm rot="10800000">
            <a:off x="0" y="0"/>
            <a:ext cx="8845162" cy="6858000"/>
          </a:xfrm>
          <a:custGeom>
            <a:rect b="b" l="l" r="r" t="t"/>
            <a:pathLst>
              <a:path extrusionOk="0" h="6858000" w="8845162">
                <a:moveTo>
                  <a:pt x="0" y="0"/>
                </a:moveTo>
                <a:lnTo>
                  <a:pt x="6265248" y="0"/>
                </a:lnTo>
                <a:lnTo>
                  <a:pt x="7537703" y="0"/>
                </a:lnTo>
                <a:lnTo>
                  <a:pt x="8845162" y="0"/>
                </a:lnTo>
                <a:lnTo>
                  <a:pt x="8845162" y="6858000"/>
                </a:lnTo>
                <a:lnTo>
                  <a:pt x="7537703" y="6858000"/>
                </a:lnTo>
                <a:lnTo>
                  <a:pt x="6265248" y="6858000"/>
                </a:lnTo>
                <a:lnTo>
                  <a:pt x="20957" y="6858000"/>
                </a:lnTo>
                <a:lnTo>
                  <a:pt x="46002" y="6702325"/>
                </a:lnTo>
                <a:lnTo>
                  <a:pt x="69870" y="6547334"/>
                </a:lnTo>
                <a:lnTo>
                  <a:pt x="93234" y="6391658"/>
                </a:lnTo>
                <a:lnTo>
                  <a:pt x="113237" y="6235295"/>
                </a:lnTo>
                <a:lnTo>
                  <a:pt x="133409" y="6079619"/>
                </a:lnTo>
                <a:lnTo>
                  <a:pt x="152234" y="5923256"/>
                </a:lnTo>
                <a:lnTo>
                  <a:pt x="168370" y="5768951"/>
                </a:lnTo>
                <a:lnTo>
                  <a:pt x="183667" y="5612589"/>
                </a:lnTo>
                <a:lnTo>
                  <a:pt x="197619" y="5456912"/>
                </a:lnTo>
                <a:lnTo>
                  <a:pt x="209720" y="5303979"/>
                </a:lnTo>
                <a:lnTo>
                  <a:pt x="221823" y="5148988"/>
                </a:lnTo>
                <a:lnTo>
                  <a:pt x="231908" y="4996055"/>
                </a:lnTo>
                <a:lnTo>
                  <a:pt x="239808" y="4843121"/>
                </a:lnTo>
                <a:lnTo>
                  <a:pt x="248045" y="4690874"/>
                </a:lnTo>
                <a:lnTo>
                  <a:pt x="254936" y="4539998"/>
                </a:lnTo>
                <a:lnTo>
                  <a:pt x="259811" y="4390493"/>
                </a:lnTo>
                <a:lnTo>
                  <a:pt x="264014" y="4240989"/>
                </a:lnTo>
                <a:lnTo>
                  <a:pt x="268047" y="4092856"/>
                </a:lnTo>
                <a:lnTo>
                  <a:pt x="269897" y="3946781"/>
                </a:lnTo>
                <a:lnTo>
                  <a:pt x="271913" y="3800705"/>
                </a:lnTo>
                <a:lnTo>
                  <a:pt x="272922" y="3656687"/>
                </a:lnTo>
                <a:lnTo>
                  <a:pt x="271913" y="3514041"/>
                </a:lnTo>
                <a:lnTo>
                  <a:pt x="271913" y="3372766"/>
                </a:lnTo>
                <a:lnTo>
                  <a:pt x="269897" y="3232863"/>
                </a:lnTo>
                <a:lnTo>
                  <a:pt x="266871" y="3095703"/>
                </a:lnTo>
                <a:lnTo>
                  <a:pt x="264014" y="2959915"/>
                </a:lnTo>
                <a:lnTo>
                  <a:pt x="260820" y="2826869"/>
                </a:lnTo>
                <a:lnTo>
                  <a:pt x="255946" y="2694510"/>
                </a:lnTo>
                <a:lnTo>
                  <a:pt x="250734" y="2564209"/>
                </a:lnTo>
                <a:lnTo>
                  <a:pt x="246028" y="2436650"/>
                </a:lnTo>
                <a:lnTo>
                  <a:pt x="232749" y="2187704"/>
                </a:lnTo>
                <a:lnTo>
                  <a:pt x="218630" y="1949046"/>
                </a:lnTo>
                <a:lnTo>
                  <a:pt x="203837" y="1719989"/>
                </a:lnTo>
                <a:lnTo>
                  <a:pt x="187532" y="1503276"/>
                </a:lnTo>
                <a:lnTo>
                  <a:pt x="170555" y="1296164"/>
                </a:lnTo>
                <a:lnTo>
                  <a:pt x="152234" y="1104140"/>
                </a:lnTo>
                <a:lnTo>
                  <a:pt x="134248" y="923775"/>
                </a:lnTo>
                <a:lnTo>
                  <a:pt x="116263" y="757811"/>
                </a:lnTo>
                <a:lnTo>
                  <a:pt x="99286" y="605564"/>
                </a:lnTo>
                <a:lnTo>
                  <a:pt x="83149" y="470461"/>
                </a:lnTo>
                <a:lnTo>
                  <a:pt x="67853" y="348389"/>
                </a:lnTo>
                <a:lnTo>
                  <a:pt x="55078" y="245519"/>
                </a:lnTo>
                <a:lnTo>
                  <a:pt x="42976" y="159108"/>
                </a:lnTo>
                <a:lnTo>
                  <a:pt x="25662" y="40464"/>
                </a:lnTo>
                <a:lnTo>
                  <a:pt x="19779" y="2"/>
                </a:lnTo>
                <a:lnTo>
                  <a:pt x="26532" y="2"/>
                </a:lnTo>
                <a:lnTo>
                  <a:pt x="26532" y="1"/>
                </a:lnTo>
                <a:lnTo>
                  <a:pt x="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30"/>
          <p:cNvSpPr txBox="1"/>
          <p:nvPr>
            <p:ph type="title"/>
          </p:nvPr>
        </p:nvSpPr>
        <p:spPr>
          <a:xfrm>
            <a:off x="685801" y="500743"/>
            <a:ext cx="7402285" cy="13607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pt-BR" sz="3200">
                <a:latin typeface="Comic Sans MS"/>
                <a:ea typeface="Comic Sans MS"/>
                <a:cs typeface="Comic Sans MS"/>
                <a:sym typeface="Comic Sans MS"/>
              </a:rPr>
              <a:t>ALGUNS CONCEITOS IMPORTANTES</a:t>
            </a:r>
            <a:endParaRPr/>
          </a:p>
        </p:txBody>
      </p:sp>
      <p:pic>
        <p:nvPicPr>
          <p:cNvPr id="247" name="Google Shape;247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3688" y="257023"/>
            <a:ext cx="1517751" cy="1517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761956">
            <a:off x="531418" y="5359850"/>
            <a:ext cx="1088009" cy="10880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upac_periodic_table-28nov16" id="249" name="Google Shape;249;p30"/>
          <p:cNvPicPr preferRelativeResize="0"/>
          <p:nvPr>
            <p:ph idx="1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64685" y="1774774"/>
            <a:ext cx="6790827" cy="4582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1"/>
          <p:cNvSpPr/>
          <p:nvPr/>
        </p:nvSpPr>
        <p:spPr>
          <a:xfrm rot="10800000">
            <a:off x="0" y="0"/>
            <a:ext cx="8845162" cy="6858000"/>
          </a:xfrm>
          <a:custGeom>
            <a:rect b="b" l="l" r="r" t="t"/>
            <a:pathLst>
              <a:path extrusionOk="0" h="6858000" w="8845162">
                <a:moveTo>
                  <a:pt x="0" y="0"/>
                </a:moveTo>
                <a:lnTo>
                  <a:pt x="6265248" y="0"/>
                </a:lnTo>
                <a:lnTo>
                  <a:pt x="7537703" y="0"/>
                </a:lnTo>
                <a:lnTo>
                  <a:pt x="8845162" y="0"/>
                </a:lnTo>
                <a:lnTo>
                  <a:pt x="8845162" y="6858000"/>
                </a:lnTo>
                <a:lnTo>
                  <a:pt x="7537703" y="6858000"/>
                </a:lnTo>
                <a:lnTo>
                  <a:pt x="6265248" y="6858000"/>
                </a:lnTo>
                <a:lnTo>
                  <a:pt x="20957" y="6858000"/>
                </a:lnTo>
                <a:lnTo>
                  <a:pt x="46002" y="6702325"/>
                </a:lnTo>
                <a:lnTo>
                  <a:pt x="69870" y="6547334"/>
                </a:lnTo>
                <a:lnTo>
                  <a:pt x="93234" y="6391658"/>
                </a:lnTo>
                <a:lnTo>
                  <a:pt x="113237" y="6235295"/>
                </a:lnTo>
                <a:lnTo>
                  <a:pt x="133409" y="6079619"/>
                </a:lnTo>
                <a:lnTo>
                  <a:pt x="152234" y="5923256"/>
                </a:lnTo>
                <a:lnTo>
                  <a:pt x="168370" y="5768951"/>
                </a:lnTo>
                <a:lnTo>
                  <a:pt x="183667" y="5612589"/>
                </a:lnTo>
                <a:lnTo>
                  <a:pt x="197619" y="5456912"/>
                </a:lnTo>
                <a:lnTo>
                  <a:pt x="209720" y="5303979"/>
                </a:lnTo>
                <a:lnTo>
                  <a:pt x="221823" y="5148988"/>
                </a:lnTo>
                <a:lnTo>
                  <a:pt x="231908" y="4996055"/>
                </a:lnTo>
                <a:lnTo>
                  <a:pt x="239808" y="4843121"/>
                </a:lnTo>
                <a:lnTo>
                  <a:pt x="248045" y="4690874"/>
                </a:lnTo>
                <a:lnTo>
                  <a:pt x="254936" y="4539998"/>
                </a:lnTo>
                <a:lnTo>
                  <a:pt x="259811" y="4390493"/>
                </a:lnTo>
                <a:lnTo>
                  <a:pt x="264014" y="4240989"/>
                </a:lnTo>
                <a:lnTo>
                  <a:pt x="268047" y="4092856"/>
                </a:lnTo>
                <a:lnTo>
                  <a:pt x="269897" y="3946781"/>
                </a:lnTo>
                <a:lnTo>
                  <a:pt x="271913" y="3800705"/>
                </a:lnTo>
                <a:lnTo>
                  <a:pt x="272922" y="3656687"/>
                </a:lnTo>
                <a:lnTo>
                  <a:pt x="271913" y="3514041"/>
                </a:lnTo>
                <a:lnTo>
                  <a:pt x="271913" y="3372766"/>
                </a:lnTo>
                <a:lnTo>
                  <a:pt x="269897" y="3232863"/>
                </a:lnTo>
                <a:lnTo>
                  <a:pt x="266871" y="3095703"/>
                </a:lnTo>
                <a:lnTo>
                  <a:pt x="264014" y="2959915"/>
                </a:lnTo>
                <a:lnTo>
                  <a:pt x="260820" y="2826869"/>
                </a:lnTo>
                <a:lnTo>
                  <a:pt x="255946" y="2694510"/>
                </a:lnTo>
                <a:lnTo>
                  <a:pt x="250734" y="2564209"/>
                </a:lnTo>
                <a:lnTo>
                  <a:pt x="246028" y="2436650"/>
                </a:lnTo>
                <a:lnTo>
                  <a:pt x="232749" y="2187704"/>
                </a:lnTo>
                <a:lnTo>
                  <a:pt x="218630" y="1949046"/>
                </a:lnTo>
                <a:lnTo>
                  <a:pt x="203837" y="1719989"/>
                </a:lnTo>
                <a:lnTo>
                  <a:pt x="187532" y="1503276"/>
                </a:lnTo>
                <a:lnTo>
                  <a:pt x="170555" y="1296164"/>
                </a:lnTo>
                <a:lnTo>
                  <a:pt x="152234" y="1104140"/>
                </a:lnTo>
                <a:lnTo>
                  <a:pt x="134248" y="923775"/>
                </a:lnTo>
                <a:lnTo>
                  <a:pt x="116263" y="757811"/>
                </a:lnTo>
                <a:lnTo>
                  <a:pt x="99286" y="605564"/>
                </a:lnTo>
                <a:lnTo>
                  <a:pt x="83149" y="470461"/>
                </a:lnTo>
                <a:lnTo>
                  <a:pt x="67853" y="348389"/>
                </a:lnTo>
                <a:lnTo>
                  <a:pt x="55078" y="245519"/>
                </a:lnTo>
                <a:lnTo>
                  <a:pt x="42976" y="159108"/>
                </a:lnTo>
                <a:lnTo>
                  <a:pt x="25662" y="40464"/>
                </a:lnTo>
                <a:lnTo>
                  <a:pt x="19779" y="2"/>
                </a:lnTo>
                <a:lnTo>
                  <a:pt x="26532" y="2"/>
                </a:lnTo>
                <a:lnTo>
                  <a:pt x="26532" y="1"/>
                </a:lnTo>
                <a:lnTo>
                  <a:pt x="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31"/>
          <p:cNvSpPr txBox="1"/>
          <p:nvPr>
            <p:ph type="title"/>
          </p:nvPr>
        </p:nvSpPr>
        <p:spPr>
          <a:xfrm>
            <a:off x="265043" y="500743"/>
            <a:ext cx="7823043" cy="13607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pt-BR" sz="3200">
                <a:latin typeface="Comic Sans MS"/>
                <a:ea typeface="Comic Sans MS"/>
                <a:cs typeface="Comic Sans MS"/>
                <a:sym typeface="Comic Sans MS"/>
              </a:rPr>
              <a:t>RELAÇÃO COM ASTRONOMIA</a:t>
            </a:r>
            <a:endParaRPr/>
          </a:p>
        </p:txBody>
      </p:sp>
      <p:pic>
        <p:nvPicPr>
          <p:cNvPr id="256" name="Google Shape;256;p31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 rot="872122">
            <a:off x="6790787" y="616433"/>
            <a:ext cx="1562342" cy="1562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406200">
            <a:off x="403570" y="5341101"/>
            <a:ext cx="1213195" cy="121319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1"/>
          <p:cNvSpPr txBox="1"/>
          <p:nvPr/>
        </p:nvSpPr>
        <p:spPr>
          <a:xfrm>
            <a:off x="1205948" y="2093843"/>
            <a:ext cx="6096000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pt-BR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Surgimento do universo :nucleossíntese primordial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Primeiros elementos a surgirem: elementos leves, tais como hidrogênio, hélio e deutério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2"/>
          <p:cNvSpPr/>
          <p:nvPr/>
        </p:nvSpPr>
        <p:spPr>
          <a:xfrm rot="10800000">
            <a:off x="0" y="0"/>
            <a:ext cx="8845162" cy="6858000"/>
          </a:xfrm>
          <a:custGeom>
            <a:rect b="b" l="l" r="r" t="t"/>
            <a:pathLst>
              <a:path extrusionOk="0" h="6858000" w="8845162">
                <a:moveTo>
                  <a:pt x="0" y="0"/>
                </a:moveTo>
                <a:lnTo>
                  <a:pt x="6265248" y="0"/>
                </a:lnTo>
                <a:lnTo>
                  <a:pt x="7537703" y="0"/>
                </a:lnTo>
                <a:lnTo>
                  <a:pt x="8845162" y="0"/>
                </a:lnTo>
                <a:lnTo>
                  <a:pt x="8845162" y="6858000"/>
                </a:lnTo>
                <a:lnTo>
                  <a:pt x="7537703" y="6858000"/>
                </a:lnTo>
                <a:lnTo>
                  <a:pt x="6265248" y="6858000"/>
                </a:lnTo>
                <a:lnTo>
                  <a:pt x="20957" y="6858000"/>
                </a:lnTo>
                <a:lnTo>
                  <a:pt x="46002" y="6702325"/>
                </a:lnTo>
                <a:lnTo>
                  <a:pt x="69870" y="6547334"/>
                </a:lnTo>
                <a:lnTo>
                  <a:pt x="93234" y="6391658"/>
                </a:lnTo>
                <a:lnTo>
                  <a:pt x="113237" y="6235295"/>
                </a:lnTo>
                <a:lnTo>
                  <a:pt x="133409" y="6079619"/>
                </a:lnTo>
                <a:lnTo>
                  <a:pt x="152234" y="5923256"/>
                </a:lnTo>
                <a:lnTo>
                  <a:pt x="168370" y="5768951"/>
                </a:lnTo>
                <a:lnTo>
                  <a:pt x="183667" y="5612589"/>
                </a:lnTo>
                <a:lnTo>
                  <a:pt x="197619" y="5456912"/>
                </a:lnTo>
                <a:lnTo>
                  <a:pt x="209720" y="5303979"/>
                </a:lnTo>
                <a:lnTo>
                  <a:pt x="221823" y="5148988"/>
                </a:lnTo>
                <a:lnTo>
                  <a:pt x="231908" y="4996055"/>
                </a:lnTo>
                <a:lnTo>
                  <a:pt x="239808" y="4843121"/>
                </a:lnTo>
                <a:lnTo>
                  <a:pt x="248045" y="4690874"/>
                </a:lnTo>
                <a:lnTo>
                  <a:pt x="254936" y="4539998"/>
                </a:lnTo>
                <a:lnTo>
                  <a:pt x="259811" y="4390493"/>
                </a:lnTo>
                <a:lnTo>
                  <a:pt x="264014" y="4240989"/>
                </a:lnTo>
                <a:lnTo>
                  <a:pt x="268047" y="4092856"/>
                </a:lnTo>
                <a:lnTo>
                  <a:pt x="269897" y="3946781"/>
                </a:lnTo>
                <a:lnTo>
                  <a:pt x="271913" y="3800705"/>
                </a:lnTo>
                <a:lnTo>
                  <a:pt x="272922" y="3656687"/>
                </a:lnTo>
                <a:lnTo>
                  <a:pt x="271913" y="3514041"/>
                </a:lnTo>
                <a:lnTo>
                  <a:pt x="271913" y="3372766"/>
                </a:lnTo>
                <a:lnTo>
                  <a:pt x="269897" y="3232863"/>
                </a:lnTo>
                <a:lnTo>
                  <a:pt x="266871" y="3095703"/>
                </a:lnTo>
                <a:lnTo>
                  <a:pt x="264014" y="2959915"/>
                </a:lnTo>
                <a:lnTo>
                  <a:pt x="260820" y="2826869"/>
                </a:lnTo>
                <a:lnTo>
                  <a:pt x="255946" y="2694510"/>
                </a:lnTo>
                <a:lnTo>
                  <a:pt x="250734" y="2564209"/>
                </a:lnTo>
                <a:lnTo>
                  <a:pt x="246028" y="2436650"/>
                </a:lnTo>
                <a:lnTo>
                  <a:pt x="232749" y="2187704"/>
                </a:lnTo>
                <a:lnTo>
                  <a:pt x="218630" y="1949046"/>
                </a:lnTo>
                <a:lnTo>
                  <a:pt x="203837" y="1719989"/>
                </a:lnTo>
                <a:lnTo>
                  <a:pt x="187532" y="1503276"/>
                </a:lnTo>
                <a:lnTo>
                  <a:pt x="170555" y="1296164"/>
                </a:lnTo>
                <a:lnTo>
                  <a:pt x="152234" y="1104140"/>
                </a:lnTo>
                <a:lnTo>
                  <a:pt x="134248" y="923775"/>
                </a:lnTo>
                <a:lnTo>
                  <a:pt x="116263" y="757811"/>
                </a:lnTo>
                <a:lnTo>
                  <a:pt x="99286" y="605564"/>
                </a:lnTo>
                <a:lnTo>
                  <a:pt x="83149" y="470461"/>
                </a:lnTo>
                <a:lnTo>
                  <a:pt x="67853" y="348389"/>
                </a:lnTo>
                <a:lnTo>
                  <a:pt x="55078" y="245519"/>
                </a:lnTo>
                <a:lnTo>
                  <a:pt x="42976" y="159108"/>
                </a:lnTo>
                <a:lnTo>
                  <a:pt x="25662" y="40464"/>
                </a:lnTo>
                <a:lnTo>
                  <a:pt x="19779" y="2"/>
                </a:lnTo>
                <a:lnTo>
                  <a:pt x="26532" y="2"/>
                </a:lnTo>
                <a:lnTo>
                  <a:pt x="26532" y="1"/>
                </a:lnTo>
                <a:lnTo>
                  <a:pt x="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32"/>
          <p:cNvSpPr txBox="1"/>
          <p:nvPr>
            <p:ph type="title"/>
          </p:nvPr>
        </p:nvSpPr>
        <p:spPr>
          <a:xfrm>
            <a:off x="265043" y="500743"/>
            <a:ext cx="7823043" cy="13607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pt-BR" sz="3200">
                <a:latin typeface="Comic Sans MS"/>
                <a:ea typeface="Comic Sans MS"/>
                <a:cs typeface="Comic Sans MS"/>
                <a:sym typeface="Comic Sans MS"/>
              </a:rPr>
              <a:t>RELAÇÃO COM ASTRONOMIA</a:t>
            </a:r>
            <a:endParaRPr/>
          </a:p>
        </p:txBody>
      </p:sp>
      <p:pic>
        <p:nvPicPr>
          <p:cNvPr id="265" name="Google Shape;265;p32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 rot="872122">
            <a:off x="6790787" y="616433"/>
            <a:ext cx="1562342" cy="1562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406200">
            <a:off x="403570" y="5341101"/>
            <a:ext cx="1213195" cy="121319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2"/>
          <p:cNvSpPr txBox="1"/>
          <p:nvPr/>
        </p:nvSpPr>
        <p:spPr>
          <a:xfrm>
            <a:off x="967409" y="1861457"/>
            <a:ext cx="533134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Hélio e hidrogênio começaram a se chocar , gerando as estrelas por fusão nuclear. </a:t>
            </a:r>
            <a:endParaRPr/>
          </a:p>
        </p:txBody>
      </p:sp>
      <p:pic>
        <p:nvPicPr>
          <p:cNvPr id="268" name="Google Shape;268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28021" y="3022003"/>
            <a:ext cx="4389120" cy="3163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3"/>
          <p:cNvSpPr/>
          <p:nvPr/>
        </p:nvSpPr>
        <p:spPr>
          <a:xfrm rot="10800000">
            <a:off x="0" y="0"/>
            <a:ext cx="8845162" cy="6858000"/>
          </a:xfrm>
          <a:custGeom>
            <a:rect b="b" l="l" r="r" t="t"/>
            <a:pathLst>
              <a:path extrusionOk="0" h="6858000" w="8845162">
                <a:moveTo>
                  <a:pt x="0" y="0"/>
                </a:moveTo>
                <a:lnTo>
                  <a:pt x="6265248" y="0"/>
                </a:lnTo>
                <a:lnTo>
                  <a:pt x="7537703" y="0"/>
                </a:lnTo>
                <a:lnTo>
                  <a:pt x="8845162" y="0"/>
                </a:lnTo>
                <a:lnTo>
                  <a:pt x="8845162" y="6858000"/>
                </a:lnTo>
                <a:lnTo>
                  <a:pt x="7537703" y="6858000"/>
                </a:lnTo>
                <a:lnTo>
                  <a:pt x="6265248" y="6858000"/>
                </a:lnTo>
                <a:lnTo>
                  <a:pt x="20957" y="6858000"/>
                </a:lnTo>
                <a:lnTo>
                  <a:pt x="46002" y="6702325"/>
                </a:lnTo>
                <a:lnTo>
                  <a:pt x="69870" y="6547334"/>
                </a:lnTo>
                <a:lnTo>
                  <a:pt x="93234" y="6391658"/>
                </a:lnTo>
                <a:lnTo>
                  <a:pt x="113237" y="6235295"/>
                </a:lnTo>
                <a:lnTo>
                  <a:pt x="133409" y="6079619"/>
                </a:lnTo>
                <a:lnTo>
                  <a:pt x="152234" y="5923256"/>
                </a:lnTo>
                <a:lnTo>
                  <a:pt x="168370" y="5768951"/>
                </a:lnTo>
                <a:lnTo>
                  <a:pt x="183667" y="5612589"/>
                </a:lnTo>
                <a:lnTo>
                  <a:pt x="197619" y="5456912"/>
                </a:lnTo>
                <a:lnTo>
                  <a:pt x="209720" y="5303979"/>
                </a:lnTo>
                <a:lnTo>
                  <a:pt x="221823" y="5148988"/>
                </a:lnTo>
                <a:lnTo>
                  <a:pt x="231908" y="4996055"/>
                </a:lnTo>
                <a:lnTo>
                  <a:pt x="239808" y="4843121"/>
                </a:lnTo>
                <a:lnTo>
                  <a:pt x="248045" y="4690874"/>
                </a:lnTo>
                <a:lnTo>
                  <a:pt x="254936" y="4539998"/>
                </a:lnTo>
                <a:lnTo>
                  <a:pt x="259811" y="4390493"/>
                </a:lnTo>
                <a:lnTo>
                  <a:pt x="264014" y="4240989"/>
                </a:lnTo>
                <a:lnTo>
                  <a:pt x="268047" y="4092856"/>
                </a:lnTo>
                <a:lnTo>
                  <a:pt x="269897" y="3946781"/>
                </a:lnTo>
                <a:lnTo>
                  <a:pt x="271913" y="3800705"/>
                </a:lnTo>
                <a:lnTo>
                  <a:pt x="272922" y="3656687"/>
                </a:lnTo>
                <a:lnTo>
                  <a:pt x="271913" y="3514041"/>
                </a:lnTo>
                <a:lnTo>
                  <a:pt x="271913" y="3372766"/>
                </a:lnTo>
                <a:lnTo>
                  <a:pt x="269897" y="3232863"/>
                </a:lnTo>
                <a:lnTo>
                  <a:pt x="266871" y="3095703"/>
                </a:lnTo>
                <a:lnTo>
                  <a:pt x="264014" y="2959915"/>
                </a:lnTo>
                <a:lnTo>
                  <a:pt x="260820" y="2826869"/>
                </a:lnTo>
                <a:lnTo>
                  <a:pt x="255946" y="2694510"/>
                </a:lnTo>
                <a:lnTo>
                  <a:pt x="250734" y="2564209"/>
                </a:lnTo>
                <a:lnTo>
                  <a:pt x="246028" y="2436650"/>
                </a:lnTo>
                <a:lnTo>
                  <a:pt x="232749" y="2187704"/>
                </a:lnTo>
                <a:lnTo>
                  <a:pt x="218630" y="1949046"/>
                </a:lnTo>
                <a:lnTo>
                  <a:pt x="203837" y="1719989"/>
                </a:lnTo>
                <a:lnTo>
                  <a:pt x="187532" y="1503276"/>
                </a:lnTo>
                <a:lnTo>
                  <a:pt x="170555" y="1296164"/>
                </a:lnTo>
                <a:lnTo>
                  <a:pt x="152234" y="1104140"/>
                </a:lnTo>
                <a:lnTo>
                  <a:pt x="134248" y="923775"/>
                </a:lnTo>
                <a:lnTo>
                  <a:pt x="116263" y="757811"/>
                </a:lnTo>
                <a:lnTo>
                  <a:pt x="99286" y="605564"/>
                </a:lnTo>
                <a:lnTo>
                  <a:pt x="83149" y="470461"/>
                </a:lnTo>
                <a:lnTo>
                  <a:pt x="67853" y="348389"/>
                </a:lnTo>
                <a:lnTo>
                  <a:pt x="55078" y="245519"/>
                </a:lnTo>
                <a:lnTo>
                  <a:pt x="42976" y="159108"/>
                </a:lnTo>
                <a:lnTo>
                  <a:pt x="25662" y="40464"/>
                </a:lnTo>
                <a:lnTo>
                  <a:pt x="19779" y="2"/>
                </a:lnTo>
                <a:lnTo>
                  <a:pt x="26532" y="2"/>
                </a:lnTo>
                <a:lnTo>
                  <a:pt x="26532" y="1"/>
                </a:lnTo>
                <a:lnTo>
                  <a:pt x="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3"/>
          <p:cNvSpPr txBox="1"/>
          <p:nvPr>
            <p:ph type="title"/>
          </p:nvPr>
        </p:nvSpPr>
        <p:spPr>
          <a:xfrm>
            <a:off x="265043" y="500743"/>
            <a:ext cx="7823043" cy="13607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pt-BR" sz="3200">
                <a:latin typeface="Comic Sans MS"/>
                <a:ea typeface="Comic Sans MS"/>
                <a:cs typeface="Comic Sans MS"/>
                <a:sym typeface="Comic Sans MS"/>
              </a:rPr>
              <a:t>RELAÇÃO COM ASTRONOMIA</a:t>
            </a:r>
            <a:endParaRPr/>
          </a:p>
        </p:txBody>
      </p:sp>
      <p:pic>
        <p:nvPicPr>
          <p:cNvPr id="275" name="Google Shape;275;p33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 rot="872122">
            <a:off x="6790787" y="616433"/>
            <a:ext cx="1562342" cy="1562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406200">
            <a:off x="403570" y="5341101"/>
            <a:ext cx="1213195" cy="121319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3"/>
          <p:cNvSpPr txBox="1"/>
          <p:nvPr/>
        </p:nvSpPr>
        <p:spPr>
          <a:xfrm>
            <a:off x="967409" y="1861457"/>
            <a:ext cx="5331345" cy="1908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Elementos mais pesados, como por exemplo carbono, oxigênio e ferro são formados no núcleo das estrelas através de fusão nuclear começadas pelo hidrogênio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 Sol - FOTO" id="278" name="Google Shape;278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79913" y="3329669"/>
            <a:ext cx="4286250" cy="33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4"/>
          <p:cNvSpPr/>
          <p:nvPr/>
        </p:nvSpPr>
        <p:spPr>
          <a:xfrm rot="10800000">
            <a:off x="0" y="0"/>
            <a:ext cx="8845162" cy="6858000"/>
          </a:xfrm>
          <a:custGeom>
            <a:rect b="b" l="l" r="r" t="t"/>
            <a:pathLst>
              <a:path extrusionOk="0" h="6858000" w="8845162">
                <a:moveTo>
                  <a:pt x="0" y="0"/>
                </a:moveTo>
                <a:lnTo>
                  <a:pt x="6265248" y="0"/>
                </a:lnTo>
                <a:lnTo>
                  <a:pt x="7537703" y="0"/>
                </a:lnTo>
                <a:lnTo>
                  <a:pt x="8845162" y="0"/>
                </a:lnTo>
                <a:lnTo>
                  <a:pt x="8845162" y="6858000"/>
                </a:lnTo>
                <a:lnTo>
                  <a:pt x="7537703" y="6858000"/>
                </a:lnTo>
                <a:lnTo>
                  <a:pt x="6265248" y="6858000"/>
                </a:lnTo>
                <a:lnTo>
                  <a:pt x="20957" y="6858000"/>
                </a:lnTo>
                <a:lnTo>
                  <a:pt x="46002" y="6702325"/>
                </a:lnTo>
                <a:lnTo>
                  <a:pt x="69870" y="6547334"/>
                </a:lnTo>
                <a:lnTo>
                  <a:pt x="93234" y="6391658"/>
                </a:lnTo>
                <a:lnTo>
                  <a:pt x="113237" y="6235295"/>
                </a:lnTo>
                <a:lnTo>
                  <a:pt x="133409" y="6079619"/>
                </a:lnTo>
                <a:lnTo>
                  <a:pt x="152234" y="5923256"/>
                </a:lnTo>
                <a:lnTo>
                  <a:pt x="168370" y="5768951"/>
                </a:lnTo>
                <a:lnTo>
                  <a:pt x="183667" y="5612589"/>
                </a:lnTo>
                <a:lnTo>
                  <a:pt x="197619" y="5456912"/>
                </a:lnTo>
                <a:lnTo>
                  <a:pt x="209720" y="5303979"/>
                </a:lnTo>
                <a:lnTo>
                  <a:pt x="221823" y="5148988"/>
                </a:lnTo>
                <a:lnTo>
                  <a:pt x="231908" y="4996055"/>
                </a:lnTo>
                <a:lnTo>
                  <a:pt x="239808" y="4843121"/>
                </a:lnTo>
                <a:lnTo>
                  <a:pt x="248045" y="4690874"/>
                </a:lnTo>
                <a:lnTo>
                  <a:pt x="254936" y="4539998"/>
                </a:lnTo>
                <a:lnTo>
                  <a:pt x="259811" y="4390493"/>
                </a:lnTo>
                <a:lnTo>
                  <a:pt x="264014" y="4240989"/>
                </a:lnTo>
                <a:lnTo>
                  <a:pt x="268047" y="4092856"/>
                </a:lnTo>
                <a:lnTo>
                  <a:pt x="269897" y="3946781"/>
                </a:lnTo>
                <a:lnTo>
                  <a:pt x="271913" y="3800705"/>
                </a:lnTo>
                <a:lnTo>
                  <a:pt x="272922" y="3656687"/>
                </a:lnTo>
                <a:lnTo>
                  <a:pt x="271913" y="3514041"/>
                </a:lnTo>
                <a:lnTo>
                  <a:pt x="271913" y="3372766"/>
                </a:lnTo>
                <a:lnTo>
                  <a:pt x="269897" y="3232863"/>
                </a:lnTo>
                <a:lnTo>
                  <a:pt x="266871" y="3095703"/>
                </a:lnTo>
                <a:lnTo>
                  <a:pt x="264014" y="2959915"/>
                </a:lnTo>
                <a:lnTo>
                  <a:pt x="260820" y="2826869"/>
                </a:lnTo>
                <a:lnTo>
                  <a:pt x="255946" y="2694510"/>
                </a:lnTo>
                <a:lnTo>
                  <a:pt x="250734" y="2564209"/>
                </a:lnTo>
                <a:lnTo>
                  <a:pt x="246028" y="2436650"/>
                </a:lnTo>
                <a:lnTo>
                  <a:pt x="232749" y="2187704"/>
                </a:lnTo>
                <a:lnTo>
                  <a:pt x="218630" y="1949046"/>
                </a:lnTo>
                <a:lnTo>
                  <a:pt x="203837" y="1719989"/>
                </a:lnTo>
                <a:lnTo>
                  <a:pt x="187532" y="1503276"/>
                </a:lnTo>
                <a:lnTo>
                  <a:pt x="170555" y="1296164"/>
                </a:lnTo>
                <a:lnTo>
                  <a:pt x="152234" y="1104140"/>
                </a:lnTo>
                <a:lnTo>
                  <a:pt x="134248" y="923775"/>
                </a:lnTo>
                <a:lnTo>
                  <a:pt x="116263" y="757811"/>
                </a:lnTo>
                <a:lnTo>
                  <a:pt x="99286" y="605564"/>
                </a:lnTo>
                <a:lnTo>
                  <a:pt x="83149" y="470461"/>
                </a:lnTo>
                <a:lnTo>
                  <a:pt x="67853" y="348389"/>
                </a:lnTo>
                <a:lnTo>
                  <a:pt x="55078" y="245519"/>
                </a:lnTo>
                <a:lnTo>
                  <a:pt x="42976" y="159108"/>
                </a:lnTo>
                <a:lnTo>
                  <a:pt x="25662" y="40464"/>
                </a:lnTo>
                <a:lnTo>
                  <a:pt x="19779" y="2"/>
                </a:lnTo>
                <a:lnTo>
                  <a:pt x="26532" y="2"/>
                </a:lnTo>
                <a:lnTo>
                  <a:pt x="26532" y="1"/>
                </a:lnTo>
                <a:lnTo>
                  <a:pt x="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34"/>
          <p:cNvSpPr txBox="1"/>
          <p:nvPr>
            <p:ph type="title"/>
          </p:nvPr>
        </p:nvSpPr>
        <p:spPr>
          <a:xfrm>
            <a:off x="265043" y="500743"/>
            <a:ext cx="7823043" cy="13607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pt-BR" sz="3200">
                <a:latin typeface="Comic Sans MS"/>
                <a:ea typeface="Comic Sans MS"/>
                <a:cs typeface="Comic Sans MS"/>
                <a:sym typeface="Comic Sans MS"/>
              </a:rPr>
              <a:t>RELAÇÃO COM ASTRONOMIA</a:t>
            </a:r>
            <a:endParaRPr/>
          </a:p>
        </p:txBody>
      </p:sp>
      <p:pic>
        <p:nvPicPr>
          <p:cNvPr id="285" name="Google Shape;285;p34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 rot="872122">
            <a:off x="6790787" y="616433"/>
            <a:ext cx="1562342" cy="1562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406200">
            <a:off x="403570" y="5341101"/>
            <a:ext cx="1213195" cy="121319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4"/>
          <p:cNvSpPr txBox="1"/>
          <p:nvPr/>
        </p:nvSpPr>
        <p:spPr>
          <a:xfrm>
            <a:off x="967409" y="1861457"/>
            <a:ext cx="533134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Outros elementos mais pesados que o ferro são formados pela explosão de supernovas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Elementos QuÃ­micos Pesados" id="288" name="Google Shape;288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73431" y="2951327"/>
            <a:ext cx="4286250" cy="330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5"/>
          <p:cNvSpPr/>
          <p:nvPr/>
        </p:nvSpPr>
        <p:spPr>
          <a:xfrm rot="10800000">
            <a:off x="0" y="0"/>
            <a:ext cx="8845162" cy="6858000"/>
          </a:xfrm>
          <a:custGeom>
            <a:rect b="b" l="l" r="r" t="t"/>
            <a:pathLst>
              <a:path extrusionOk="0" h="6858000" w="8845162">
                <a:moveTo>
                  <a:pt x="0" y="0"/>
                </a:moveTo>
                <a:lnTo>
                  <a:pt x="6265248" y="0"/>
                </a:lnTo>
                <a:lnTo>
                  <a:pt x="7537703" y="0"/>
                </a:lnTo>
                <a:lnTo>
                  <a:pt x="8845162" y="0"/>
                </a:lnTo>
                <a:lnTo>
                  <a:pt x="8845162" y="6858000"/>
                </a:lnTo>
                <a:lnTo>
                  <a:pt x="7537703" y="6858000"/>
                </a:lnTo>
                <a:lnTo>
                  <a:pt x="6265248" y="6858000"/>
                </a:lnTo>
                <a:lnTo>
                  <a:pt x="20957" y="6858000"/>
                </a:lnTo>
                <a:lnTo>
                  <a:pt x="46002" y="6702325"/>
                </a:lnTo>
                <a:lnTo>
                  <a:pt x="69870" y="6547334"/>
                </a:lnTo>
                <a:lnTo>
                  <a:pt x="93234" y="6391658"/>
                </a:lnTo>
                <a:lnTo>
                  <a:pt x="113237" y="6235295"/>
                </a:lnTo>
                <a:lnTo>
                  <a:pt x="133409" y="6079619"/>
                </a:lnTo>
                <a:lnTo>
                  <a:pt x="152234" y="5923256"/>
                </a:lnTo>
                <a:lnTo>
                  <a:pt x="168370" y="5768951"/>
                </a:lnTo>
                <a:lnTo>
                  <a:pt x="183667" y="5612589"/>
                </a:lnTo>
                <a:lnTo>
                  <a:pt x="197619" y="5456912"/>
                </a:lnTo>
                <a:lnTo>
                  <a:pt x="209720" y="5303979"/>
                </a:lnTo>
                <a:lnTo>
                  <a:pt x="221823" y="5148988"/>
                </a:lnTo>
                <a:lnTo>
                  <a:pt x="231908" y="4996055"/>
                </a:lnTo>
                <a:lnTo>
                  <a:pt x="239808" y="4843121"/>
                </a:lnTo>
                <a:lnTo>
                  <a:pt x="248045" y="4690874"/>
                </a:lnTo>
                <a:lnTo>
                  <a:pt x="254936" y="4539998"/>
                </a:lnTo>
                <a:lnTo>
                  <a:pt x="259811" y="4390493"/>
                </a:lnTo>
                <a:lnTo>
                  <a:pt x="264014" y="4240989"/>
                </a:lnTo>
                <a:lnTo>
                  <a:pt x="268047" y="4092856"/>
                </a:lnTo>
                <a:lnTo>
                  <a:pt x="269897" y="3946781"/>
                </a:lnTo>
                <a:lnTo>
                  <a:pt x="271913" y="3800705"/>
                </a:lnTo>
                <a:lnTo>
                  <a:pt x="272922" y="3656687"/>
                </a:lnTo>
                <a:lnTo>
                  <a:pt x="271913" y="3514041"/>
                </a:lnTo>
                <a:lnTo>
                  <a:pt x="271913" y="3372766"/>
                </a:lnTo>
                <a:lnTo>
                  <a:pt x="269897" y="3232863"/>
                </a:lnTo>
                <a:lnTo>
                  <a:pt x="266871" y="3095703"/>
                </a:lnTo>
                <a:lnTo>
                  <a:pt x="264014" y="2959915"/>
                </a:lnTo>
                <a:lnTo>
                  <a:pt x="260820" y="2826869"/>
                </a:lnTo>
                <a:lnTo>
                  <a:pt x="255946" y="2694510"/>
                </a:lnTo>
                <a:lnTo>
                  <a:pt x="250734" y="2564209"/>
                </a:lnTo>
                <a:lnTo>
                  <a:pt x="246028" y="2436650"/>
                </a:lnTo>
                <a:lnTo>
                  <a:pt x="232749" y="2187704"/>
                </a:lnTo>
                <a:lnTo>
                  <a:pt x="218630" y="1949046"/>
                </a:lnTo>
                <a:lnTo>
                  <a:pt x="203837" y="1719989"/>
                </a:lnTo>
                <a:lnTo>
                  <a:pt x="187532" y="1503276"/>
                </a:lnTo>
                <a:lnTo>
                  <a:pt x="170555" y="1296164"/>
                </a:lnTo>
                <a:lnTo>
                  <a:pt x="152234" y="1104140"/>
                </a:lnTo>
                <a:lnTo>
                  <a:pt x="134248" y="923775"/>
                </a:lnTo>
                <a:lnTo>
                  <a:pt x="116263" y="757811"/>
                </a:lnTo>
                <a:lnTo>
                  <a:pt x="99286" y="605564"/>
                </a:lnTo>
                <a:lnTo>
                  <a:pt x="83149" y="470461"/>
                </a:lnTo>
                <a:lnTo>
                  <a:pt x="67853" y="348389"/>
                </a:lnTo>
                <a:lnTo>
                  <a:pt x="55078" y="245519"/>
                </a:lnTo>
                <a:lnTo>
                  <a:pt x="42976" y="159108"/>
                </a:lnTo>
                <a:lnTo>
                  <a:pt x="25662" y="40464"/>
                </a:lnTo>
                <a:lnTo>
                  <a:pt x="19779" y="2"/>
                </a:lnTo>
                <a:lnTo>
                  <a:pt x="26532" y="2"/>
                </a:lnTo>
                <a:lnTo>
                  <a:pt x="26532" y="1"/>
                </a:lnTo>
                <a:lnTo>
                  <a:pt x="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35"/>
          <p:cNvSpPr txBox="1"/>
          <p:nvPr>
            <p:ph type="title"/>
          </p:nvPr>
        </p:nvSpPr>
        <p:spPr>
          <a:xfrm>
            <a:off x="265043" y="500743"/>
            <a:ext cx="7823043" cy="13607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pt-BR" sz="3200">
                <a:latin typeface="Comic Sans MS"/>
                <a:ea typeface="Comic Sans MS"/>
                <a:cs typeface="Comic Sans MS"/>
                <a:sym typeface="Comic Sans MS"/>
              </a:rPr>
              <a:t>RELAÇÃO COM ASTRONOMIA</a:t>
            </a:r>
            <a:endParaRPr/>
          </a:p>
        </p:txBody>
      </p:sp>
      <p:pic>
        <p:nvPicPr>
          <p:cNvPr id="295" name="Google Shape;295;p35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 rot="872122">
            <a:off x="6790787" y="616433"/>
            <a:ext cx="1562342" cy="1562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406200">
            <a:off x="403570" y="5341101"/>
            <a:ext cx="1213195" cy="12131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bela periÃ³dica com cores indicando a provÃ¡vel origem dos elementos quÃ­micos" id="297" name="Google Shape;297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04864" y="1916821"/>
            <a:ext cx="5143399" cy="3488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6"/>
          <p:cNvSpPr/>
          <p:nvPr/>
        </p:nvSpPr>
        <p:spPr>
          <a:xfrm rot="10800000">
            <a:off x="0" y="0"/>
            <a:ext cx="8845162" cy="6858000"/>
          </a:xfrm>
          <a:custGeom>
            <a:rect b="b" l="l" r="r" t="t"/>
            <a:pathLst>
              <a:path extrusionOk="0" h="6858000" w="8845162">
                <a:moveTo>
                  <a:pt x="0" y="0"/>
                </a:moveTo>
                <a:lnTo>
                  <a:pt x="6265248" y="0"/>
                </a:lnTo>
                <a:lnTo>
                  <a:pt x="7537703" y="0"/>
                </a:lnTo>
                <a:lnTo>
                  <a:pt x="8845162" y="0"/>
                </a:lnTo>
                <a:lnTo>
                  <a:pt x="8845162" y="6858000"/>
                </a:lnTo>
                <a:lnTo>
                  <a:pt x="7537703" y="6858000"/>
                </a:lnTo>
                <a:lnTo>
                  <a:pt x="6265248" y="6858000"/>
                </a:lnTo>
                <a:lnTo>
                  <a:pt x="20957" y="6858000"/>
                </a:lnTo>
                <a:lnTo>
                  <a:pt x="46002" y="6702325"/>
                </a:lnTo>
                <a:lnTo>
                  <a:pt x="69870" y="6547334"/>
                </a:lnTo>
                <a:lnTo>
                  <a:pt x="93234" y="6391658"/>
                </a:lnTo>
                <a:lnTo>
                  <a:pt x="113237" y="6235295"/>
                </a:lnTo>
                <a:lnTo>
                  <a:pt x="133409" y="6079619"/>
                </a:lnTo>
                <a:lnTo>
                  <a:pt x="152234" y="5923256"/>
                </a:lnTo>
                <a:lnTo>
                  <a:pt x="168370" y="5768951"/>
                </a:lnTo>
                <a:lnTo>
                  <a:pt x="183667" y="5612589"/>
                </a:lnTo>
                <a:lnTo>
                  <a:pt x="197619" y="5456912"/>
                </a:lnTo>
                <a:lnTo>
                  <a:pt x="209720" y="5303979"/>
                </a:lnTo>
                <a:lnTo>
                  <a:pt x="221823" y="5148988"/>
                </a:lnTo>
                <a:lnTo>
                  <a:pt x="231908" y="4996055"/>
                </a:lnTo>
                <a:lnTo>
                  <a:pt x="239808" y="4843121"/>
                </a:lnTo>
                <a:lnTo>
                  <a:pt x="248045" y="4690874"/>
                </a:lnTo>
                <a:lnTo>
                  <a:pt x="254936" y="4539998"/>
                </a:lnTo>
                <a:lnTo>
                  <a:pt x="259811" y="4390493"/>
                </a:lnTo>
                <a:lnTo>
                  <a:pt x="264014" y="4240989"/>
                </a:lnTo>
                <a:lnTo>
                  <a:pt x="268047" y="4092856"/>
                </a:lnTo>
                <a:lnTo>
                  <a:pt x="269897" y="3946781"/>
                </a:lnTo>
                <a:lnTo>
                  <a:pt x="271913" y="3800705"/>
                </a:lnTo>
                <a:lnTo>
                  <a:pt x="272922" y="3656687"/>
                </a:lnTo>
                <a:lnTo>
                  <a:pt x="271913" y="3514041"/>
                </a:lnTo>
                <a:lnTo>
                  <a:pt x="271913" y="3372766"/>
                </a:lnTo>
                <a:lnTo>
                  <a:pt x="269897" y="3232863"/>
                </a:lnTo>
                <a:lnTo>
                  <a:pt x="266871" y="3095703"/>
                </a:lnTo>
                <a:lnTo>
                  <a:pt x="264014" y="2959915"/>
                </a:lnTo>
                <a:lnTo>
                  <a:pt x="260820" y="2826869"/>
                </a:lnTo>
                <a:lnTo>
                  <a:pt x="255946" y="2694510"/>
                </a:lnTo>
                <a:lnTo>
                  <a:pt x="250734" y="2564209"/>
                </a:lnTo>
                <a:lnTo>
                  <a:pt x="246028" y="2436650"/>
                </a:lnTo>
                <a:lnTo>
                  <a:pt x="232749" y="2187704"/>
                </a:lnTo>
                <a:lnTo>
                  <a:pt x="218630" y="1949046"/>
                </a:lnTo>
                <a:lnTo>
                  <a:pt x="203837" y="1719989"/>
                </a:lnTo>
                <a:lnTo>
                  <a:pt x="187532" y="1503276"/>
                </a:lnTo>
                <a:lnTo>
                  <a:pt x="170555" y="1296164"/>
                </a:lnTo>
                <a:lnTo>
                  <a:pt x="152234" y="1104140"/>
                </a:lnTo>
                <a:lnTo>
                  <a:pt x="134248" y="923775"/>
                </a:lnTo>
                <a:lnTo>
                  <a:pt x="116263" y="757811"/>
                </a:lnTo>
                <a:lnTo>
                  <a:pt x="99286" y="605564"/>
                </a:lnTo>
                <a:lnTo>
                  <a:pt x="83149" y="470461"/>
                </a:lnTo>
                <a:lnTo>
                  <a:pt x="67853" y="348389"/>
                </a:lnTo>
                <a:lnTo>
                  <a:pt x="55078" y="245519"/>
                </a:lnTo>
                <a:lnTo>
                  <a:pt x="42976" y="159108"/>
                </a:lnTo>
                <a:lnTo>
                  <a:pt x="25662" y="40464"/>
                </a:lnTo>
                <a:lnTo>
                  <a:pt x="19779" y="2"/>
                </a:lnTo>
                <a:lnTo>
                  <a:pt x="26532" y="2"/>
                </a:lnTo>
                <a:lnTo>
                  <a:pt x="26532" y="1"/>
                </a:lnTo>
                <a:lnTo>
                  <a:pt x="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36"/>
          <p:cNvSpPr txBox="1"/>
          <p:nvPr>
            <p:ph type="title"/>
          </p:nvPr>
        </p:nvSpPr>
        <p:spPr>
          <a:xfrm>
            <a:off x="265043" y="500743"/>
            <a:ext cx="7823043" cy="13607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pt-BR" sz="3200">
                <a:latin typeface="Comic Sans MS"/>
                <a:ea typeface="Comic Sans MS"/>
                <a:cs typeface="Comic Sans MS"/>
                <a:sym typeface="Comic Sans MS"/>
              </a:rPr>
              <a:t>A QUÍMICA NO SISTEMA SOLAR</a:t>
            </a:r>
            <a:endParaRPr/>
          </a:p>
        </p:txBody>
      </p:sp>
      <p:pic>
        <p:nvPicPr>
          <p:cNvPr id="304" name="Google Shape;304;p36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 rot="872122">
            <a:off x="7169251" y="399928"/>
            <a:ext cx="1562342" cy="1562342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6"/>
          <p:cNvSpPr txBox="1"/>
          <p:nvPr/>
        </p:nvSpPr>
        <p:spPr>
          <a:xfrm>
            <a:off x="1175798" y="2008257"/>
            <a:ext cx="6493565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Sol: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Hidrogênio:74,9%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Hélio: 23,8%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Trata-se de uma estrela de cor branca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Resultado de imagem para composiÃ§Ã£o do sol" id="306" name="Google Shape;306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03638" y="3386804"/>
            <a:ext cx="3246783" cy="309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639915">
            <a:off x="283402" y="4862985"/>
            <a:ext cx="1908313" cy="190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7"/>
          <p:cNvSpPr/>
          <p:nvPr/>
        </p:nvSpPr>
        <p:spPr>
          <a:xfrm rot="10800000">
            <a:off x="0" y="0"/>
            <a:ext cx="8845162" cy="6858000"/>
          </a:xfrm>
          <a:custGeom>
            <a:rect b="b" l="l" r="r" t="t"/>
            <a:pathLst>
              <a:path extrusionOk="0" h="6858000" w="8845162">
                <a:moveTo>
                  <a:pt x="0" y="0"/>
                </a:moveTo>
                <a:lnTo>
                  <a:pt x="6265248" y="0"/>
                </a:lnTo>
                <a:lnTo>
                  <a:pt x="7537703" y="0"/>
                </a:lnTo>
                <a:lnTo>
                  <a:pt x="8845162" y="0"/>
                </a:lnTo>
                <a:lnTo>
                  <a:pt x="8845162" y="6858000"/>
                </a:lnTo>
                <a:lnTo>
                  <a:pt x="7537703" y="6858000"/>
                </a:lnTo>
                <a:lnTo>
                  <a:pt x="6265248" y="6858000"/>
                </a:lnTo>
                <a:lnTo>
                  <a:pt x="20957" y="6858000"/>
                </a:lnTo>
                <a:lnTo>
                  <a:pt x="46002" y="6702325"/>
                </a:lnTo>
                <a:lnTo>
                  <a:pt x="69870" y="6547334"/>
                </a:lnTo>
                <a:lnTo>
                  <a:pt x="93234" y="6391658"/>
                </a:lnTo>
                <a:lnTo>
                  <a:pt x="113237" y="6235295"/>
                </a:lnTo>
                <a:lnTo>
                  <a:pt x="133409" y="6079619"/>
                </a:lnTo>
                <a:lnTo>
                  <a:pt x="152234" y="5923256"/>
                </a:lnTo>
                <a:lnTo>
                  <a:pt x="168370" y="5768951"/>
                </a:lnTo>
                <a:lnTo>
                  <a:pt x="183667" y="5612589"/>
                </a:lnTo>
                <a:lnTo>
                  <a:pt x="197619" y="5456912"/>
                </a:lnTo>
                <a:lnTo>
                  <a:pt x="209720" y="5303979"/>
                </a:lnTo>
                <a:lnTo>
                  <a:pt x="221823" y="5148988"/>
                </a:lnTo>
                <a:lnTo>
                  <a:pt x="231908" y="4996055"/>
                </a:lnTo>
                <a:lnTo>
                  <a:pt x="239808" y="4843121"/>
                </a:lnTo>
                <a:lnTo>
                  <a:pt x="248045" y="4690874"/>
                </a:lnTo>
                <a:lnTo>
                  <a:pt x="254936" y="4539998"/>
                </a:lnTo>
                <a:lnTo>
                  <a:pt x="259811" y="4390493"/>
                </a:lnTo>
                <a:lnTo>
                  <a:pt x="264014" y="4240989"/>
                </a:lnTo>
                <a:lnTo>
                  <a:pt x="268047" y="4092856"/>
                </a:lnTo>
                <a:lnTo>
                  <a:pt x="269897" y="3946781"/>
                </a:lnTo>
                <a:lnTo>
                  <a:pt x="271913" y="3800705"/>
                </a:lnTo>
                <a:lnTo>
                  <a:pt x="272922" y="3656687"/>
                </a:lnTo>
                <a:lnTo>
                  <a:pt x="271913" y="3514041"/>
                </a:lnTo>
                <a:lnTo>
                  <a:pt x="271913" y="3372766"/>
                </a:lnTo>
                <a:lnTo>
                  <a:pt x="269897" y="3232863"/>
                </a:lnTo>
                <a:lnTo>
                  <a:pt x="266871" y="3095703"/>
                </a:lnTo>
                <a:lnTo>
                  <a:pt x="264014" y="2959915"/>
                </a:lnTo>
                <a:lnTo>
                  <a:pt x="260820" y="2826869"/>
                </a:lnTo>
                <a:lnTo>
                  <a:pt x="255946" y="2694510"/>
                </a:lnTo>
                <a:lnTo>
                  <a:pt x="250734" y="2564209"/>
                </a:lnTo>
                <a:lnTo>
                  <a:pt x="246028" y="2436650"/>
                </a:lnTo>
                <a:lnTo>
                  <a:pt x="232749" y="2187704"/>
                </a:lnTo>
                <a:lnTo>
                  <a:pt x="218630" y="1949046"/>
                </a:lnTo>
                <a:lnTo>
                  <a:pt x="203837" y="1719989"/>
                </a:lnTo>
                <a:lnTo>
                  <a:pt x="187532" y="1503276"/>
                </a:lnTo>
                <a:lnTo>
                  <a:pt x="170555" y="1296164"/>
                </a:lnTo>
                <a:lnTo>
                  <a:pt x="152234" y="1104140"/>
                </a:lnTo>
                <a:lnTo>
                  <a:pt x="134248" y="923775"/>
                </a:lnTo>
                <a:lnTo>
                  <a:pt x="116263" y="757811"/>
                </a:lnTo>
                <a:lnTo>
                  <a:pt x="99286" y="605564"/>
                </a:lnTo>
                <a:lnTo>
                  <a:pt x="83149" y="470461"/>
                </a:lnTo>
                <a:lnTo>
                  <a:pt x="67853" y="348389"/>
                </a:lnTo>
                <a:lnTo>
                  <a:pt x="55078" y="245519"/>
                </a:lnTo>
                <a:lnTo>
                  <a:pt x="42976" y="159108"/>
                </a:lnTo>
                <a:lnTo>
                  <a:pt x="25662" y="40464"/>
                </a:lnTo>
                <a:lnTo>
                  <a:pt x="19779" y="2"/>
                </a:lnTo>
                <a:lnTo>
                  <a:pt x="26532" y="2"/>
                </a:lnTo>
                <a:lnTo>
                  <a:pt x="26532" y="1"/>
                </a:lnTo>
                <a:lnTo>
                  <a:pt x="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37"/>
          <p:cNvSpPr txBox="1"/>
          <p:nvPr>
            <p:ph type="title"/>
          </p:nvPr>
        </p:nvSpPr>
        <p:spPr>
          <a:xfrm>
            <a:off x="265043" y="500743"/>
            <a:ext cx="7823043" cy="13607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pt-BR" sz="3200">
                <a:latin typeface="Comic Sans MS"/>
                <a:ea typeface="Comic Sans MS"/>
                <a:cs typeface="Comic Sans MS"/>
                <a:sym typeface="Comic Sans MS"/>
              </a:rPr>
              <a:t>A QUÍMICA NO SISTEMA SOLAR</a:t>
            </a:r>
            <a:endParaRPr/>
          </a:p>
        </p:txBody>
      </p:sp>
      <p:pic>
        <p:nvPicPr>
          <p:cNvPr id="314" name="Google Shape;314;p37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 rot="872122">
            <a:off x="7111767" y="399929"/>
            <a:ext cx="1562342" cy="1562342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7"/>
          <p:cNvSpPr txBox="1"/>
          <p:nvPr/>
        </p:nvSpPr>
        <p:spPr>
          <a:xfrm>
            <a:off x="1175798" y="2008257"/>
            <a:ext cx="649356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Mercúrio: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Fromado majoritariamente por silicatos e basaltos </a:t>
            </a: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pic>
        <p:nvPicPr>
          <p:cNvPr descr="Mercury in color - Prockter07-edit1.jpg" id="316" name="Google Shape;316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72781" y="3177772"/>
            <a:ext cx="3252687" cy="3252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1265118">
            <a:off x="320886" y="5202853"/>
            <a:ext cx="1409196" cy="1409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8"/>
          <p:cNvSpPr/>
          <p:nvPr/>
        </p:nvSpPr>
        <p:spPr>
          <a:xfrm rot="10800000">
            <a:off x="0" y="0"/>
            <a:ext cx="8845162" cy="6858000"/>
          </a:xfrm>
          <a:custGeom>
            <a:rect b="b" l="l" r="r" t="t"/>
            <a:pathLst>
              <a:path extrusionOk="0" h="6858000" w="8845162">
                <a:moveTo>
                  <a:pt x="0" y="0"/>
                </a:moveTo>
                <a:lnTo>
                  <a:pt x="6265248" y="0"/>
                </a:lnTo>
                <a:lnTo>
                  <a:pt x="7537703" y="0"/>
                </a:lnTo>
                <a:lnTo>
                  <a:pt x="8845162" y="0"/>
                </a:lnTo>
                <a:lnTo>
                  <a:pt x="8845162" y="6858000"/>
                </a:lnTo>
                <a:lnTo>
                  <a:pt x="7537703" y="6858000"/>
                </a:lnTo>
                <a:lnTo>
                  <a:pt x="6265248" y="6858000"/>
                </a:lnTo>
                <a:lnTo>
                  <a:pt x="20957" y="6858000"/>
                </a:lnTo>
                <a:lnTo>
                  <a:pt x="46002" y="6702325"/>
                </a:lnTo>
                <a:lnTo>
                  <a:pt x="69870" y="6547334"/>
                </a:lnTo>
                <a:lnTo>
                  <a:pt x="93234" y="6391658"/>
                </a:lnTo>
                <a:lnTo>
                  <a:pt x="113237" y="6235295"/>
                </a:lnTo>
                <a:lnTo>
                  <a:pt x="133409" y="6079619"/>
                </a:lnTo>
                <a:lnTo>
                  <a:pt x="152234" y="5923256"/>
                </a:lnTo>
                <a:lnTo>
                  <a:pt x="168370" y="5768951"/>
                </a:lnTo>
                <a:lnTo>
                  <a:pt x="183667" y="5612589"/>
                </a:lnTo>
                <a:lnTo>
                  <a:pt x="197619" y="5456912"/>
                </a:lnTo>
                <a:lnTo>
                  <a:pt x="209720" y="5303979"/>
                </a:lnTo>
                <a:lnTo>
                  <a:pt x="221823" y="5148988"/>
                </a:lnTo>
                <a:lnTo>
                  <a:pt x="231908" y="4996055"/>
                </a:lnTo>
                <a:lnTo>
                  <a:pt x="239808" y="4843121"/>
                </a:lnTo>
                <a:lnTo>
                  <a:pt x="248045" y="4690874"/>
                </a:lnTo>
                <a:lnTo>
                  <a:pt x="254936" y="4539998"/>
                </a:lnTo>
                <a:lnTo>
                  <a:pt x="259811" y="4390493"/>
                </a:lnTo>
                <a:lnTo>
                  <a:pt x="264014" y="4240989"/>
                </a:lnTo>
                <a:lnTo>
                  <a:pt x="268047" y="4092856"/>
                </a:lnTo>
                <a:lnTo>
                  <a:pt x="269897" y="3946781"/>
                </a:lnTo>
                <a:lnTo>
                  <a:pt x="271913" y="3800705"/>
                </a:lnTo>
                <a:lnTo>
                  <a:pt x="272922" y="3656687"/>
                </a:lnTo>
                <a:lnTo>
                  <a:pt x="271913" y="3514041"/>
                </a:lnTo>
                <a:lnTo>
                  <a:pt x="271913" y="3372766"/>
                </a:lnTo>
                <a:lnTo>
                  <a:pt x="269897" y="3232863"/>
                </a:lnTo>
                <a:lnTo>
                  <a:pt x="266871" y="3095703"/>
                </a:lnTo>
                <a:lnTo>
                  <a:pt x="264014" y="2959915"/>
                </a:lnTo>
                <a:lnTo>
                  <a:pt x="260820" y="2826869"/>
                </a:lnTo>
                <a:lnTo>
                  <a:pt x="255946" y="2694510"/>
                </a:lnTo>
                <a:lnTo>
                  <a:pt x="250734" y="2564209"/>
                </a:lnTo>
                <a:lnTo>
                  <a:pt x="246028" y="2436650"/>
                </a:lnTo>
                <a:lnTo>
                  <a:pt x="232749" y="2187704"/>
                </a:lnTo>
                <a:lnTo>
                  <a:pt x="218630" y="1949046"/>
                </a:lnTo>
                <a:lnTo>
                  <a:pt x="203837" y="1719989"/>
                </a:lnTo>
                <a:lnTo>
                  <a:pt x="187532" y="1503276"/>
                </a:lnTo>
                <a:lnTo>
                  <a:pt x="170555" y="1296164"/>
                </a:lnTo>
                <a:lnTo>
                  <a:pt x="152234" y="1104140"/>
                </a:lnTo>
                <a:lnTo>
                  <a:pt x="134248" y="923775"/>
                </a:lnTo>
                <a:lnTo>
                  <a:pt x="116263" y="757811"/>
                </a:lnTo>
                <a:lnTo>
                  <a:pt x="99286" y="605564"/>
                </a:lnTo>
                <a:lnTo>
                  <a:pt x="83149" y="470461"/>
                </a:lnTo>
                <a:lnTo>
                  <a:pt x="67853" y="348389"/>
                </a:lnTo>
                <a:lnTo>
                  <a:pt x="55078" y="245519"/>
                </a:lnTo>
                <a:lnTo>
                  <a:pt x="42976" y="159108"/>
                </a:lnTo>
                <a:lnTo>
                  <a:pt x="25662" y="40464"/>
                </a:lnTo>
                <a:lnTo>
                  <a:pt x="19779" y="2"/>
                </a:lnTo>
                <a:lnTo>
                  <a:pt x="26532" y="2"/>
                </a:lnTo>
                <a:lnTo>
                  <a:pt x="26532" y="1"/>
                </a:lnTo>
                <a:lnTo>
                  <a:pt x="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38"/>
          <p:cNvSpPr txBox="1"/>
          <p:nvPr>
            <p:ph type="title"/>
          </p:nvPr>
        </p:nvSpPr>
        <p:spPr>
          <a:xfrm>
            <a:off x="56980" y="613226"/>
            <a:ext cx="7673009" cy="12482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pt-BR" sz="3200">
                <a:latin typeface="Comic Sans MS"/>
                <a:ea typeface="Comic Sans MS"/>
                <a:cs typeface="Comic Sans MS"/>
                <a:sym typeface="Comic Sans MS"/>
              </a:rPr>
              <a:t>A QUÍMICA NO SISTEMA SOLAR</a:t>
            </a:r>
            <a:endParaRPr/>
          </a:p>
        </p:txBody>
      </p:sp>
      <p:pic>
        <p:nvPicPr>
          <p:cNvPr id="324" name="Google Shape;324;p38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 rot="872122">
            <a:off x="6964003" y="456169"/>
            <a:ext cx="1562342" cy="1562342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38"/>
          <p:cNvSpPr txBox="1"/>
          <p:nvPr/>
        </p:nvSpPr>
        <p:spPr>
          <a:xfrm>
            <a:off x="1139252" y="2189565"/>
            <a:ext cx="599606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Vênus 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Atmosfera: 96,4% de carbono e 3,4% de nitrogênio</a:t>
            </a:r>
            <a:endParaRPr/>
          </a:p>
        </p:txBody>
      </p:sp>
      <p:pic>
        <p:nvPicPr>
          <p:cNvPr descr="https://upload.wikimedia.org/wikipedia/commons/thumb/8/85/Venus_globe.jpg/220px-Venus_globe.jpg" id="326" name="Google Shape;326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21485" y="3401421"/>
            <a:ext cx="3171464" cy="31714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a imagem contendo objeto&#10;&#10;Descrição gerada automaticamente" id="327" name="Google Shape;327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1780080">
            <a:off x="390519" y="5437776"/>
            <a:ext cx="1201603" cy="1201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9"/>
          <p:cNvSpPr/>
          <p:nvPr/>
        </p:nvSpPr>
        <p:spPr>
          <a:xfrm rot="10800000">
            <a:off x="0" y="0"/>
            <a:ext cx="8845162" cy="6858000"/>
          </a:xfrm>
          <a:custGeom>
            <a:rect b="b" l="l" r="r" t="t"/>
            <a:pathLst>
              <a:path extrusionOk="0" h="6858000" w="8845162">
                <a:moveTo>
                  <a:pt x="0" y="0"/>
                </a:moveTo>
                <a:lnTo>
                  <a:pt x="6265248" y="0"/>
                </a:lnTo>
                <a:lnTo>
                  <a:pt x="7537703" y="0"/>
                </a:lnTo>
                <a:lnTo>
                  <a:pt x="8845162" y="0"/>
                </a:lnTo>
                <a:lnTo>
                  <a:pt x="8845162" y="6858000"/>
                </a:lnTo>
                <a:lnTo>
                  <a:pt x="7537703" y="6858000"/>
                </a:lnTo>
                <a:lnTo>
                  <a:pt x="6265248" y="6858000"/>
                </a:lnTo>
                <a:lnTo>
                  <a:pt x="20957" y="6858000"/>
                </a:lnTo>
                <a:lnTo>
                  <a:pt x="46002" y="6702325"/>
                </a:lnTo>
                <a:lnTo>
                  <a:pt x="69870" y="6547334"/>
                </a:lnTo>
                <a:lnTo>
                  <a:pt x="93234" y="6391658"/>
                </a:lnTo>
                <a:lnTo>
                  <a:pt x="113237" y="6235295"/>
                </a:lnTo>
                <a:lnTo>
                  <a:pt x="133409" y="6079619"/>
                </a:lnTo>
                <a:lnTo>
                  <a:pt x="152234" y="5923256"/>
                </a:lnTo>
                <a:lnTo>
                  <a:pt x="168370" y="5768951"/>
                </a:lnTo>
                <a:lnTo>
                  <a:pt x="183667" y="5612589"/>
                </a:lnTo>
                <a:lnTo>
                  <a:pt x="197619" y="5456912"/>
                </a:lnTo>
                <a:lnTo>
                  <a:pt x="209720" y="5303979"/>
                </a:lnTo>
                <a:lnTo>
                  <a:pt x="221823" y="5148988"/>
                </a:lnTo>
                <a:lnTo>
                  <a:pt x="231908" y="4996055"/>
                </a:lnTo>
                <a:lnTo>
                  <a:pt x="239808" y="4843121"/>
                </a:lnTo>
                <a:lnTo>
                  <a:pt x="248045" y="4690874"/>
                </a:lnTo>
                <a:lnTo>
                  <a:pt x="254936" y="4539998"/>
                </a:lnTo>
                <a:lnTo>
                  <a:pt x="259811" y="4390493"/>
                </a:lnTo>
                <a:lnTo>
                  <a:pt x="264014" y="4240989"/>
                </a:lnTo>
                <a:lnTo>
                  <a:pt x="268047" y="4092856"/>
                </a:lnTo>
                <a:lnTo>
                  <a:pt x="269897" y="3946781"/>
                </a:lnTo>
                <a:lnTo>
                  <a:pt x="271913" y="3800705"/>
                </a:lnTo>
                <a:lnTo>
                  <a:pt x="272922" y="3656687"/>
                </a:lnTo>
                <a:lnTo>
                  <a:pt x="271913" y="3514041"/>
                </a:lnTo>
                <a:lnTo>
                  <a:pt x="271913" y="3372766"/>
                </a:lnTo>
                <a:lnTo>
                  <a:pt x="269897" y="3232863"/>
                </a:lnTo>
                <a:lnTo>
                  <a:pt x="266871" y="3095703"/>
                </a:lnTo>
                <a:lnTo>
                  <a:pt x="264014" y="2959915"/>
                </a:lnTo>
                <a:lnTo>
                  <a:pt x="260820" y="2826869"/>
                </a:lnTo>
                <a:lnTo>
                  <a:pt x="255946" y="2694510"/>
                </a:lnTo>
                <a:lnTo>
                  <a:pt x="250734" y="2564209"/>
                </a:lnTo>
                <a:lnTo>
                  <a:pt x="246028" y="2436650"/>
                </a:lnTo>
                <a:lnTo>
                  <a:pt x="232749" y="2187704"/>
                </a:lnTo>
                <a:lnTo>
                  <a:pt x="218630" y="1949046"/>
                </a:lnTo>
                <a:lnTo>
                  <a:pt x="203837" y="1719989"/>
                </a:lnTo>
                <a:lnTo>
                  <a:pt x="187532" y="1503276"/>
                </a:lnTo>
                <a:lnTo>
                  <a:pt x="170555" y="1296164"/>
                </a:lnTo>
                <a:lnTo>
                  <a:pt x="152234" y="1104140"/>
                </a:lnTo>
                <a:lnTo>
                  <a:pt x="134248" y="923775"/>
                </a:lnTo>
                <a:lnTo>
                  <a:pt x="116263" y="757811"/>
                </a:lnTo>
                <a:lnTo>
                  <a:pt x="99286" y="605564"/>
                </a:lnTo>
                <a:lnTo>
                  <a:pt x="83149" y="470461"/>
                </a:lnTo>
                <a:lnTo>
                  <a:pt x="67853" y="348389"/>
                </a:lnTo>
                <a:lnTo>
                  <a:pt x="55078" y="245519"/>
                </a:lnTo>
                <a:lnTo>
                  <a:pt x="42976" y="159108"/>
                </a:lnTo>
                <a:lnTo>
                  <a:pt x="25662" y="40464"/>
                </a:lnTo>
                <a:lnTo>
                  <a:pt x="19779" y="2"/>
                </a:lnTo>
                <a:lnTo>
                  <a:pt x="26532" y="2"/>
                </a:lnTo>
                <a:lnTo>
                  <a:pt x="26532" y="1"/>
                </a:lnTo>
                <a:lnTo>
                  <a:pt x="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39"/>
          <p:cNvSpPr txBox="1"/>
          <p:nvPr>
            <p:ph type="title"/>
          </p:nvPr>
        </p:nvSpPr>
        <p:spPr>
          <a:xfrm>
            <a:off x="56980" y="613226"/>
            <a:ext cx="7673009" cy="12482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pt-BR" sz="3200">
                <a:latin typeface="Comic Sans MS"/>
                <a:ea typeface="Comic Sans MS"/>
                <a:cs typeface="Comic Sans MS"/>
                <a:sym typeface="Comic Sans MS"/>
              </a:rPr>
              <a:t>A QUÍMICA NO SISTEMA SOLAR</a:t>
            </a:r>
            <a:endParaRPr/>
          </a:p>
        </p:txBody>
      </p:sp>
      <p:pic>
        <p:nvPicPr>
          <p:cNvPr id="334" name="Google Shape;334;p39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 rot="872122">
            <a:off x="6964003" y="456169"/>
            <a:ext cx="1562342" cy="1562342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9"/>
          <p:cNvSpPr txBox="1"/>
          <p:nvPr/>
        </p:nvSpPr>
        <p:spPr>
          <a:xfrm>
            <a:off x="796883" y="2189565"/>
            <a:ext cx="5996066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Terra 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Atmosfera: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78% de nitrogênio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21% de oxigênio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1% de vapor de água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Argônio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Gás carbônico</a:t>
            </a:r>
            <a:endParaRPr/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36" name="Google Shape;336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68700" y="3126422"/>
            <a:ext cx="3478212" cy="3446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1240203">
            <a:off x="520657" y="5366479"/>
            <a:ext cx="1112717" cy="1112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/>
          <p:nvPr/>
        </p:nvSpPr>
        <p:spPr>
          <a:xfrm rot="10800000">
            <a:off x="0" y="0"/>
            <a:ext cx="8845162" cy="6858000"/>
          </a:xfrm>
          <a:custGeom>
            <a:rect b="b" l="l" r="r" t="t"/>
            <a:pathLst>
              <a:path extrusionOk="0" h="6858000" w="8845162">
                <a:moveTo>
                  <a:pt x="0" y="0"/>
                </a:moveTo>
                <a:lnTo>
                  <a:pt x="6265248" y="0"/>
                </a:lnTo>
                <a:lnTo>
                  <a:pt x="7537703" y="0"/>
                </a:lnTo>
                <a:lnTo>
                  <a:pt x="8845162" y="0"/>
                </a:lnTo>
                <a:lnTo>
                  <a:pt x="8845162" y="6858000"/>
                </a:lnTo>
                <a:lnTo>
                  <a:pt x="7537703" y="6858000"/>
                </a:lnTo>
                <a:lnTo>
                  <a:pt x="6265248" y="6858000"/>
                </a:lnTo>
                <a:lnTo>
                  <a:pt x="20957" y="6858000"/>
                </a:lnTo>
                <a:lnTo>
                  <a:pt x="46002" y="6702325"/>
                </a:lnTo>
                <a:lnTo>
                  <a:pt x="69870" y="6547334"/>
                </a:lnTo>
                <a:lnTo>
                  <a:pt x="93234" y="6391658"/>
                </a:lnTo>
                <a:lnTo>
                  <a:pt x="113237" y="6235295"/>
                </a:lnTo>
                <a:lnTo>
                  <a:pt x="133409" y="6079619"/>
                </a:lnTo>
                <a:lnTo>
                  <a:pt x="152234" y="5923256"/>
                </a:lnTo>
                <a:lnTo>
                  <a:pt x="168370" y="5768951"/>
                </a:lnTo>
                <a:lnTo>
                  <a:pt x="183667" y="5612589"/>
                </a:lnTo>
                <a:lnTo>
                  <a:pt x="197619" y="5456912"/>
                </a:lnTo>
                <a:lnTo>
                  <a:pt x="209720" y="5303979"/>
                </a:lnTo>
                <a:lnTo>
                  <a:pt x="221823" y="5148988"/>
                </a:lnTo>
                <a:lnTo>
                  <a:pt x="231908" y="4996055"/>
                </a:lnTo>
                <a:lnTo>
                  <a:pt x="239808" y="4843121"/>
                </a:lnTo>
                <a:lnTo>
                  <a:pt x="248045" y="4690874"/>
                </a:lnTo>
                <a:lnTo>
                  <a:pt x="254936" y="4539998"/>
                </a:lnTo>
                <a:lnTo>
                  <a:pt x="259811" y="4390493"/>
                </a:lnTo>
                <a:lnTo>
                  <a:pt x="264014" y="4240989"/>
                </a:lnTo>
                <a:lnTo>
                  <a:pt x="268047" y="4092856"/>
                </a:lnTo>
                <a:lnTo>
                  <a:pt x="269897" y="3946781"/>
                </a:lnTo>
                <a:lnTo>
                  <a:pt x="271913" y="3800705"/>
                </a:lnTo>
                <a:lnTo>
                  <a:pt x="272922" y="3656687"/>
                </a:lnTo>
                <a:lnTo>
                  <a:pt x="271913" y="3514041"/>
                </a:lnTo>
                <a:lnTo>
                  <a:pt x="271913" y="3372766"/>
                </a:lnTo>
                <a:lnTo>
                  <a:pt x="269897" y="3232863"/>
                </a:lnTo>
                <a:lnTo>
                  <a:pt x="266871" y="3095703"/>
                </a:lnTo>
                <a:lnTo>
                  <a:pt x="264014" y="2959915"/>
                </a:lnTo>
                <a:lnTo>
                  <a:pt x="260820" y="2826869"/>
                </a:lnTo>
                <a:lnTo>
                  <a:pt x="255946" y="2694510"/>
                </a:lnTo>
                <a:lnTo>
                  <a:pt x="250734" y="2564209"/>
                </a:lnTo>
                <a:lnTo>
                  <a:pt x="246028" y="2436650"/>
                </a:lnTo>
                <a:lnTo>
                  <a:pt x="232749" y="2187704"/>
                </a:lnTo>
                <a:lnTo>
                  <a:pt x="218630" y="1949046"/>
                </a:lnTo>
                <a:lnTo>
                  <a:pt x="203837" y="1719989"/>
                </a:lnTo>
                <a:lnTo>
                  <a:pt x="187532" y="1503276"/>
                </a:lnTo>
                <a:lnTo>
                  <a:pt x="170555" y="1296164"/>
                </a:lnTo>
                <a:lnTo>
                  <a:pt x="152234" y="1104140"/>
                </a:lnTo>
                <a:lnTo>
                  <a:pt x="134248" y="923775"/>
                </a:lnTo>
                <a:lnTo>
                  <a:pt x="116263" y="757811"/>
                </a:lnTo>
                <a:lnTo>
                  <a:pt x="99286" y="605564"/>
                </a:lnTo>
                <a:lnTo>
                  <a:pt x="83149" y="470461"/>
                </a:lnTo>
                <a:lnTo>
                  <a:pt x="67853" y="348389"/>
                </a:lnTo>
                <a:lnTo>
                  <a:pt x="55078" y="245519"/>
                </a:lnTo>
                <a:lnTo>
                  <a:pt x="42976" y="159108"/>
                </a:lnTo>
                <a:lnTo>
                  <a:pt x="25662" y="40464"/>
                </a:lnTo>
                <a:lnTo>
                  <a:pt x="19779" y="2"/>
                </a:lnTo>
                <a:lnTo>
                  <a:pt x="26532" y="2"/>
                </a:lnTo>
                <a:lnTo>
                  <a:pt x="26532" y="1"/>
                </a:lnTo>
                <a:lnTo>
                  <a:pt x="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2"/>
          <p:cNvSpPr txBox="1"/>
          <p:nvPr>
            <p:ph type="title"/>
          </p:nvPr>
        </p:nvSpPr>
        <p:spPr>
          <a:xfrm>
            <a:off x="425135" y="500743"/>
            <a:ext cx="7402285" cy="13607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pt-BR" sz="3200">
                <a:latin typeface="Comic Sans MS"/>
                <a:ea typeface="Comic Sans MS"/>
                <a:cs typeface="Comic Sans MS"/>
                <a:sym typeface="Comic Sans MS"/>
              </a:rPr>
              <a:t>O QUE É A ASTROQUÍMICA ?</a:t>
            </a:r>
            <a:endParaRPr/>
          </a:p>
        </p:txBody>
      </p:sp>
      <p:sp>
        <p:nvSpPr>
          <p:cNvPr id="170" name="Google Shape;170;p22"/>
          <p:cNvSpPr txBox="1"/>
          <p:nvPr>
            <p:ph idx="1" type="body"/>
          </p:nvPr>
        </p:nvSpPr>
        <p:spPr>
          <a:xfrm>
            <a:off x="685801" y="1861457"/>
            <a:ext cx="7402285" cy="3392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pt-BR" sz="2000">
                <a:latin typeface="Comic Sans MS"/>
                <a:ea typeface="Comic Sans MS"/>
                <a:cs typeface="Comic Sans MS"/>
                <a:sym typeface="Comic Sans MS"/>
              </a:rPr>
              <a:t>“Tudo no mundo começou com um sim. Uma molécula disse sim a outra molécula e nasceu a vida. Mas antes da pré-história havia a pré-história da pré-história e havia o nunca e havia o sim. Sempre houve. Não sei o quê, mas sei que o universo jamais começou [...] Enquanto eu tiver perguntas e não houver resposta continuarei a escrever. Como começar pelo início, se as coisas acontecem antes de acontecer?”</a:t>
            </a:r>
            <a:endParaRPr/>
          </a:p>
          <a:p>
            <a:pPr indent="-1714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pt-BR" sz="2000">
                <a:latin typeface="Comic Sans MS"/>
                <a:ea typeface="Comic Sans MS"/>
                <a:cs typeface="Comic Sans MS"/>
                <a:sym typeface="Comic Sans MS"/>
              </a:rPr>
              <a:t>(LISPECTOR, C. A hora da estrela. Rio de Janeiro: Rocco, 1998) </a:t>
            </a:r>
            <a:endParaRPr/>
          </a:p>
        </p:txBody>
      </p:sp>
      <p:pic>
        <p:nvPicPr>
          <p:cNvPr id="171" name="Google Shape;17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3688" y="257023"/>
            <a:ext cx="1517751" cy="1517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761956">
            <a:off x="531418" y="5359850"/>
            <a:ext cx="1088009" cy="1088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0"/>
          <p:cNvSpPr/>
          <p:nvPr/>
        </p:nvSpPr>
        <p:spPr>
          <a:xfrm rot="10800000">
            <a:off x="0" y="0"/>
            <a:ext cx="8845162" cy="6858000"/>
          </a:xfrm>
          <a:custGeom>
            <a:rect b="b" l="l" r="r" t="t"/>
            <a:pathLst>
              <a:path extrusionOk="0" h="6858000" w="8845162">
                <a:moveTo>
                  <a:pt x="0" y="0"/>
                </a:moveTo>
                <a:lnTo>
                  <a:pt x="6265248" y="0"/>
                </a:lnTo>
                <a:lnTo>
                  <a:pt x="7537703" y="0"/>
                </a:lnTo>
                <a:lnTo>
                  <a:pt x="8845162" y="0"/>
                </a:lnTo>
                <a:lnTo>
                  <a:pt x="8845162" y="6858000"/>
                </a:lnTo>
                <a:lnTo>
                  <a:pt x="7537703" y="6858000"/>
                </a:lnTo>
                <a:lnTo>
                  <a:pt x="6265248" y="6858000"/>
                </a:lnTo>
                <a:lnTo>
                  <a:pt x="20957" y="6858000"/>
                </a:lnTo>
                <a:lnTo>
                  <a:pt x="46002" y="6702325"/>
                </a:lnTo>
                <a:lnTo>
                  <a:pt x="69870" y="6547334"/>
                </a:lnTo>
                <a:lnTo>
                  <a:pt x="93234" y="6391658"/>
                </a:lnTo>
                <a:lnTo>
                  <a:pt x="113237" y="6235295"/>
                </a:lnTo>
                <a:lnTo>
                  <a:pt x="133409" y="6079619"/>
                </a:lnTo>
                <a:lnTo>
                  <a:pt x="152234" y="5923256"/>
                </a:lnTo>
                <a:lnTo>
                  <a:pt x="168370" y="5768951"/>
                </a:lnTo>
                <a:lnTo>
                  <a:pt x="183667" y="5612589"/>
                </a:lnTo>
                <a:lnTo>
                  <a:pt x="197619" y="5456912"/>
                </a:lnTo>
                <a:lnTo>
                  <a:pt x="209720" y="5303979"/>
                </a:lnTo>
                <a:lnTo>
                  <a:pt x="221823" y="5148988"/>
                </a:lnTo>
                <a:lnTo>
                  <a:pt x="231908" y="4996055"/>
                </a:lnTo>
                <a:lnTo>
                  <a:pt x="239808" y="4843121"/>
                </a:lnTo>
                <a:lnTo>
                  <a:pt x="248045" y="4690874"/>
                </a:lnTo>
                <a:lnTo>
                  <a:pt x="254936" y="4539998"/>
                </a:lnTo>
                <a:lnTo>
                  <a:pt x="259811" y="4390493"/>
                </a:lnTo>
                <a:lnTo>
                  <a:pt x="264014" y="4240989"/>
                </a:lnTo>
                <a:lnTo>
                  <a:pt x="268047" y="4092856"/>
                </a:lnTo>
                <a:lnTo>
                  <a:pt x="269897" y="3946781"/>
                </a:lnTo>
                <a:lnTo>
                  <a:pt x="271913" y="3800705"/>
                </a:lnTo>
                <a:lnTo>
                  <a:pt x="272922" y="3656687"/>
                </a:lnTo>
                <a:lnTo>
                  <a:pt x="271913" y="3514041"/>
                </a:lnTo>
                <a:lnTo>
                  <a:pt x="271913" y="3372766"/>
                </a:lnTo>
                <a:lnTo>
                  <a:pt x="269897" y="3232863"/>
                </a:lnTo>
                <a:lnTo>
                  <a:pt x="266871" y="3095703"/>
                </a:lnTo>
                <a:lnTo>
                  <a:pt x="264014" y="2959915"/>
                </a:lnTo>
                <a:lnTo>
                  <a:pt x="260820" y="2826869"/>
                </a:lnTo>
                <a:lnTo>
                  <a:pt x="255946" y="2694510"/>
                </a:lnTo>
                <a:lnTo>
                  <a:pt x="250734" y="2564209"/>
                </a:lnTo>
                <a:lnTo>
                  <a:pt x="246028" y="2436650"/>
                </a:lnTo>
                <a:lnTo>
                  <a:pt x="232749" y="2187704"/>
                </a:lnTo>
                <a:lnTo>
                  <a:pt x="218630" y="1949046"/>
                </a:lnTo>
                <a:lnTo>
                  <a:pt x="203837" y="1719989"/>
                </a:lnTo>
                <a:lnTo>
                  <a:pt x="187532" y="1503276"/>
                </a:lnTo>
                <a:lnTo>
                  <a:pt x="170555" y="1296164"/>
                </a:lnTo>
                <a:lnTo>
                  <a:pt x="152234" y="1104140"/>
                </a:lnTo>
                <a:lnTo>
                  <a:pt x="134248" y="923775"/>
                </a:lnTo>
                <a:lnTo>
                  <a:pt x="116263" y="757811"/>
                </a:lnTo>
                <a:lnTo>
                  <a:pt x="99286" y="605564"/>
                </a:lnTo>
                <a:lnTo>
                  <a:pt x="83149" y="470461"/>
                </a:lnTo>
                <a:lnTo>
                  <a:pt x="67853" y="348389"/>
                </a:lnTo>
                <a:lnTo>
                  <a:pt x="55078" y="245519"/>
                </a:lnTo>
                <a:lnTo>
                  <a:pt x="42976" y="159108"/>
                </a:lnTo>
                <a:lnTo>
                  <a:pt x="25662" y="40464"/>
                </a:lnTo>
                <a:lnTo>
                  <a:pt x="19779" y="2"/>
                </a:lnTo>
                <a:lnTo>
                  <a:pt x="26532" y="2"/>
                </a:lnTo>
                <a:lnTo>
                  <a:pt x="26532" y="1"/>
                </a:lnTo>
                <a:lnTo>
                  <a:pt x="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40"/>
          <p:cNvSpPr txBox="1"/>
          <p:nvPr>
            <p:ph type="title"/>
          </p:nvPr>
        </p:nvSpPr>
        <p:spPr>
          <a:xfrm>
            <a:off x="56980" y="613226"/>
            <a:ext cx="7673009" cy="12482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pt-BR" sz="3200">
                <a:latin typeface="Comic Sans MS"/>
                <a:ea typeface="Comic Sans MS"/>
                <a:cs typeface="Comic Sans MS"/>
                <a:sym typeface="Comic Sans MS"/>
              </a:rPr>
              <a:t>A QUÍMICA NO SISTEMA SOLAR</a:t>
            </a:r>
            <a:endParaRPr/>
          </a:p>
        </p:txBody>
      </p:sp>
      <p:pic>
        <p:nvPicPr>
          <p:cNvPr id="344" name="Google Shape;344;p40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 rot="872122">
            <a:off x="6964003" y="456169"/>
            <a:ext cx="1562342" cy="1562342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0"/>
          <p:cNvSpPr txBox="1"/>
          <p:nvPr/>
        </p:nvSpPr>
        <p:spPr>
          <a:xfrm>
            <a:off x="796883" y="2189565"/>
            <a:ext cx="5996066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Marte 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Atmosfera: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Gás carbônico</a:t>
            </a:r>
            <a:endParaRPr/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46" name="Google Shape;346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75099" y="2851284"/>
            <a:ext cx="3314733" cy="339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943006">
            <a:off x="305487" y="5448493"/>
            <a:ext cx="1262154" cy="1262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1"/>
          <p:cNvSpPr/>
          <p:nvPr/>
        </p:nvSpPr>
        <p:spPr>
          <a:xfrm rot="10800000">
            <a:off x="0" y="0"/>
            <a:ext cx="8845162" cy="6858000"/>
          </a:xfrm>
          <a:custGeom>
            <a:rect b="b" l="l" r="r" t="t"/>
            <a:pathLst>
              <a:path extrusionOk="0" h="6858000" w="8845162">
                <a:moveTo>
                  <a:pt x="0" y="0"/>
                </a:moveTo>
                <a:lnTo>
                  <a:pt x="6265248" y="0"/>
                </a:lnTo>
                <a:lnTo>
                  <a:pt x="7537703" y="0"/>
                </a:lnTo>
                <a:lnTo>
                  <a:pt x="8845162" y="0"/>
                </a:lnTo>
                <a:lnTo>
                  <a:pt x="8845162" y="6858000"/>
                </a:lnTo>
                <a:lnTo>
                  <a:pt x="7537703" y="6858000"/>
                </a:lnTo>
                <a:lnTo>
                  <a:pt x="6265248" y="6858000"/>
                </a:lnTo>
                <a:lnTo>
                  <a:pt x="20957" y="6858000"/>
                </a:lnTo>
                <a:lnTo>
                  <a:pt x="46002" y="6702325"/>
                </a:lnTo>
                <a:lnTo>
                  <a:pt x="69870" y="6547334"/>
                </a:lnTo>
                <a:lnTo>
                  <a:pt x="93234" y="6391658"/>
                </a:lnTo>
                <a:lnTo>
                  <a:pt x="113237" y="6235295"/>
                </a:lnTo>
                <a:lnTo>
                  <a:pt x="133409" y="6079619"/>
                </a:lnTo>
                <a:lnTo>
                  <a:pt x="152234" y="5923256"/>
                </a:lnTo>
                <a:lnTo>
                  <a:pt x="168370" y="5768951"/>
                </a:lnTo>
                <a:lnTo>
                  <a:pt x="183667" y="5612589"/>
                </a:lnTo>
                <a:lnTo>
                  <a:pt x="197619" y="5456912"/>
                </a:lnTo>
                <a:lnTo>
                  <a:pt x="209720" y="5303979"/>
                </a:lnTo>
                <a:lnTo>
                  <a:pt x="221823" y="5148988"/>
                </a:lnTo>
                <a:lnTo>
                  <a:pt x="231908" y="4996055"/>
                </a:lnTo>
                <a:lnTo>
                  <a:pt x="239808" y="4843121"/>
                </a:lnTo>
                <a:lnTo>
                  <a:pt x="248045" y="4690874"/>
                </a:lnTo>
                <a:lnTo>
                  <a:pt x="254936" y="4539998"/>
                </a:lnTo>
                <a:lnTo>
                  <a:pt x="259811" y="4390493"/>
                </a:lnTo>
                <a:lnTo>
                  <a:pt x="264014" y="4240989"/>
                </a:lnTo>
                <a:lnTo>
                  <a:pt x="268047" y="4092856"/>
                </a:lnTo>
                <a:lnTo>
                  <a:pt x="269897" y="3946781"/>
                </a:lnTo>
                <a:lnTo>
                  <a:pt x="271913" y="3800705"/>
                </a:lnTo>
                <a:lnTo>
                  <a:pt x="272922" y="3656687"/>
                </a:lnTo>
                <a:lnTo>
                  <a:pt x="271913" y="3514041"/>
                </a:lnTo>
                <a:lnTo>
                  <a:pt x="271913" y="3372766"/>
                </a:lnTo>
                <a:lnTo>
                  <a:pt x="269897" y="3232863"/>
                </a:lnTo>
                <a:lnTo>
                  <a:pt x="266871" y="3095703"/>
                </a:lnTo>
                <a:lnTo>
                  <a:pt x="264014" y="2959915"/>
                </a:lnTo>
                <a:lnTo>
                  <a:pt x="260820" y="2826869"/>
                </a:lnTo>
                <a:lnTo>
                  <a:pt x="255946" y="2694510"/>
                </a:lnTo>
                <a:lnTo>
                  <a:pt x="250734" y="2564209"/>
                </a:lnTo>
                <a:lnTo>
                  <a:pt x="246028" y="2436650"/>
                </a:lnTo>
                <a:lnTo>
                  <a:pt x="232749" y="2187704"/>
                </a:lnTo>
                <a:lnTo>
                  <a:pt x="218630" y="1949046"/>
                </a:lnTo>
                <a:lnTo>
                  <a:pt x="203837" y="1719989"/>
                </a:lnTo>
                <a:lnTo>
                  <a:pt x="187532" y="1503276"/>
                </a:lnTo>
                <a:lnTo>
                  <a:pt x="170555" y="1296164"/>
                </a:lnTo>
                <a:lnTo>
                  <a:pt x="152234" y="1104140"/>
                </a:lnTo>
                <a:lnTo>
                  <a:pt x="134248" y="923775"/>
                </a:lnTo>
                <a:lnTo>
                  <a:pt x="116263" y="757811"/>
                </a:lnTo>
                <a:lnTo>
                  <a:pt x="99286" y="605564"/>
                </a:lnTo>
                <a:lnTo>
                  <a:pt x="83149" y="470461"/>
                </a:lnTo>
                <a:lnTo>
                  <a:pt x="67853" y="348389"/>
                </a:lnTo>
                <a:lnTo>
                  <a:pt x="55078" y="245519"/>
                </a:lnTo>
                <a:lnTo>
                  <a:pt x="42976" y="159108"/>
                </a:lnTo>
                <a:lnTo>
                  <a:pt x="25662" y="40464"/>
                </a:lnTo>
                <a:lnTo>
                  <a:pt x="19779" y="2"/>
                </a:lnTo>
                <a:lnTo>
                  <a:pt x="26532" y="2"/>
                </a:lnTo>
                <a:lnTo>
                  <a:pt x="26532" y="1"/>
                </a:lnTo>
                <a:lnTo>
                  <a:pt x="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41"/>
          <p:cNvSpPr txBox="1"/>
          <p:nvPr>
            <p:ph type="title"/>
          </p:nvPr>
        </p:nvSpPr>
        <p:spPr>
          <a:xfrm>
            <a:off x="56980" y="613226"/>
            <a:ext cx="7673009" cy="12482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pt-BR" sz="3200">
                <a:latin typeface="Comic Sans MS"/>
                <a:ea typeface="Comic Sans MS"/>
                <a:cs typeface="Comic Sans MS"/>
                <a:sym typeface="Comic Sans MS"/>
              </a:rPr>
              <a:t>A QUÍMICA NO SISTEMA SOLAR</a:t>
            </a:r>
            <a:endParaRPr/>
          </a:p>
        </p:txBody>
      </p:sp>
      <p:pic>
        <p:nvPicPr>
          <p:cNvPr id="354" name="Google Shape;354;p41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 rot="872122">
            <a:off x="6964003" y="456169"/>
            <a:ext cx="1562342" cy="1562342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41"/>
          <p:cNvSpPr txBox="1"/>
          <p:nvPr/>
        </p:nvSpPr>
        <p:spPr>
          <a:xfrm>
            <a:off x="810135" y="2189565"/>
            <a:ext cx="5996066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Júpiter 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Atmosfera: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90% Gás hidrogênio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10% de hélio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Amônia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Metano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Vapor de água </a:t>
            </a:r>
            <a:endParaRPr/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56" name="Google Shape;356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08769" y="3320691"/>
            <a:ext cx="4174461" cy="3062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862918">
            <a:off x="575839" y="4908899"/>
            <a:ext cx="1783838" cy="1783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2"/>
          <p:cNvSpPr/>
          <p:nvPr/>
        </p:nvSpPr>
        <p:spPr>
          <a:xfrm rot="10800000">
            <a:off x="0" y="0"/>
            <a:ext cx="8845162" cy="6858000"/>
          </a:xfrm>
          <a:custGeom>
            <a:rect b="b" l="l" r="r" t="t"/>
            <a:pathLst>
              <a:path extrusionOk="0" h="6858000" w="8845162">
                <a:moveTo>
                  <a:pt x="0" y="0"/>
                </a:moveTo>
                <a:lnTo>
                  <a:pt x="6265248" y="0"/>
                </a:lnTo>
                <a:lnTo>
                  <a:pt x="7537703" y="0"/>
                </a:lnTo>
                <a:lnTo>
                  <a:pt x="8845162" y="0"/>
                </a:lnTo>
                <a:lnTo>
                  <a:pt x="8845162" y="6858000"/>
                </a:lnTo>
                <a:lnTo>
                  <a:pt x="7537703" y="6858000"/>
                </a:lnTo>
                <a:lnTo>
                  <a:pt x="6265248" y="6858000"/>
                </a:lnTo>
                <a:lnTo>
                  <a:pt x="20957" y="6858000"/>
                </a:lnTo>
                <a:lnTo>
                  <a:pt x="46002" y="6702325"/>
                </a:lnTo>
                <a:lnTo>
                  <a:pt x="69870" y="6547334"/>
                </a:lnTo>
                <a:lnTo>
                  <a:pt x="93234" y="6391658"/>
                </a:lnTo>
                <a:lnTo>
                  <a:pt x="113237" y="6235295"/>
                </a:lnTo>
                <a:lnTo>
                  <a:pt x="133409" y="6079619"/>
                </a:lnTo>
                <a:lnTo>
                  <a:pt x="152234" y="5923256"/>
                </a:lnTo>
                <a:lnTo>
                  <a:pt x="168370" y="5768951"/>
                </a:lnTo>
                <a:lnTo>
                  <a:pt x="183667" y="5612589"/>
                </a:lnTo>
                <a:lnTo>
                  <a:pt x="197619" y="5456912"/>
                </a:lnTo>
                <a:lnTo>
                  <a:pt x="209720" y="5303979"/>
                </a:lnTo>
                <a:lnTo>
                  <a:pt x="221823" y="5148988"/>
                </a:lnTo>
                <a:lnTo>
                  <a:pt x="231908" y="4996055"/>
                </a:lnTo>
                <a:lnTo>
                  <a:pt x="239808" y="4843121"/>
                </a:lnTo>
                <a:lnTo>
                  <a:pt x="248045" y="4690874"/>
                </a:lnTo>
                <a:lnTo>
                  <a:pt x="254936" y="4539998"/>
                </a:lnTo>
                <a:lnTo>
                  <a:pt x="259811" y="4390493"/>
                </a:lnTo>
                <a:lnTo>
                  <a:pt x="264014" y="4240989"/>
                </a:lnTo>
                <a:lnTo>
                  <a:pt x="268047" y="4092856"/>
                </a:lnTo>
                <a:lnTo>
                  <a:pt x="269897" y="3946781"/>
                </a:lnTo>
                <a:lnTo>
                  <a:pt x="271913" y="3800705"/>
                </a:lnTo>
                <a:lnTo>
                  <a:pt x="272922" y="3656687"/>
                </a:lnTo>
                <a:lnTo>
                  <a:pt x="271913" y="3514041"/>
                </a:lnTo>
                <a:lnTo>
                  <a:pt x="271913" y="3372766"/>
                </a:lnTo>
                <a:lnTo>
                  <a:pt x="269897" y="3232863"/>
                </a:lnTo>
                <a:lnTo>
                  <a:pt x="266871" y="3095703"/>
                </a:lnTo>
                <a:lnTo>
                  <a:pt x="264014" y="2959915"/>
                </a:lnTo>
                <a:lnTo>
                  <a:pt x="260820" y="2826869"/>
                </a:lnTo>
                <a:lnTo>
                  <a:pt x="255946" y="2694510"/>
                </a:lnTo>
                <a:lnTo>
                  <a:pt x="250734" y="2564209"/>
                </a:lnTo>
                <a:lnTo>
                  <a:pt x="246028" y="2436650"/>
                </a:lnTo>
                <a:lnTo>
                  <a:pt x="232749" y="2187704"/>
                </a:lnTo>
                <a:lnTo>
                  <a:pt x="218630" y="1949046"/>
                </a:lnTo>
                <a:lnTo>
                  <a:pt x="203837" y="1719989"/>
                </a:lnTo>
                <a:lnTo>
                  <a:pt x="187532" y="1503276"/>
                </a:lnTo>
                <a:lnTo>
                  <a:pt x="170555" y="1296164"/>
                </a:lnTo>
                <a:lnTo>
                  <a:pt x="152234" y="1104140"/>
                </a:lnTo>
                <a:lnTo>
                  <a:pt x="134248" y="923775"/>
                </a:lnTo>
                <a:lnTo>
                  <a:pt x="116263" y="757811"/>
                </a:lnTo>
                <a:lnTo>
                  <a:pt x="99286" y="605564"/>
                </a:lnTo>
                <a:lnTo>
                  <a:pt x="83149" y="470461"/>
                </a:lnTo>
                <a:lnTo>
                  <a:pt x="67853" y="348389"/>
                </a:lnTo>
                <a:lnTo>
                  <a:pt x="55078" y="245519"/>
                </a:lnTo>
                <a:lnTo>
                  <a:pt x="42976" y="159108"/>
                </a:lnTo>
                <a:lnTo>
                  <a:pt x="25662" y="40464"/>
                </a:lnTo>
                <a:lnTo>
                  <a:pt x="19779" y="2"/>
                </a:lnTo>
                <a:lnTo>
                  <a:pt x="26532" y="2"/>
                </a:lnTo>
                <a:lnTo>
                  <a:pt x="26532" y="1"/>
                </a:lnTo>
                <a:lnTo>
                  <a:pt x="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42"/>
          <p:cNvSpPr txBox="1"/>
          <p:nvPr>
            <p:ph type="title"/>
          </p:nvPr>
        </p:nvSpPr>
        <p:spPr>
          <a:xfrm>
            <a:off x="56980" y="613226"/>
            <a:ext cx="7673009" cy="12482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pt-BR" sz="3200">
                <a:latin typeface="Comic Sans MS"/>
                <a:ea typeface="Comic Sans MS"/>
                <a:cs typeface="Comic Sans MS"/>
                <a:sym typeface="Comic Sans MS"/>
              </a:rPr>
              <a:t>A QUÍMICA NO SISTEMA SOLAR</a:t>
            </a:r>
            <a:endParaRPr/>
          </a:p>
        </p:txBody>
      </p:sp>
      <p:pic>
        <p:nvPicPr>
          <p:cNvPr id="364" name="Google Shape;364;p42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 rot="872122">
            <a:off x="6964003" y="456169"/>
            <a:ext cx="1562342" cy="1562342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42"/>
          <p:cNvSpPr txBox="1"/>
          <p:nvPr/>
        </p:nvSpPr>
        <p:spPr>
          <a:xfrm>
            <a:off x="810135" y="2189565"/>
            <a:ext cx="5996066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Saturno 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Atmosfera: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97% Gás hidrogênio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3% de hélio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Amônia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Metano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Vapor de água </a:t>
            </a:r>
            <a:endParaRPr/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66" name="Google Shape;366;p42"/>
          <p:cNvPicPr preferRelativeResize="0"/>
          <p:nvPr/>
        </p:nvPicPr>
        <p:blipFill rotWithShape="1">
          <a:blip r:embed="rId5">
            <a:alphaModFix/>
          </a:blip>
          <a:srcRect b="34689" l="13632" r="14389" t="33214"/>
          <a:stretch/>
        </p:blipFill>
        <p:spPr>
          <a:xfrm rot="-2472973">
            <a:off x="3118543" y="3027043"/>
            <a:ext cx="4933184" cy="2257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981" y="5216577"/>
            <a:ext cx="1667178" cy="1667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3"/>
          <p:cNvSpPr/>
          <p:nvPr/>
        </p:nvSpPr>
        <p:spPr>
          <a:xfrm rot="10800000">
            <a:off x="0" y="0"/>
            <a:ext cx="8845162" cy="6858000"/>
          </a:xfrm>
          <a:custGeom>
            <a:rect b="b" l="l" r="r" t="t"/>
            <a:pathLst>
              <a:path extrusionOk="0" h="6858000" w="8845162">
                <a:moveTo>
                  <a:pt x="0" y="0"/>
                </a:moveTo>
                <a:lnTo>
                  <a:pt x="6265248" y="0"/>
                </a:lnTo>
                <a:lnTo>
                  <a:pt x="7537703" y="0"/>
                </a:lnTo>
                <a:lnTo>
                  <a:pt x="8845162" y="0"/>
                </a:lnTo>
                <a:lnTo>
                  <a:pt x="8845162" y="6858000"/>
                </a:lnTo>
                <a:lnTo>
                  <a:pt x="7537703" y="6858000"/>
                </a:lnTo>
                <a:lnTo>
                  <a:pt x="6265248" y="6858000"/>
                </a:lnTo>
                <a:lnTo>
                  <a:pt x="20957" y="6858000"/>
                </a:lnTo>
                <a:lnTo>
                  <a:pt x="46002" y="6702325"/>
                </a:lnTo>
                <a:lnTo>
                  <a:pt x="69870" y="6547334"/>
                </a:lnTo>
                <a:lnTo>
                  <a:pt x="93234" y="6391658"/>
                </a:lnTo>
                <a:lnTo>
                  <a:pt x="113237" y="6235295"/>
                </a:lnTo>
                <a:lnTo>
                  <a:pt x="133409" y="6079619"/>
                </a:lnTo>
                <a:lnTo>
                  <a:pt x="152234" y="5923256"/>
                </a:lnTo>
                <a:lnTo>
                  <a:pt x="168370" y="5768951"/>
                </a:lnTo>
                <a:lnTo>
                  <a:pt x="183667" y="5612589"/>
                </a:lnTo>
                <a:lnTo>
                  <a:pt x="197619" y="5456912"/>
                </a:lnTo>
                <a:lnTo>
                  <a:pt x="209720" y="5303979"/>
                </a:lnTo>
                <a:lnTo>
                  <a:pt x="221823" y="5148988"/>
                </a:lnTo>
                <a:lnTo>
                  <a:pt x="231908" y="4996055"/>
                </a:lnTo>
                <a:lnTo>
                  <a:pt x="239808" y="4843121"/>
                </a:lnTo>
                <a:lnTo>
                  <a:pt x="248045" y="4690874"/>
                </a:lnTo>
                <a:lnTo>
                  <a:pt x="254936" y="4539998"/>
                </a:lnTo>
                <a:lnTo>
                  <a:pt x="259811" y="4390493"/>
                </a:lnTo>
                <a:lnTo>
                  <a:pt x="264014" y="4240989"/>
                </a:lnTo>
                <a:lnTo>
                  <a:pt x="268047" y="4092856"/>
                </a:lnTo>
                <a:lnTo>
                  <a:pt x="269897" y="3946781"/>
                </a:lnTo>
                <a:lnTo>
                  <a:pt x="271913" y="3800705"/>
                </a:lnTo>
                <a:lnTo>
                  <a:pt x="272922" y="3656687"/>
                </a:lnTo>
                <a:lnTo>
                  <a:pt x="271913" y="3514041"/>
                </a:lnTo>
                <a:lnTo>
                  <a:pt x="271913" y="3372766"/>
                </a:lnTo>
                <a:lnTo>
                  <a:pt x="269897" y="3232863"/>
                </a:lnTo>
                <a:lnTo>
                  <a:pt x="266871" y="3095703"/>
                </a:lnTo>
                <a:lnTo>
                  <a:pt x="264014" y="2959915"/>
                </a:lnTo>
                <a:lnTo>
                  <a:pt x="260820" y="2826869"/>
                </a:lnTo>
                <a:lnTo>
                  <a:pt x="255946" y="2694510"/>
                </a:lnTo>
                <a:lnTo>
                  <a:pt x="250734" y="2564209"/>
                </a:lnTo>
                <a:lnTo>
                  <a:pt x="246028" y="2436650"/>
                </a:lnTo>
                <a:lnTo>
                  <a:pt x="232749" y="2187704"/>
                </a:lnTo>
                <a:lnTo>
                  <a:pt x="218630" y="1949046"/>
                </a:lnTo>
                <a:lnTo>
                  <a:pt x="203837" y="1719989"/>
                </a:lnTo>
                <a:lnTo>
                  <a:pt x="187532" y="1503276"/>
                </a:lnTo>
                <a:lnTo>
                  <a:pt x="170555" y="1296164"/>
                </a:lnTo>
                <a:lnTo>
                  <a:pt x="152234" y="1104140"/>
                </a:lnTo>
                <a:lnTo>
                  <a:pt x="134248" y="923775"/>
                </a:lnTo>
                <a:lnTo>
                  <a:pt x="116263" y="757811"/>
                </a:lnTo>
                <a:lnTo>
                  <a:pt x="99286" y="605564"/>
                </a:lnTo>
                <a:lnTo>
                  <a:pt x="83149" y="470461"/>
                </a:lnTo>
                <a:lnTo>
                  <a:pt x="67853" y="348389"/>
                </a:lnTo>
                <a:lnTo>
                  <a:pt x="55078" y="245519"/>
                </a:lnTo>
                <a:lnTo>
                  <a:pt x="42976" y="159108"/>
                </a:lnTo>
                <a:lnTo>
                  <a:pt x="25662" y="40464"/>
                </a:lnTo>
                <a:lnTo>
                  <a:pt x="19779" y="2"/>
                </a:lnTo>
                <a:lnTo>
                  <a:pt x="26532" y="2"/>
                </a:lnTo>
                <a:lnTo>
                  <a:pt x="26532" y="1"/>
                </a:lnTo>
                <a:lnTo>
                  <a:pt x="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43"/>
          <p:cNvSpPr txBox="1"/>
          <p:nvPr>
            <p:ph type="title"/>
          </p:nvPr>
        </p:nvSpPr>
        <p:spPr>
          <a:xfrm>
            <a:off x="56980" y="613226"/>
            <a:ext cx="7673009" cy="12482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pt-BR" sz="3200">
                <a:latin typeface="Comic Sans MS"/>
                <a:ea typeface="Comic Sans MS"/>
                <a:cs typeface="Comic Sans MS"/>
                <a:sym typeface="Comic Sans MS"/>
              </a:rPr>
              <a:t>A QUÍMICA NO SISTEMA SOLAR</a:t>
            </a:r>
            <a:endParaRPr/>
          </a:p>
        </p:txBody>
      </p:sp>
      <p:pic>
        <p:nvPicPr>
          <p:cNvPr id="374" name="Google Shape;374;p43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 rot="872122">
            <a:off x="6964003" y="456169"/>
            <a:ext cx="1562342" cy="1562342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43"/>
          <p:cNvSpPr txBox="1"/>
          <p:nvPr/>
        </p:nvSpPr>
        <p:spPr>
          <a:xfrm>
            <a:off x="810135" y="2189565"/>
            <a:ext cx="5996066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Urano 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Atmosfera: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83% Gás hidrogênio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15% de hélio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2% de Metano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Gás amônia</a:t>
            </a:r>
            <a:endParaRPr/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76" name="Google Shape;376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89209" y="2752938"/>
            <a:ext cx="3213582" cy="3213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4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483440">
            <a:off x="309912" y="4963559"/>
            <a:ext cx="1638810" cy="1638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4"/>
          <p:cNvSpPr/>
          <p:nvPr/>
        </p:nvSpPr>
        <p:spPr>
          <a:xfrm rot="10800000">
            <a:off x="0" y="0"/>
            <a:ext cx="8845162" cy="6858000"/>
          </a:xfrm>
          <a:custGeom>
            <a:rect b="b" l="l" r="r" t="t"/>
            <a:pathLst>
              <a:path extrusionOk="0" h="6858000" w="8845162">
                <a:moveTo>
                  <a:pt x="0" y="0"/>
                </a:moveTo>
                <a:lnTo>
                  <a:pt x="6265248" y="0"/>
                </a:lnTo>
                <a:lnTo>
                  <a:pt x="7537703" y="0"/>
                </a:lnTo>
                <a:lnTo>
                  <a:pt x="8845162" y="0"/>
                </a:lnTo>
                <a:lnTo>
                  <a:pt x="8845162" y="6858000"/>
                </a:lnTo>
                <a:lnTo>
                  <a:pt x="7537703" y="6858000"/>
                </a:lnTo>
                <a:lnTo>
                  <a:pt x="6265248" y="6858000"/>
                </a:lnTo>
                <a:lnTo>
                  <a:pt x="20957" y="6858000"/>
                </a:lnTo>
                <a:lnTo>
                  <a:pt x="46002" y="6702325"/>
                </a:lnTo>
                <a:lnTo>
                  <a:pt x="69870" y="6547334"/>
                </a:lnTo>
                <a:lnTo>
                  <a:pt x="93234" y="6391658"/>
                </a:lnTo>
                <a:lnTo>
                  <a:pt x="113237" y="6235295"/>
                </a:lnTo>
                <a:lnTo>
                  <a:pt x="133409" y="6079619"/>
                </a:lnTo>
                <a:lnTo>
                  <a:pt x="152234" y="5923256"/>
                </a:lnTo>
                <a:lnTo>
                  <a:pt x="168370" y="5768951"/>
                </a:lnTo>
                <a:lnTo>
                  <a:pt x="183667" y="5612589"/>
                </a:lnTo>
                <a:lnTo>
                  <a:pt x="197619" y="5456912"/>
                </a:lnTo>
                <a:lnTo>
                  <a:pt x="209720" y="5303979"/>
                </a:lnTo>
                <a:lnTo>
                  <a:pt x="221823" y="5148988"/>
                </a:lnTo>
                <a:lnTo>
                  <a:pt x="231908" y="4996055"/>
                </a:lnTo>
                <a:lnTo>
                  <a:pt x="239808" y="4843121"/>
                </a:lnTo>
                <a:lnTo>
                  <a:pt x="248045" y="4690874"/>
                </a:lnTo>
                <a:lnTo>
                  <a:pt x="254936" y="4539998"/>
                </a:lnTo>
                <a:lnTo>
                  <a:pt x="259811" y="4390493"/>
                </a:lnTo>
                <a:lnTo>
                  <a:pt x="264014" y="4240989"/>
                </a:lnTo>
                <a:lnTo>
                  <a:pt x="268047" y="4092856"/>
                </a:lnTo>
                <a:lnTo>
                  <a:pt x="269897" y="3946781"/>
                </a:lnTo>
                <a:lnTo>
                  <a:pt x="271913" y="3800705"/>
                </a:lnTo>
                <a:lnTo>
                  <a:pt x="272922" y="3656687"/>
                </a:lnTo>
                <a:lnTo>
                  <a:pt x="271913" y="3514041"/>
                </a:lnTo>
                <a:lnTo>
                  <a:pt x="271913" y="3372766"/>
                </a:lnTo>
                <a:lnTo>
                  <a:pt x="269897" y="3232863"/>
                </a:lnTo>
                <a:lnTo>
                  <a:pt x="266871" y="3095703"/>
                </a:lnTo>
                <a:lnTo>
                  <a:pt x="264014" y="2959915"/>
                </a:lnTo>
                <a:lnTo>
                  <a:pt x="260820" y="2826869"/>
                </a:lnTo>
                <a:lnTo>
                  <a:pt x="255946" y="2694510"/>
                </a:lnTo>
                <a:lnTo>
                  <a:pt x="250734" y="2564209"/>
                </a:lnTo>
                <a:lnTo>
                  <a:pt x="246028" y="2436650"/>
                </a:lnTo>
                <a:lnTo>
                  <a:pt x="232749" y="2187704"/>
                </a:lnTo>
                <a:lnTo>
                  <a:pt x="218630" y="1949046"/>
                </a:lnTo>
                <a:lnTo>
                  <a:pt x="203837" y="1719989"/>
                </a:lnTo>
                <a:lnTo>
                  <a:pt x="187532" y="1503276"/>
                </a:lnTo>
                <a:lnTo>
                  <a:pt x="170555" y="1296164"/>
                </a:lnTo>
                <a:lnTo>
                  <a:pt x="152234" y="1104140"/>
                </a:lnTo>
                <a:lnTo>
                  <a:pt x="134248" y="923775"/>
                </a:lnTo>
                <a:lnTo>
                  <a:pt x="116263" y="757811"/>
                </a:lnTo>
                <a:lnTo>
                  <a:pt x="99286" y="605564"/>
                </a:lnTo>
                <a:lnTo>
                  <a:pt x="83149" y="470461"/>
                </a:lnTo>
                <a:lnTo>
                  <a:pt x="67853" y="348389"/>
                </a:lnTo>
                <a:lnTo>
                  <a:pt x="55078" y="245519"/>
                </a:lnTo>
                <a:lnTo>
                  <a:pt x="42976" y="159108"/>
                </a:lnTo>
                <a:lnTo>
                  <a:pt x="25662" y="40464"/>
                </a:lnTo>
                <a:lnTo>
                  <a:pt x="19779" y="2"/>
                </a:lnTo>
                <a:lnTo>
                  <a:pt x="26532" y="2"/>
                </a:lnTo>
                <a:lnTo>
                  <a:pt x="26532" y="1"/>
                </a:lnTo>
                <a:lnTo>
                  <a:pt x="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44"/>
          <p:cNvSpPr txBox="1"/>
          <p:nvPr>
            <p:ph type="title"/>
          </p:nvPr>
        </p:nvSpPr>
        <p:spPr>
          <a:xfrm>
            <a:off x="56980" y="613226"/>
            <a:ext cx="7673009" cy="12482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pt-BR" sz="3200">
                <a:latin typeface="Comic Sans MS"/>
                <a:ea typeface="Comic Sans MS"/>
                <a:cs typeface="Comic Sans MS"/>
                <a:sym typeface="Comic Sans MS"/>
              </a:rPr>
              <a:t>A QUÍMICA NO SISTEMA SOLAR</a:t>
            </a:r>
            <a:endParaRPr/>
          </a:p>
        </p:txBody>
      </p:sp>
      <p:pic>
        <p:nvPicPr>
          <p:cNvPr id="384" name="Google Shape;384;p44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 rot="872122">
            <a:off x="6964003" y="456169"/>
            <a:ext cx="1562342" cy="1562342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44"/>
          <p:cNvSpPr txBox="1"/>
          <p:nvPr/>
        </p:nvSpPr>
        <p:spPr>
          <a:xfrm>
            <a:off x="810135" y="2189565"/>
            <a:ext cx="5996066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Netuno :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74% Gás hidrogênio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25% de hélio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1% de Metano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Gás amônia</a:t>
            </a:r>
            <a:endParaRPr/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Resultado de imagem para netuno planeta" id="386" name="Google Shape;386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22581" y="3143712"/>
            <a:ext cx="3307408" cy="3307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4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1373655">
            <a:off x="163578" y="5255443"/>
            <a:ext cx="1293113" cy="1293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5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mic Sans MS"/>
              <a:buNone/>
            </a:pPr>
            <a:r>
              <a:rPr lang="pt-BR">
                <a:latin typeface="Comic Sans MS"/>
                <a:ea typeface="Comic Sans MS"/>
                <a:cs typeface="Comic Sans MS"/>
                <a:sym typeface="Comic Sans MS"/>
              </a:rPr>
              <a:t>OBRIGADA PELA PRESENÇA!!</a:t>
            </a:r>
            <a:endParaRPr/>
          </a:p>
        </p:txBody>
      </p:sp>
      <p:sp>
        <p:nvSpPr>
          <p:cNvPr id="393" name="Google Shape;393;p45"/>
          <p:cNvSpPr txBox="1"/>
          <p:nvPr>
            <p:ph idx="1" type="body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pt-BR">
                <a:latin typeface="Comic Sans MS"/>
                <a:ea typeface="Comic Sans MS"/>
                <a:cs typeface="Comic Sans MS"/>
                <a:sym typeface="Comic Sans MS"/>
              </a:rPr>
              <a:t>Referências: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t-BR">
                <a:latin typeface="Comic Sans MS"/>
                <a:ea typeface="Comic Sans MS"/>
                <a:cs typeface="Comic Sans MS"/>
                <a:sym typeface="Comic Sans MS"/>
              </a:rPr>
              <a:t>MENDES, Carla Cristina Alves. </a:t>
            </a:r>
            <a:r>
              <a:rPr b="1" lang="pt-BR">
                <a:latin typeface="Comic Sans MS"/>
                <a:ea typeface="Comic Sans MS"/>
                <a:cs typeface="Comic Sans MS"/>
                <a:sym typeface="Comic Sans MS"/>
              </a:rPr>
              <a:t>As Estrelas, Uma viagem pela estrutura do átomo: </a:t>
            </a:r>
            <a:r>
              <a:rPr lang="pt-BR">
                <a:latin typeface="Comic Sans MS"/>
                <a:ea typeface="Comic Sans MS"/>
                <a:cs typeface="Comic Sans MS"/>
                <a:sym typeface="Comic Sans MS"/>
              </a:rPr>
              <a:t>Astroquímica para o estudo do átomo e outros conceitos químicos. São Paulo: Editoral, 2011.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t-BR" u="sng">
                <a:solidFill>
                  <a:schemeClr val="hlink"/>
                </a:solidFill>
                <a:hlinkClick r:id="rId3"/>
              </a:rPr>
              <a:t>http://web.ccead.puc-rio.br/condigital/mvsl/Sala%20de%20Leitura/conteudos/SL_estrutura_atomica.pdf </a:t>
            </a:r>
            <a:r>
              <a:rPr lang="pt-BR"/>
              <a:t> Acessado em 07/11/2018</a:t>
            </a:r>
            <a:endParaRPr/>
          </a:p>
        </p:txBody>
      </p:sp>
      <p:pic>
        <p:nvPicPr>
          <p:cNvPr id="394" name="Google Shape;394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32916" y="392905"/>
            <a:ext cx="1889655" cy="1889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/>
          <p:nvPr/>
        </p:nvSpPr>
        <p:spPr>
          <a:xfrm rot="10800000">
            <a:off x="0" y="0"/>
            <a:ext cx="8845162" cy="6858000"/>
          </a:xfrm>
          <a:custGeom>
            <a:rect b="b" l="l" r="r" t="t"/>
            <a:pathLst>
              <a:path extrusionOk="0" h="6858000" w="8845162">
                <a:moveTo>
                  <a:pt x="0" y="0"/>
                </a:moveTo>
                <a:lnTo>
                  <a:pt x="6265248" y="0"/>
                </a:lnTo>
                <a:lnTo>
                  <a:pt x="7537703" y="0"/>
                </a:lnTo>
                <a:lnTo>
                  <a:pt x="8845162" y="0"/>
                </a:lnTo>
                <a:lnTo>
                  <a:pt x="8845162" y="6858000"/>
                </a:lnTo>
                <a:lnTo>
                  <a:pt x="7537703" y="6858000"/>
                </a:lnTo>
                <a:lnTo>
                  <a:pt x="6265248" y="6858000"/>
                </a:lnTo>
                <a:lnTo>
                  <a:pt x="20957" y="6858000"/>
                </a:lnTo>
                <a:lnTo>
                  <a:pt x="46002" y="6702325"/>
                </a:lnTo>
                <a:lnTo>
                  <a:pt x="69870" y="6547334"/>
                </a:lnTo>
                <a:lnTo>
                  <a:pt x="93234" y="6391658"/>
                </a:lnTo>
                <a:lnTo>
                  <a:pt x="113237" y="6235295"/>
                </a:lnTo>
                <a:lnTo>
                  <a:pt x="133409" y="6079619"/>
                </a:lnTo>
                <a:lnTo>
                  <a:pt x="152234" y="5923256"/>
                </a:lnTo>
                <a:lnTo>
                  <a:pt x="168370" y="5768951"/>
                </a:lnTo>
                <a:lnTo>
                  <a:pt x="183667" y="5612589"/>
                </a:lnTo>
                <a:lnTo>
                  <a:pt x="197619" y="5456912"/>
                </a:lnTo>
                <a:lnTo>
                  <a:pt x="209720" y="5303979"/>
                </a:lnTo>
                <a:lnTo>
                  <a:pt x="221823" y="5148988"/>
                </a:lnTo>
                <a:lnTo>
                  <a:pt x="231908" y="4996055"/>
                </a:lnTo>
                <a:lnTo>
                  <a:pt x="239808" y="4843121"/>
                </a:lnTo>
                <a:lnTo>
                  <a:pt x="248045" y="4690874"/>
                </a:lnTo>
                <a:lnTo>
                  <a:pt x="254936" y="4539998"/>
                </a:lnTo>
                <a:lnTo>
                  <a:pt x="259811" y="4390493"/>
                </a:lnTo>
                <a:lnTo>
                  <a:pt x="264014" y="4240989"/>
                </a:lnTo>
                <a:lnTo>
                  <a:pt x="268047" y="4092856"/>
                </a:lnTo>
                <a:lnTo>
                  <a:pt x="269897" y="3946781"/>
                </a:lnTo>
                <a:lnTo>
                  <a:pt x="271913" y="3800705"/>
                </a:lnTo>
                <a:lnTo>
                  <a:pt x="272922" y="3656687"/>
                </a:lnTo>
                <a:lnTo>
                  <a:pt x="271913" y="3514041"/>
                </a:lnTo>
                <a:lnTo>
                  <a:pt x="271913" y="3372766"/>
                </a:lnTo>
                <a:lnTo>
                  <a:pt x="269897" y="3232863"/>
                </a:lnTo>
                <a:lnTo>
                  <a:pt x="266871" y="3095703"/>
                </a:lnTo>
                <a:lnTo>
                  <a:pt x="264014" y="2959915"/>
                </a:lnTo>
                <a:lnTo>
                  <a:pt x="260820" y="2826869"/>
                </a:lnTo>
                <a:lnTo>
                  <a:pt x="255946" y="2694510"/>
                </a:lnTo>
                <a:lnTo>
                  <a:pt x="250734" y="2564209"/>
                </a:lnTo>
                <a:lnTo>
                  <a:pt x="246028" y="2436650"/>
                </a:lnTo>
                <a:lnTo>
                  <a:pt x="232749" y="2187704"/>
                </a:lnTo>
                <a:lnTo>
                  <a:pt x="218630" y="1949046"/>
                </a:lnTo>
                <a:lnTo>
                  <a:pt x="203837" y="1719989"/>
                </a:lnTo>
                <a:lnTo>
                  <a:pt x="187532" y="1503276"/>
                </a:lnTo>
                <a:lnTo>
                  <a:pt x="170555" y="1296164"/>
                </a:lnTo>
                <a:lnTo>
                  <a:pt x="152234" y="1104140"/>
                </a:lnTo>
                <a:lnTo>
                  <a:pt x="134248" y="923775"/>
                </a:lnTo>
                <a:lnTo>
                  <a:pt x="116263" y="757811"/>
                </a:lnTo>
                <a:lnTo>
                  <a:pt x="99286" y="605564"/>
                </a:lnTo>
                <a:lnTo>
                  <a:pt x="83149" y="470461"/>
                </a:lnTo>
                <a:lnTo>
                  <a:pt x="67853" y="348389"/>
                </a:lnTo>
                <a:lnTo>
                  <a:pt x="55078" y="245519"/>
                </a:lnTo>
                <a:lnTo>
                  <a:pt x="42976" y="159108"/>
                </a:lnTo>
                <a:lnTo>
                  <a:pt x="25662" y="40464"/>
                </a:lnTo>
                <a:lnTo>
                  <a:pt x="19779" y="2"/>
                </a:lnTo>
                <a:lnTo>
                  <a:pt x="26532" y="2"/>
                </a:lnTo>
                <a:lnTo>
                  <a:pt x="26532" y="1"/>
                </a:lnTo>
                <a:lnTo>
                  <a:pt x="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3"/>
          <p:cNvSpPr txBox="1"/>
          <p:nvPr>
            <p:ph type="title"/>
          </p:nvPr>
        </p:nvSpPr>
        <p:spPr>
          <a:xfrm>
            <a:off x="685801" y="500743"/>
            <a:ext cx="7402285" cy="13607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pt-BR" sz="3200">
                <a:latin typeface="Comic Sans MS"/>
                <a:ea typeface="Comic Sans MS"/>
                <a:cs typeface="Comic Sans MS"/>
                <a:sym typeface="Comic Sans MS"/>
              </a:rPr>
              <a:t>O QUE É A ASTROQUÍMICA ?</a:t>
            </a:r>
            <a:endParaRPr/>
          </a:p>
        </p:txBody>
      </p:sp>
      <p:sp>
        <p:nvSpPr>
          <p:cNvPr id="179" name="Google Shape;179;p23"/>
          <p:cNvSpPr txBox="1"/>
          <p:nvPr>
            <p:ph idx="1" type="body"/>
          </p:nvPr>
        </p:nvSpPr>
        <p:spPr>
          <a:xfrm>
            <a:off x="685801" y="1861457"/>
            <a:ext cx="7402285" cy="3392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pt-BR" sz="2000">
                <a:latin typeface="Comic Sans MS"/>
                <a:ea typeface="Comic Sans MS"/>
                <a:cs typeface="Comic Sans MS"/>
                <a:sym typeface="Comic Sans MS"/>
              </a:rPr>
              <a:t>Ramo presente na astronomia que se dedica ao estudo de: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pt-BR" sz="2000">
                <a:latin typeface="Comic Sans MS"/>
                <a:ea typeface="Comic Sans MS"/>
                <a:cs typeface="Comic Sans MS"/>
                <a:sym typeface="Comic Sans MS"/>
              </a:rPr>
              <a:t>Reações químicas no espaço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pt-BR" sz="2000">
                <a:latin typeface="Comic Sans MS"/>
                <a:ea typeface="Comic Sans MS"/>
                <a:cs typeface="Comic Sans MS"/>
                <a:sym typeface="Comic Sans MS"/>
              </a:rPr>
              <a:t>Evolução química no universo (surgimento dos elementos químicos)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80" name="Google Shape;180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3688" y="257023"/>
            <a:ext cx="1517751" cy="1517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761956">
            <a:off x="531418" y="5359850"/>
            <a:ext cx="1088009" cy="1088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/>
          <p:nvPr/>
        </p:nvSpPr>
        <p:spPr>
          <a:xfrm rot="10800000">
            <a:off x="0" y="0"/>
            <a:ext cx="8845162" cy="6858000"/>
          </a:xfrm>
          <a:custGeom>
            <a:rect b="b" l="l" r="r" t="t"/>
            <a:pathLst>
              <a:path extrusionOk="0" h="6858000" w="8845162">
                <a:moveTo>
                  <a:pt x="0" y="0"/>
                </a:moveTo>
                <a:lnTo>
                  <a:pt x="6265248" y="0"/>
                </a:lnTo>
                <a:lnTo>
                  <a:pt x="7537703" y="0"/>
                </a:lnTo>
                <a:lnTo>
                  <a:pt x="8845162" y="0"/>
                </a:lnTo>
                <a:lnTo>
                  <a:pt x="8845162" y="6858000"/>
                </a:lnTo>
                <a:lnTo>
                  <a:pt x="7537703" y="6858000"/>
                </a:lnTo>
                <a:lnTo>
                  <a:pt x="6265248" y="6858000"/>
                </a:lnTo>
                <a:lnTo>
                  <a:pt x="20957" y="6858000"/>
                </a:lnTo>
                <a:lnTo>
                  <a:pt x="46002" y="6702325"/>
                </a:lnTo>
                <a:lnTo>
                  <a:pt x="69870" y="6547334"/>
                </a:lnTo>
                <a:lnTo>
                  <a:pt x="93234" y="6391658"/>
                </a:lnTo>
                <a:lnTo>
                  <a:pt x="113237" y="6235295"/>
                </a:lnTo>
                <a:lnTo>
                  <a:pt x="133409" y="6079619"/>
                </a:lnTo>
                <a:lnTo>
                  <a:pt x="152234" y="5923256"/>
                </a:lnTo>
                <a:lnTo>
                  <a:pt x="168370" y="5768951"/>
                </a:lnTo>
                <a:lnTo>
                  <a:pt x="183667" y="5612589"/>
                </a:lnTo>
                <a:lnTo>
                  <a:pt x="197619" y="5456912"/>
                </a:lnTo>
                <a:lnTo>
                  <a:pt x="209720" y="5303979"/>
                </a:lnTo>
                <a:lnTo>
                  <a:pt x="221823" y="5148988"/>
                </a:lnTo>
                <a:lnTo>
                  <a:pt x="231908" y="4996055"/>
                </a:lnTo>
                <a:lnTo>
                  <a:pt x="239808" y="4843121"/>
                </a:lnTo>
                <a:lnTo>
                  <a:pt x="248045" y="4690874"/>
                </a:lnTo>
                <a:lnTo>
                  <a:pt x="254936" y="4539998"/>
                </a:lnTo>
                <a:lnTo>
                  <a:pt x="259811" y="4390493"/>
                </a:lnTo>
                <a:lnTo>
                  <a:pt x="264014" y="4240989"/>
                </a:lnTo>
                <a:lnTo>
                  <a:pt x="268047" y="4092856"/>
                </a:lnTo>
                <a:lnTo>
                  <a:pt x="269897" y="3946781"/>
                </a:lnTo>
                <a:lnTo>
                  <a:pt x="271913" y="3800705"/>
                </a:lnTo>
                <a:lnTo>
                  <a:pt x="272922" y="3656687"/>
                </a:lnTo>
                <a:lnTo>
                  <a:pt x="271913" y="3514041"/>
                </a:lnTo>
                <a:lnTo>
                  <a:pt x="271913" y="3372766"/>
                </a:lnTo>
                <a:lnTo>
                  <a:pt x="269897" y="3232863"/>
                </a:lnTo>
                <a:lnTo>
                  <a:pt x="266871" y="3095703"/>
                </a:lnTo>
                <a:lnTo>
                  <a:pt x="264014" y="2959915"/>
                </a:lnTo>
                <a:lnTo>
                  <a:pt x="260820" y="2826869"/>
                </a:lnTo>
                <a:lnTo>
                  <a:pt x="255946" y="2694510"/>
                </a:lnTo>
                <a:lnTo>
                  <a:pt x="250734" y="2564209"/>
                </a:lnTo>
                <a:lnTo>
                  <a:pt x="246028" y="2436650"/>
                </a:lnTo>
                <a:lnTo>
                  <a:pt x="232749" y="2187704"/>
                </a:lnTo>
                <a:lnTo>
                  <a:pt x="218630" y="1949046"/>
                </a:lnTo>
                <a:lnTo>
                  <a:pt x="203837" y="1719989"/>
                </a:lnTo>
                <a:lnTo>
                  <a:pt x="187532" y="1503276"/>
                </a:lnTo>
                <a:lnTo>
                  <a:pt x="170555" y="1296164"/>
                </a:lnTo>
                <a:lnTo>
                  <a:pt x="152234" y="1104140"/>
                </a:lnTo>
                <a:lnTo>
                  <a:pt x="134248" y="923775"/>
                </a:lnTo>
                <a:lnTo>
                  <a:pt x="116263" y="757811"/>
                </a:lnTo>
                <a:lnTo>
                  <a:pt x="99286" y="605564"/>
                </a:lnTo>
                <a:lnTo>
                  <a:pt x="83149" y="470461"/>
                </a:lnTo>
                <a:lnTo>
                  <a:pt x="67853" y="348389"/>
                </a:lnTo>
                <a:lnTo>
                  <a:pt x="55078" y="245519"/>
                </a:lnTo>
                <a:lnTo>
                  <a:pt x="42976" y="159108"/>
                </a:lnTo>
                <a:lnTo>
                  <a:pt x="25662" y="40464"/>
                </a:lnTo>
                <a:lnTo>
                  <a:pt x="19779" y="2"/>
                </a:lnTo>
                <a:lnTo>
                  <a:pt x="26532" y="2"/>
                </a:lnTo>
                <a:lnTo>
                  <a:pt x="26532" y="1"/>
                </a:lnTo>
                <a:lnTo>
                  <a:pt x="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4"/>
          <p:cNvSpPr txBox="1"/>
          <p:nvPr>
            <p:ph type="title"/>
          </p:nvPr>
        </p:nvSpPr>
        <p:spPr>
          <a:xfrm>
            <a:off x="685801" y="500743"/>
            <a:ext cx="7402285" cy="13607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pt-BR" sz="3200">
                <a:latin typeface="Comic Sans MS"/>
                <a:ea typeface="Comic Sans MS"/>
                <a:cs typeface="Comic Sans MS"/>
                <a:sym typeface="Comic Sans MS"/>
              </a:rPr>
              <a:t>UM POUCO SOBRE ÁTOMOS</a:t>
            </a:r>
            <a:endParaRPr/>
          </a:p>
        </p:txBody>
      </p:sp>
      <p:sp>
        <p:nvSpPr>
          <p:cNvPr id="188" name="Google Shape;188;p24"/>
          <p:cNvSpPr txBox="1"/>
          <p:nvPr>
            <p:ph idx="1" type="body"/>
          </p:nvPr>
        </p:nvSpPr>
        <p:spPr>
          <a:xfrm>
            <a:off x="685801" y="1861457"/>
            <a:ext cx="7402285" cy="3392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pt-BR" sz="2000">
                <a:latin typeface="Comic Sans MS"/>
                <a:ea typeface="Comic Sans MS"/>
                <a:cs typeface="Comic Sans MS"/>
                <a:sym typeface="Comic Sans MS"/>
              </a:rPr>
              <a:t>Trata-se da peça fundamental para a existência do universo e da vida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pt-BR" sz="2000">
                <a:latin typeface="Comic Sans MS"/>
                <a:ea typeface="Comic Sans MS"/>
                <a:cs typeface="Comic Sans MS"/>
                <a:sym typeface="Comic Sans MS"/>
              </a:rPr>
              <a:t>Primeiro conceito: Demócrito – Criação do termo “átomo”</a:t>
            </a:r>
            <a:endParaRPr/>
          </a:p>
          <a:p>
            <a:pPr indent="-171450" lvl="0" marL="28575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89" name="Google Shape;189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3688" y="257023"/>
            <a:ext cx="1517751" cy="1517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761956">
            <a:off x="531418" y="5359850"/>
            <a:ext cx="1088009" cy="1088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5"/>
          <p:cNvSpPr/>
          <p:nvPr/>
        </p:nvSpPr>
        <p:spPr>
          <a:xfrm rot="10800000">
            <a:off x="0" y="0"/>
            <a:ext cx="8845162" cy="6858000"/>
          </a:xfrm>
          <a:custGeom>
            <a:rect b="b" l="l" r="r" t="t"/>
            <a:pathLst>
              <a:path extrusionOk="0" h="6858000" w="8845162">
                <a:moveTo>
                  <a:pt x="0" y="0"/>
                </a:moveTo>
                <a:lnTo>
                  <a:pt x="6265248" y="0"/>
                </a:lnTo>
                <a:lnTo>
                  <a:pt x="7537703" y="0"/>
                </a:lnTo>
                <a:lnTo>
                  <a:pt x="8845162" y="0"/>
                </a:lnTo>
                <a:lnTo>
                  <a:pt x="8845162" y="6858000"/>
                </a:lnTo>
                <a:lnTo>
                  <a:pt x="7537703" y="6858000"/>
                </a:lnTo>
                <a:lnTo>
                  <a:pt x="6265248" y="6858000"/>
                </a:lnTo>
                <a:lnTo>
                  <a:pt x="20957" y="6858000"/>
                </a:lnTo>
                <a:lnTo>
                  <a:pt x="46002" y="6702325"/>
                </a:lnTo>
                <a:lnTo>
                  <a:pt x="69870" y="6547334"/>
                </a:lnTo>
                <a:lnTo>
                  <a:pt x="93234" y="6391658"/>
                </a:lnTo>
                <a:lnTo>
                  <a:pt x="113237" y="6235295"/>
                </a:lnTo>
                <a:lnTo>
                  <a:pt x="133409" y="6079619"/>
                </a:lnTo>
                <a:lnTo>
                  <a:pt x="152234" y="5923256"/>
                </a:lnTo>
                <a:lnTo>
                  <a:pt x="168370" y="5768951"/>
                </a:lnTo>
                <a:lnTo>
                  <a:pt x="183667" y="5612589"/>
                </a:lnTo>
                <a:lnTo>
                  <a:pt x="197619" y="5456912"/>
                </a:lnTo>
                <a:lnTo>
                  <a:pt x="209720" y="5303979"/>
                </a:lnTo>
                <a:lnTo>
                  <a:pt x="221823" y="5148988"/>
                </a:lnTo>
                <a:lnTo>
                  <a:pt x="231908" y="4996055"/>
                </a:lnTo>
                <a:lnTo>
                  <a:pt x="239808" y="4843121"/>
                </a:lnTo>
                <a:lnTo>
                  <a:pt x="248045" y="4690874"/>
                </a:lnTo>
                <a:lnTo>
                  <a:pt x="254936" y="4539998"/>
                </a:lnTo>
                <a:lnTo>
                  <a:pt x="259811" y="4390493"/>
                </a:lnTo>
                <a:lnTo>
                  <a:pt x="264014" y="4240989"/>
                </a:lnTo>
                <a:lnTo>
                  <a:pt x="268047" y="4092856"/>
                </a:lnTo>
                <a:lnTo>
                  <a:pt x="269897" y="3946781"/>
                </a:lnTo>
                <a:lnTo>
                  <a:pt x="271913" y="3800705"/>
                </a:lnTo>
                <a:lnTo>
                  <a:pt x="272922" y="3656687"/>
                </a:lnTo>
                <a:lnTo>
                  <a:pt x="271913" y="3514041"/>
                </a:lnTo>
                <a:lnTo>
                  <a:pt x="271913" y="3372766"/>
                </a:lnTo>
                <a:lnTo>
                  <a:pt x="269897" y="3232863"/>
                </a:lnTo>
                <a:lnTo>
                  <a:pt x="266871" y="3095703"/>
                </a:lnTo>
                <a:lnTo>
                  <a:pt x="264014" y="2959915"/>
                </a:lnTo>
                <a:lnTo>
                  <a:pt x="260820" y="2826869"/>
                </a:lnTo>
                <a:lnTo>
                  <a:pt x="255946" y="2694510"/>
                </a:lnTo>
                <a:lnTo>
                  <a:pt x="250734" y="2564209"/>
                </a:lnTo>
                <a:lnTo>
                  <a:pt x="246028" y="2436650"/>
                </a:lnTo>
                <a:lnTo>
                  <a:pt x="232749" y="2187704"/>
                </a:lnTo>
                <a:lnTo>
                  <a:pt x="218630" y="1949046"/>
                </a:lnTo>
                <a:lnTo>
                  <a:pt x="203837" y="1719989"/>
                </a:lnTo>
                <a:lnTo>
                  <a:pt x="187532" y="1503276"/>
                </a:lnTo>
                <a:lnTo>
                  <a:pt x="170555" y="1296164"/>
                </a:lnTo>
                <a:lnTo>
                  <a:pt x="152234" y="1104140"/>
                </a:lnTo>
                <a:lnTo>
                  <a:pt x="134248" y="923775"/>
                </a:lnTo>
                <a:lnTo>
                  <a:pt x="116263" y="757811"/>
                </a:lnTo>
                <a:lnTo>
                  <a:pt x="99286" y="605564"/>
                </a:lnTo>
                <a:lnTo>
                  <a:pt x="83149" y="470461"/>
                </a:lnTo>
                <a:lnTo>
                  <a:pt x="67853" y="348389"/>
                </a:lnTo>
                <a:lnTo>
                  <a:pt x="55078" y="245519"/>
                </a:lnTo>
                <a:lnTo>
                  <a:pt x="42976" y="159108"/>
                </a:lnTo>
                <a:lnTo>
                  <a:pt x="25662" y="40464"/>
                </a:lnTo>
                <a:lnTo>
                  <a:pt x="19779" y="2"/>
                </a:lnTo>
                <a:lnTo>
                  <a:pt x="26532" y="2"/>
                </a:lnTo>
                <a:lnTo>
                  <a:pt x="26532" y="1"/>
                </a:lnTo>
                <a:lnTo>
                  <a:pt x="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5"/>
          <p:cNvSpPr txBox="1"/>
          <p:nvPr>
            <p:ph type="title"/>
          </p:nvPr>
        </p:nvSpPr>
        <p:spPr>
          <a:xfrm>
            <a:off x="685801" y="500743"/>
            <a:ext cx="7402285" cy="13607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pt-BR" sz="3200">
                <a:latin typeface="Comic Sans MS"/>
                <a:ea typeface="Comic Sans MS"/>
                <a:cs typeface="Comic Sans MS"/>
                <a:sym typeface="Comic Sans MS"/>
              </a:rPr>
              <a:t>EVOLUÇÃO DO ÁTOMO.</a:t>
            </a:r>
            <a:endParaRPr/>
          </a:p>
        </p:txBody>
      </p:sp>
      <p:sp>
        <p:nvSpPr>
          <p:cNvPr id="197" name="Google Shape;197;p25"/>
          <p:cNvSpPr txBox="1"/>
          <p:nvPr>
            <p:ph idx="1" type="body"/>
          </p:nvPr>
        </p:nvSpPr>
        <p:spPr>
          <a:xfrm>
            <a:off x="685801" y="1861457"/>
            <a:ext cx="7402285" cy="3392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pt-BR" sz="2000">
                <a:latin typeface="Comic Sans MS"/>
                <a:ea typeface="Comic Sans MS"/>
                <a:cs typeface="Comic Sans MS"/>
                <a:sym typeface="Comic Sans MS"/>
              </a:rPr>
              <a:t>Dalton: O modelo da esfera maciça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pt-BR" sz="2000">
                <a:latin typeface="Comic Sans MS"/>
                <a:ea typeface="Comic Sans MS"/>
                <a:cs typeface="Comic Sans MS"/>
                <a:sym typeface="Comic Sans MS"/>
              </a:rPr>
              <a:t>Átomo é indivisível.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pt-BR" sz="2000">
                <a:latin typeface="Comic Sans MS"/>
                <a:ea typeface="Comic Sans MS"/>
                <a:cs typeface="Comic Sans MS"/>
                <a:sym typeface="Comic Sans MS"/>
              </a:rPr>
              <a:t>Todos os átomos de um mesmo elemento são iguais, mas átomos de elementos diferentes possuem propriedades diferentes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pt-BR" sz="2000">
                <a:latin typeface="Comic Sans MS"/>
                <a:ea typeface="Comic Sans MS"/>
                <a:cs typeface="Comic Sans MS"/>
                <a:sym typeface="Comic Sans MS"/>
              </a:rPr>
              <a:t>O átomo não pode ser criado nem destruído, mas sim, combinados</a:t>
            </a:r>
            <a:r>
              <a:rPr lang="pt-BR"/>
              <a:t>.</a:t>
            </a:r>
            <a:endParaRPr/>
          </a:p>
        </p:txBody>
      </p:sp>
      <p:pic>
        <p:nvPicPr>
          <p:cNvPr id="198" name="Google Shape;19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3688" y="257023"/>
            <a:ext cx="1517751" cy="1517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761956">
            <a:off x="531418" y="5359850"/>
            <a:ext cx="1088009" cy="1088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/>
          <p:nvPr/>
        </p:nvSpPr>
        <p:spPr>
          <a:xfrm rot="10800000">
            <a:off x="0" y="0"/>
            <a:ext cx="8845162" cy="6858000"/>
          </a:xfrm>
          <a:custGeom>
            <a:rect b="b" l="l" r="r" t="t"/>
            <a:pathLst>
              <a:path extrusionOk="0" h="6858000" w="8845162">
                <a:moveTo>
                  <a:pt x="0" y="0"/>
                </a:moveTo>
                <a:lnTo>
                  <a:pt x="6265248" y="0"/>
                </a:lnTo>
                <a:lnTo>
                  <a:pt x="7537703" y="0"/>
                </a:lnTo>
                <a:lnTo>
                  <a:pt x="8845162" y="0"/>
                </a:lnTo>
                <a:lnTo>
                  <a:pt x="8845162" y="6858000"/>
                </a:lnTo>
                <a:lnTo>
                  <a:pt x="7537703" y="6858000"/>
                </a:lnTo>
                <a:lnTo>
                  <a:pt x="6265248" y="6858000"/>
                </a:lnTo>
                <a:lnTo>
                  <a:pt x="20957" y="6858000"/>
                </a:lnTo>
                <a:lnTo>
                  <a:pt x="46002" y="6702325"/>
                </a:lnTo>
                <a:lnTo>
                  <a:pt x="69870" y="6547334"/>
                </a:lnTo>
                <a:lnTo>
                  <a:pt x="93234" y="6391658"/>
                </a:lnTo>
                <a:lnTo>
                  <a:pt x="113237" y="6235295"/>
                </a:lnTo>
                <a:lnTo>
                  <a:pt x="133409" y="6079619"/>
                </a:lnTo>
                <a:lnTo>
                  <a:pt x="152234" y="5923256"/>
                </a:lnTo>
                <a:lnTo>
                  <a:pt x="168370" y="5768951"/>
                </a:lnTo>
                <a:lnTo>
                  <a:pt x="183667" y="5612589"/>
                </a:lnTo>
                <a:lnTo>
                  <a:pt x="197619" y="5456912"/>
                </a:lnTo>
                <a:lnTo>
                  <a:pt x="209720" y="5303979"/>
                </a:lnTo>
                <a:lnTo>
                  <a:pt x="221823" y="5148988"/>
                </a:lnTo>
                <a:lnTo>
                  <a:pt x="231908" y="4996055"/>
                </a:lnTo>
                <a:lnTo>
                  <a:pt x="239808" y="4843121"/>
                </a:lnTo>
                <a:lnTo>
                  <a:pt x="248045" y="4690874"/>
                </a:lnTo>
                <a:lnTo>
                  <a:pt x="254936" y="4539998"/>
                </a:lnTo>
                <a:lnTo>
                  <a:pt x="259811" y="4390493"/>
                </a:lnTo>
                <a:lnTo>
                  <a:pt x="264014" y="4240989"/>
                </a:lnTo>
                <a:lnTo>
                  <a:pt x="268047" y="4092856"/>
                </a:lnTo>
                <a:lnTo>
                  <a:pt x="269897" y="3946781"/>
                </a:lnTo>
                <a:lnTo>
                  <a:pt x="271913" y="3800705"/>
                </a:lnTo>
                <a:lnTo>
                  <a:pt x="272922" y="3656687"/>
                </a:lnTo>
                <a:lnTo>
                  <a:pt x="271913" y="3514041"/>
                </a:lnTo>
                <a:lnTo>
                  <a:pt x="271913" y="3372766"/>
                </a:lnTo>
                <a:lnTo>
                  <a:pt x="269897" y="3232863"/>
                </a:lnTo>
                <a:lnTo>
                  <a:pt x="266871" y="3095703"/>
                </a:lnTo>
                <a:lnTo>
                  <a:pt x="264014" y="2959915"/>
                </a:lnTo>
                <a:lnTo>
                  <a:pt x="260820" y="2826869"/>
                </a:lnTo>
                <a:lnTo>
                  <a:pt x="255946" y="2694510"/>
                </a:lnTo>
                <a:lnTo>
                  <a:pt x="250734" y="2564209"/>
                </a:lnTo>
                <a:lnTo>
                  <a:pt x="246028" y="2436650"/>
                </a:lnTo>
                <a:lnTo>
                  <a:pt x="232749" y="2187704"/>
                </a:lnTo>
                <a:lnTo>
                  <a:pt x="218630" y="1949046"/>
                </a:lnTo>
                <a:lnTo>
                  <a:pt x="203837" y="1719989"/>
                </a:lnTo>
                <a:lnTo>
                  <a:pt x="187532" y="1503276"/>
                </a:lnTo>
                <a:lnTo>
                  <a:pt x="170555" y="1296164"/>
                </a:lnTo>
                <a:lnTo>
                  <a:pt x="152234" y="1104140"/>
                </a:lnTo>
                <a:lnTo>
                  <a:pt x="134248" y="923775"/>
                </a:lnTo>
                <a:lnTo>
                  <a:pt x="116263" y="757811"/>
                </a:lnTo>
                <a:lnTo>
                  <a:pt x="99286" y="605564"/>
                </a:lnTo>
                <a:lnTo>
                  <a:pt x="83149" y="470461"/>
                </a:lnTo>
                <a:lnTo>
                  <a:pt x="67853" y="348389"/>
                </a:lnTo>
                <a:lnTo>
                  <a:pt x="55078" y="245519"/>
                </a:lnTo>
                <a:lnTo>
                  <a:pt x="42976" y="159108"/>
                </a:lnTo>
                <a:lnTo>
                  <a:pt x="25662" y="40464"/>
                </a:lnTo>
                <a:lnTo>
                  <a:pt x="19779" y="2"/>
                </a:lnTo>
                <a:lnTo>
                  <a:pt x="26532" y="2"/>
                </a:lnTo>
                <a:lnTo>
                  <a:pt x="26532" y="1"/>
                </a:lnTo>
                <a:lnTo>
                  <a:pt x="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6"/>
          <p:cNvSpPr txBox="1"/>
          <p:nvPr>
            <p:ph type="title"/>
          </p:nvPr>
        </p:nvSpPr>
        <p:spPr>
          <a:xfrm>
            <a:off x="685801" y="500743"/>
            <a:ext cx="7402285" cy="13607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pt-BR" sz="3200">
                <a:latin typeface="Comic Sans MS"/>
                <a:ea typeface="Comic Sans MS"/>
                <a:cs typeface="Comic Sans MS"/>
                <a:sym typeface="Comic Sans MS"/>
              </a:rPr>
              <a:t>EVOLUÇÃO DO ÁTOMO.</a:t>
            </a:r>
            <a:endParaRPr/>
          </a:p>
        </p:txBody>
      </p:sp>
      <p:sp>
        <p:nvSpPr>
          <p:cNvPr id="206" name="Google Shape;206;p26"/>
          <p:cNvSpPr txBox="1"/>
          <p:nvPr>
            <p:ph idx="1" type="body"/>
          </p:nvPr>
        </p:nvSpPr>
        <p:spPr>
          <a:xfrm>
            <a:off x="425135" y="1861457"/>
            <a:ext cx="7662951" cy="1300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pt-BR">
                <a:latin typeface="Comic Sans MS"/>
                <a:ea typeface="Comic Sans MS"/>
                <a:cs typeface="Comic Sans MS"/>
                <a:sym typeface="Comic Sans MS"/>
              </a:rPr>
              <a:t>Experimento dos raios catódicos – descoberta do elétron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t-BR">
                <a:latin typeface="Comic Sans MS"/>
                <a:ea typeface="Comic Sans MS"/>
                <a:cs typeface="Comic Sans MS"/>
                <a:sym typeface="Comic Sans MS"/>
              </a:rPr>
              <a:t>Thomson: modelo do “pudim de passas”</a:t>
            </a:r>
            <a:endParaRPr/>
          </a:p>
        </p:txBody>
      </p:sp>
      <p:pic>
        <p:nvPicPr>
          <p:cNvPr id="207" name="Google Shape;20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3688" y="257023"/>
            <a:ext cx="1517751" cy="1517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761956">
            <a:off x="531418" y="5359850"/>
            <a:ext cx="1088009" cy="10880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a imagem contendo captura de tela&#10;&#10;Descrição gerada com muito alta confiança" id="209" name="Google Shape;209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2801" y="3397607"/>
            <a:ext cx="4838689" cy="2681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4189" y="3429000"/>
            <a:ext cx="2386994" cy="1774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7"/>
          <p:cNvSpPr/>
          <p:nvPr/>
        </p:nvSpPr>
        <p:spPr>
          <a:xfrm rot="10800000">
            <a:off x="0" y="0"/>
            <a:ext cx="8845162" cy="6858000"/>
          </a:xfrm>
          <a:custGeom>
            <a:rect b="b" l="l" r="r" t="t"/>
            <a:pathLst>
              <a:path extrusionOk="0" h="6858000" w="8845162">
                <a:moveTo>
                  <a:pt x="0" y="0"/>
                </a:moveTo>
                <a:lnTo>
                  <a:pt x="6265248" y="0"/>
                </a:lnTo>
                <a:lnTo>
                  <a:pt x="7537703" y="0"/>
                </a:lnTo>
                <a:lnTo>
                  <a:pt x="8845162" y="0"/>
                </a:lnTo>
                <a:lnTo>
                  <a:pt x="8845162" y="6858000"/>
                </a:lnTo>
                <a:lnTo>
                  <a:pt x="7537703" y="6858000"/>
                </a:lnTo>
                <a:lnTo>
                  <a:pt x="6265248" y="6858000"/>
                </a:lnTo>
                <a:lnTo>
                  <a:pt x="20957" y="6858000"/>
                </a:lnTo>
                <a:lnTo>
                  <a:pt x="46002" y="6702325"/>
                </a:lnTo>
                <a:lnTo>
                  <a:pt x="69870" y="6547334"/>
                </a:lnTo>
                <a:lnTo>
                  <a:pt x="93234" y="6391658"/>
                </a:lnTo>
                <a:lnTo>
                  <a:pt x="113237" y="6235295"/>
                </a:lnTo>
                <a:lnTo>
                  <a:pt x="133409" y="6079619"/>
                </a:lnTo>
                <a:lnTo>
                  <a:pt x="152234" y="5923256"/>
                </a:lnTo>
                <a:lnTo>
                  <a:pt x="168370" y="5768951"/>
                </a:lnTo>
                <a:lnTo>
                  <a:pt x="183667" y="5612589"/>
                </a:lnTo>
                <a:lnTo>
                  <a:pt x="197619" y="5456912"/>
                </a:lnTo>
                <a:lnTo>
                  <a:pt x="209720" y="5303979"/>
                </a:lnTo>
                <a:lnTo>
                  <a:pt x="221823" y="5148988"/>
                </a:lnTo>
                <a:lnTo>
                  <a:pt x="231908" y="4996055"/>
                </a:lnTo>
                <a:lnTo>
                  <a:pt x="239808" y="4843121"/>
                </a:lnTo>
                <a:lnTo>
                  <a:pt x="248045" y="4690874"/>
                </a:lnTo>
                <a:lnTo>
                  <a:pt x="254936" y="4539998"/>
                </a:lnTo>
                <a:lnTo>
                  <a:pt x="259811" y="4390493"/>
                </a:lnTo>
                <a:lnTo>
                  <a:pt x="264014" y="4240989"/>
                </a:lnTo>
                <a:lnTo>
                  <a:pt x="268047" y="4092856"/>
                </a:lnTo>
                <a:lnTo>
                  <a:pt x="269897" y="3946781"/>
                </a:lnTo>
                <a:lnTo>
                  <a:pt x="271913" y="3800705"/>
                </a:lnTo>
                <a:lnTo>
                  <a:pt x="272922" y="3656687"/>
                </a:lnTo>
                <a:lnTo>
                  <a:pt x="271913" y="3514041"/>
                </a:lnTo>
                <a:lnTo>
                  <a:pt x="271913" y="3372766"/>
                </a:lnTo>
                <a:lnTo>
                  <a:pt x="269897" y="3232863"/>
                </a:lnTo>
                <a:lnTo>
                  <a:pt x="266871" y="3095703"/>
                </a:lnTo>
                <a:lnTo>
                  <a:pt x="264014" y="2959915"/>
                </a:lnTo>
                <a:lnTo>
                  <a:pt x="260820" y="2826869"/>
                </a:lnTo>
                <a:lnTo>
                  <a:pt x="255946" y="2694510"/>
                </a:lnTo>
                <a:lnTo>
                  <a:pt x="250734" y="2564209"/>
                </a:lnTo>
                <a:lnTo>
                  <a:pt x="246028" y="2436650"/>
                </a:lnTo>
                <a:lnTo>
                  <a:pt x="232749" y="2187704"/>
                </a:lnTo>
                <a:lnTo>
                  <a:pt x="218630" y="1949046"/>
                </a:lnTo>
                <a:lnTo>
                  <a:pt x="203837" y="1719989"/>
                </a:lnTo>
                <a:lnTo>
                  <a:pt x="187532" y="1503276"/>
                </a:lnTo>
                <a:lnTo>
                  <a:pt x="170555" y="1296164"/>
                </a:lnTo>
                <a:lnTo>
                  <a:pt x="152234" y="1104140"/>
                </a:lnTo>
                <a:lnTo>
                  <a:pt x="134248" y="923775"/>
                </a:lnTo>
                <a:lnTo>
                  <a:pt x="116263" y="757811"/>
                </a:lnTo>
                <a:lnTo>
                  <a:pt x="99286" y="605564"/>
                </a:lnTo>
                <a:lnTo>
                  <a:pt x="83149" y="470461"/>
                </a:lnTo>
                <a:lnTo>
                  <a:pt x="67853" y="348389"/>
                </a:lnTo>
                <a:lnTo>
                  <a:pt x="55078" y="245519"/>
                </a:lnTo>
                <a:lnTo>
                  <a:pt x="42976" y="159108"/>
                </a:lnTo>
                <a:lnTo>
                  <a:pt x="25662" y="40464"/>
                </a:lnTo>
                <a:lnTo>
                  <a:pt x="19779" y="2"/>
                </a:lnTo>
                <a:lnTo>
                  <a:pt x="26532" y="2"/>
                </a:lnTo>
                <a:lnTo>
                  <a:pt x="26532" y="1"/>
                </a:lnTo>
                <a:lnTo>
                  <a:pt x="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7"/>
          <p:cNvSpPr txBox="1"/>
          <p:nvPr>
            <p:ph type="title"/>
          </p:nvPr>
        </p:nvSpPr>
        <p:spPr>
          <a:xfrm>
            <a:off x="685801" y="500743"/>
            <a:ext cx="7402285" cy="13607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pt-BR" sz="3200">
                <a:latin typeface="Comic Sans MS"/>
                <a:ea typeface="Comic Sans MS"/>
                <a:cs typeface="Comic Sans MS"/>
                <a:sym typeface="Comic Sans MS"/>
              </a:rPr>
              <a:t>EVOLUÇÃO DO ÁTOMO.</a:t>
            </a:r>
            <a:endParaRPr/>
          </a:p>
        </p:txBody>
      </p:sp>
      <p:sp>
        <p:nvSpPr>
          <p:cNvPr id="217" name="Google Shape;217;p27"/>
          <p:cNvSpPr txBox="1"/>
          <p:nvPr>
            <p:ph idx="1" type="body"/>
          </p:nvPr>
        </p:nvSpPr>
        <p:spPr>
          <a:xfrm>
            <a:off x="425135" y="1861457"/>
            <a:ext cx="7662951" cy="1300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pt-BR">
                <a:latin typeface="Comic Sans MS"/>
                <a:ea typeface="Comic Sans MS"/>
                <a:cs typeface="Comic Sans MS"/>
                <a:sym typeface="Comic Sans MS"/>
              </a:rPr>
              <a:t>Rutherford : provou que o átomo era formado por um pequeno núcleo positivo e elétrons ao seu redor.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t-BR">
                <a:latin typeface="Comic Sans MS"/>
                <a:ea typeface="Comic Sans MS"/>
                <a:cs typeface="Comic Sans MS"/>
                <a:sym typeface="Comic Sans MS"/>
              </a:rPr>
              <a:t>Bohr: elétrons permanecem em orbita devido aos seus níveis de energia</a:t>
            </a:r>
            <a:endParaRPr/>
          </a:p>
        </p:txBody>
      </p:sp>
      <p:pic>
        <p:nvPicPr>
          <p:cNvPr id="218" name="Google Shape;218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3688" y="257023"/>
            <a:ext cx="1517751" cy="1517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761956">
            <a:off x="531418" y="5359850"/>
            <a:ext cx="1088009" cy="1088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5135" y="3261641"/>
            <a:ext cx="2033252" cy="19919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a imagem contendo objeto, relógio&#10;&#10;Descrição gerada com muito alta confiança" id="221" name="Google Shape;221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63239" y="3407135"/>
            <a:ext cx="3933496" cy="2950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8"/>
          <p:cNvSpPr/>
          <p:nvPr/>
        </p:nvSpPr>
        <p:spPr>
          <a:xfrm rot="10800000">
            <a:off x="0" y="0"/>
            <a:ext cx="8845162" cy="6858000"/>
          </a:xfrm>
          <a:custGeom>
            <a:rect b="b" l="l" r="r" t="t"/>
            <a:pathLst>
              <a:path extrusionOk="0" h="6858000" w="8845162">
                <a:moveTo>
                  <a:pt x="0" y="0"/>
                </a:moveTo>
                <a:lnTo>
                  <a:pt x="6265248" y="0"/>
                </a:lnTo>
                <a:lnTo>
                  <a:pt x="7537703" y="0"/>
                </a:lnTo>
                <a:lnTo>
                  <a:pt x="8845162" y="0"/>
                </a:lnTo>
                <a:lnTo>
                  <a:pt x="8845162" y="6858000"/>
                </a:lnTo>
                <a:lnTo>
                  <a:pt x="7537703" y="6858000"/>
                </a:lnTo>
                <a:lnTo>
                  <a:pt x="6265248" y="6858000"/>
                </a:lnTo>
                <a:lnTo>
                  <a:pt x="20957" y="6858000"/>
                </a:lnTo>
                <a:lnTo>
                  <a:pt x="46002" y="6702325"/>
                </a:lnTo>
                <a:lnTo>
                  <a:pt x="69870" y="6547334"/>
                </a:lnTo>
                <a:lnTo>
                  <a:pt x="93234" y="6391658"/>
                </a:lnTo>
                <a:lnTo>
                  <a:pt x="113237" y="6235295"/>
                </a:lnTo>
                <a:lnTo>
                  <a:pt x="133409" y="6079619"/>
                </a:lnTo>
                <a:lnTo>
                  <a:pt x="152234" y="5923256"/>
                </a:lnTo>
                <a:lnTo>
                  <a:pt x="168370" y="5768951"/>
                </a:lnTo>
                <a:lnTo>
                  <a:pt x="183667" y="5612589"/>
                </a:lnTo>
                <a:lnTo>
                  <a:pt x="197619" y="5456912"/>
                </a:lnTo>
                <a:lnTo>
                  <a:pt x="209720" y="5303979"/>
                </a:lnTo>
                <a:lnTo>
                  <a:pt x="221823" y="5148988"/>
                </a:lnTo>
                <a:lnTo>
                  <a:pt x="231908" y="4996055"/>
                </a:lnTo>
                <a:lnTo>
                  <a:pt x="239808" y="4843121"/>
                </a:lnTo>
                <a:lnTo>
                  <a:pt x="248045" y="4690874"/>
                </a:lnTo>
                <a:lnTo>
                  <a:pt x="254936" y="4539998"/>
                </a:lnTo>
                <a:lnTo>
                  <a:pt x="259811" y="4390493"/>
                </a:lnTo>
                <a:lnTo>
                  <a:pt x="264014" y="4240989"/>
                </a:lnTo>
                <a:lnTo>
                  <a:pt x="268047" y="4092856"/>
                </a:lnTo>
                <a:lnTo>
                  <a:pt x="269897" y="3946781"/>
                </a:lnTo>
                <a:lnTo>
                  <a:pt x="271913" y="3800705"/>
                </a:lnTo>
                <a:lnTo>
                  <a:pt x="272922" y="3656687"/>
                </a:lnTo>
                <a:lnTo>
                  <a:pt x="271913" y="3514041"/>
                </a:lnTo>
                <a:lnTo>
                  <a:pt x="271913" y="3372766"/>
                </a:lnTo>
                <a:lnTo>
                  <a:pt x="269897" y="3232863"/>
                </a:lnTo>
                <a:lnTo>
                  <a:pt x="266871" y="3095703"/>
                </a:lnTo>
                <a:lnTo>
                  <a:pt x="264014" y="2959915"/>
                </a:lnTo>
                <a:lnTo>
                  <a:pt x="260820" y="2826869"/>
                </a:lnTo>
                <a:lnTo>
                  <a:pt x="255946" y="2694510"/>
                </a:lnTo>
                <a:lnTo>
                  <a:pt x="250734" y="2564209"/>
                </a:lnTo>
                <a:lnTo>
                  <a:pt x="246028" y="2436650"/>
                </a:lnTo>
                <a:lnTo>
                  <a:pt x="232749" y="2187704"/>
                </a:lnTo>
                <a:lnTo>
                  <a:pt x="218630" y="1949046"/>
                </a:lnTo>
                <a:lnTo>
                  <a:pt x="203837" y="1719989"/>
                </a:lnTo>
                <a:lnTo>
                  <a:pt x="187532" y="1503276"/>
                </a:lnTo>
                <a:lnTo>
                  <a:pt x="170555" y="1296164"/>
                </a:lnTo>
                <a:lnTo>
                  <a:pt x="152234" y="1104140"/>
                </a:lnTo>
                <a:lnTo>
                  <a:pt x="134248" y="923775"/>
                </a:lnTo>
                <a:lnTo>
                  <a:pt x="116263" y="757811"/>
                </a:lnTo>
                <a:lnTo>
                  <a:pt x="99286" y="605564"/>
                </a:lnTo>
                <a:lnTo>
                  <a:pt x="83149" y="470461"/>
                </a:lnTo>
                <a:lnTo>
                  <a:pt x="67853" y="348389"/>
                </a:lnTo>
                <a:lnTo>
                  <a:pt x="55078" y="245519"/>
                </a:lnTo>
                <a:lnTo>
                  <a:pt x="42976" y="159108"/>
                </a:lnTo>
                <a:lnTo>
                  <a:pt x="25662" y="40464"/>
                </a:lnTo>
                <a:lnTo>
                  <a:pt x="19779" y="2"/>
                </a:lnTo>
                <a:lnTo>
                  <a:pt x="26532" y="2"/>
                </a:lnTo>
                <a:lnTo>
                  <a:pt x="26532" y="1"/>
                </a:lnTo>
                <a:lnTo>
                  <a:pt x="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8"/>
          <p:cNvSpPr txBox="1"/>
          <p:nvPr>
            <p:ph type="title"/>
          </p:nvPr>
        </p:nvSpPr>
        <p:spPr>
          <a:xfrm>
            <a:off x="685801" y="500743"/>
            <a:ext cx="7402285" cy="13607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pt-BR" sz="3200">
                <a:latin typeface="Comic Sans MS"/>
                <a:ea typeface="Comic Sans MS"/>
                <a:cs typeface="Comic Sans MS"/>
                <a:sym typeface="Comic Sans MS"/>
              </a:rPr>
              <a:t>NÚCLEO DO ÁTOMO</a:t>
            </a:r>
            <a:endParaRPr/>
          </a:p>
        </p:txBody>
      </p:sp>
      <p:pic>
        <p:nvPicPr>
          <p:cNvPr id="228" name="Google Shape;228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3688" y="257023"/>
            <a:ext cx="1517751" cy="1517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761956">
            <a:off x="531418" y="5359850"/>
            <a:ext cx="1088009" cy="10880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a imagem contendo texto, jornal&#10;&#10;Descrição gerada automaticamente" id="230" name="Google Shape;230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64904" y="2044559"/>
            <a:ext cx="5623182" cy="463033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8"/>
          <p:cNvSpPr txBox="1"/>
          <p:nvPr/>
        </p:nvSpPr>
        <p:spPr>
          <a:xfrm>
            <a:off x="570376" y="1590108"/>
            <a:ext cx="378905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pt-BR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Formado por Prótons e Nêutrons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9"/>
          <p:cNvSpPr/>
          <p:nvPr/>
        </p:nvSpPr>
        <p:spPr>
          <a:xfrm rot="10800000">
            <a:off x="0" y="0"/>
            <a:ext cx="8845162" cy="6858000"/>
          </a:xfrm>
          <a:custGeom>
            <a:rect b="b" l="l" r="r" t="t"/>
            <a:pathLst>
              <a:path extrusionOk="0" h="6858000" w="8845162">
                <a:moveTo>
                  <a:pt x="0" y="0"/>
                </a:moveTo>
                <a:lnTo>
                  <a:pt x="6265248" y="0"/>
                </a:lnTo>
                <a:lnTo>
                  <a:pt x="7537703" y="0"/>
                </a:lnTo>
                <a:lnTo>
                  <a:pt x="8845162" y="0"/>
                </a:lnTo>
                <a:lnTo>
                  <a:pt x="8845162" y="6858000"/>
                </a:lnTo>
                <a:lnTo>
                  <a:pt x="7537703" y="6858000"/>
                </a:lnTo>
                <a:lnTo>
                  <a:pt x="6265248" y="6858000"/>
                </a:lnTo>
                <a:lnTo>
                  <a:pt x="20957" y="6858000"/>
                </a:lnTo>
                <a:lnTo>
                  <a:pt x="46002" y="6702325"/>
                </a:lnTo>
                <a:lnTo>
                  <a:pt x="69870" y="6547334"/>
                </a:lnTo>
                <a:lnTo>
                  <a:pt x="93234" y="6391658"/>
                </a:lnTo>
                <a:lnTo>
                  <a:pt x="113237" y="6235295"/>
                </a:lnTo>
                <a:lnTo>
                  <a:pt x="133409" y="6079619"/>
                </a:lnTo>
                <a:lnTo>
                  <a:pt x="152234" y="5923256"/>
                </a:lnTo>
                <a:lnTo>
                  <a:pt x="168370" y="5768951"/>
                </a:lnTo>
                <a:lnTo>
                  <a:pt x="183667" y="5612589"/>
                </a:lnTo>
                <a:lnTo>
                  <a:pt x="197619" y="5456912"/>
                </a:lnTo>
                <a:lnTo>
                  <a:pt x="209720" y="5303979"/>
                </a:lnTo>
                <a:lnTo>
                  <a:pt x="221823" y="5148988"/>
                </a:lnTo>
                <a:lnTo>
                  <a:pt x="231908" y="4996055"/>
                </a:lnTo>
                <a:lnTo>
                  <a:pt x="239808" y="4843121"/>
                </a:lnTo>
                <a:lnTo>
                  <a:pt x="248045" y="4690874"/>
                </a:lnTo>
                <a:lnTo>
                  <a:pt x="254936" y="4539998"/>
                </a:lnTo>
                <a:lnTo>
                  <a:pt x="259811" y="4390493"/>
                </a:lnTo>
                <a:lnTo>
                  <a:pt x="264014" y="4240989"/>
                </a:lnTo>
                <a:lnTo>
                  <a:pt x="268047" y="4092856"/>
                </a:lnTo>
                <a:lnTo>
                  <a:pt x="269897" y="3946781"/>
                </a:lnTo>
                <a:lnTo>
                  <a:pt x="271913" y="3800705"/>
                </a:lnTo>
                <a:lnTo>
                  <a:pt x="272922" y="3656687"/>
                </a:lnTo>
                <a:lnTo>
                  <a:pt x="271913" y="3514041"/>
                </a:lnTo>
                <a:lnTo>
                  <a:pt x="271913" y="3372766"/>
                </a:lnTo>
                <a:lnTo>
                  <a:pt x="269897" y="3232863"/>
                </a:lnTo>
                <a:lnTo>
                  <a:pt x="266871" y="3095703"/>
                </a:lnTo>
                <a:lnTo>
                  <a:pt x="264014" y="2959915"/>
                </a:lnTo>
                <a:lnTo>
                  <a:pt x="260820" y="2826869"/>
                </a:lnTo>
                <a:lnTo>
                  <a:pt x="255946" y="2694510"/>
                </a:lnTo>
                <a:lnTo>
                  <a:pt x="250734" y="2564209"/>
                </a:lnTo>
                <a:lnTo>
                  <a:pt x="246028" y="2436650"/>
                </a:lnTo>
                <a:lnTo>
                  <a:pt x="232749" y="2187704"/>
                </a:lnTo>
                <a:lnTo>
                  <a:pt x="218630" y="1949046"/>
                </a:lnTo>
                <a:lnTo>
                  <a:pt x="203837" y="1719989"/>
                </a:lnTo>
                <a:lnTo>
                  <a:pt x="187532" y="1503276"/>
                </a:lnTo>
                <a:lnTo>
                  <a:pt x="170555" y="1296164"/>
                </a:lnTo>
                <a:lnTo>
                  <a:pt x="152234" y="1104140"/>
                </a:lnTo>
                <a:lnTo>
                  <a:pt x="134248" y="923775"/>
                </a:lnTo>
                <a:lnTo>
                  <a:pt x="116263" y="757811"/>
                </a:lnTo>
                <a:lnTo>
                  <a:pt x="99286" y="605564"/>
                </a:lnTo>
                <a:lnTo>
                  <a:pt x="83149" y="470461"/>
                </a:lnTo>
                <a:lnTo>
                  <a:pt x="67853" y="348389"/>
                </a:lnTo>
                <a:lnTo>
                  <a:pt x="55078" y="245519"/>
                </a:lnTo>
                <a:lnTo>
                  <a:pt x="42976" y="159108"/>
                </a:lnTo>
                <a:lnTo>
                  <a:pt x="25662" y="40464"/>
                </a:lnTo>
                <a:lnTo>
                  <a:pt x="19779" y="2"/>
                </a:lnTo>
                <a:lnTo>
                  <a:pt x="26532" y="2"/>
                </a:lnTo>
                <a:lnTo>
                  <a:pt x="26532" y="1"/>
                </a:lnTo>
                <a:lnTo>
                  <a:pt x="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9"/>
          <p:cNvSpPr txBox="1"/>
          <p:nvPr>
            <p:ph type="title"/>
          </p:nvPr>
        </p:nvSpPr>
        <p:spPr>
          <a:xfrm>
            <a:off x="685801" y="500743"/>
            <a:ext cx="7402285" cy="13607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pt-BR" sz="3200">
                <a:latin typeface="Comic Sans MS"/>
                <a:ea typeface="Comic Sans MS"/>
                <a:cs typeface="Comic Sans MS"/>
                <a:sym typeface="Comic Sans MS"/>
              </a:rPr>
              <a:t>ALGUNS CONCEITOS IMPORTANTES</a:t>
            </a:r>
            <a:endParaRPr/>
          </a:p>
        </p:txBody>
      </p:sp>
      <p:sp>
        <p:nvSpPr>
          <p:cNvPr id="238" name="Google Shape;238;p29"/>
          <p:cNvSpPr txBox="1"/>
          <p:nvPr>
            <p:ph idx="1" type="body"/>
          </p:nvPr>
        </p:nvSpPr>
        <p:spPr>
          <a:xfrm>
            <a:off x="685801" y="1861457"/>
            <a:ext cx="7402285" cy="3392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pt-BR" sz="2000">
                <a:latin typeface="Comic Sans MS"/>
                <a:ea typeface="Comic Sans MS"/>
                <a:cs typeface="Comic Sans MS"/>
                <a:sym typeface="Comic Sans MS"/>
              </a:rPr>
              <a:t>Isótopos: São átomos de elementos químicos iguais que se diferenciam pelo seu número de massa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pt-BR" sz="2000">
                <a:latin typeface="Comic Sans MS"/>
                <a:ea typeface="Comic Sans MS"/>
                <a:cs typeface="Comic Sans MS"/>
                <a:sym typeface="Comic Sans MS"/>
              </a:rPr>
              <a:t>Exemplos: Hidrogênio e deutério</a:t>
            </a:r>
            <a:endParaRPr/>
          </a:p>
        </p:txBody>
      </p:sp>
      <p:pic>
        <p:nvPicPr>
          <p:cNvPr id="239" name="Google Shape;23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3688" y="257023"/>
            <a:ext cx="1517751" cy="1517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761956">
            <a:off x="531418" y="5359850"/>
            <a:ext cx="1088009" cy="1088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