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aveat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" y="2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52cc4630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52cc4630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52cc4630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52cc46301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4e95f73e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4e95f73e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4e95f73e1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4e95f73e1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52cc46301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52cc46301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52cc4630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52cc4630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52cc46301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52cc46301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4e95f73e1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4e95f73e1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4e95f73e1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4e95f73e1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52cc4630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52cc4630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45318e59d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45318e59d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4e95f73e1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4e95f73e1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4e95f73e1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4e95f73e1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5318e59d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5318e59d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4e95f73e1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4e95f73e1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5318e59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5318e59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52cc4630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52cc4630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4e95f73e1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4e95f73e1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4e95f73e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4e95f73e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52cc4630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52cc4630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52cc4630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52cc46301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eekmythology.com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s://www.britannica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heoi.com/greek-mythology/star-myths.html" TargetMode="External"/><Relationship Id="rId11" Type="http://schemas.openxmlformats.org/officeDocument/2006/relationships/hyperlink" Target="http://www.ianridpath.com/startales/pisces.htm" TargetMode="External"/><Relationship Id="rId5" Type="http://schemas.openxmlformats.org/officeDocument/2006/relationships/hyperlink" Target="https://stellarium.org/pt/" TargetMode="External"/><Relationship Id="rId10" Type="http://schemas.openxmlformats.org/officeDocument/2006/relationships/hyperlink" Target="https://www.space.com/16947-scorpius-constellation.html" TargetMode="External"/><Relationship Id="rId4" Type="http://schemas.openxmlformats.org/officeDocument/2006/relationships/hyperlink" Target="http://www.comfychair.org/~cmbell/myth/andromeda.html" TargetMode="External"/><Relationship Id="rId9" Type="http://schemas.openxmlformats.org/officeDocument/2006/relationships/hyperlink" Target="http://www.constellation-guide.com/constellation-lis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/>
        </p:nvSpPr>
        <p:spPr>
          <a:xfrm>
            <a:off x="3512250" y="1853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Peixes</a:t>
            </a:r>
            <a:endParaRPr sz="4400" b="1">
              <a:solidFill>
                <a:srgbClr val="38761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4224150" y="25226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Encontra-se no nordeste do céu do dia 20;</a:t>
            </a:r>
            <a:endParaRPr sz="2400" b="1">
              <a:solidFill>
                <a:srgbClr val="38761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4224150" y="1288425"/>
            <a:ext cx="4831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Apareceram quando Tifão atacou os deuses;</a:t>
            </a:r>
            <a:endParaRPr sz="2400" b="1">
              <a:solidFill>
                <a:srgbClr val="38761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4224150" y="19055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Ajudaram Afrodite e Eros a escapar;</a:t>
            </a:r>
            <a:endParaRPr sz="2400" b="1">
              <a:solidFill>
                <a:srgbClr val="38761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 rotWithShape="1">
          <a:blip r:embed="rId4">
            <a:alphaModFix/>
          </a:blip>
          <a:srcRect l="31319" t="13604" r="40453" b="21732"/>
          <a:stretch/>
        </p:blipFill>
        <p:spPr>
          <a:xfrm>
            <a:off x="1059950" y="1288425"/>
            <a:ext cx="2361451" cy="304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3323250" y="185350"/>
            <a:ext cx="2497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B6D7A8"/>
                </a:solidFill>
                <a:latin typeface="Caveat"/>
                <a:ea typeface="Caveat"/>
                <a:cs typeface="Caveat"/>
                <a:sym typeface="Caveat"/>
              </a:rPr>
              <a:t>Capricórnio</a:t>
            </a:r>
            <a:endParaRPr sz="4400" b="1">
              <a:solidFill>
                <a:srgbClr val="B6D7A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4224150" y="2522625"/>
            <a:ext cx="4683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6D7A8"/>
                </a:solidFill>
                <a:latin typeface="Caveat"/>
                <a:ea typeface="Caveat"/>
                <a:cs typeface="Caveat"/>
                <a:sym typeface="Caveat"/>
              </a:rPr>
              <a:t>Amalteia a cabra que amamentou Zeus;</a:t>
            </a:r>
            <a:endParaRPr sz="2400" b="1">
              <a:solidFill>
                <a:srgbClr val="B6D7A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4224150" y="1288425"/>
            <a:ext cx="4683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6D7A8"/>
                </a:solidFill>
                <a:latin typeface="Caveat"/>
                <a:ea typeface="Caveat"/>
                <a:cs typeface="Caveat"/>
                <a:sym typeface="Caveat"/>
              </a:rPr>
              <a:t>Apareceu quando Tifão atacou os deuses;</a:t>
            </a:r>
            <a:endParaRPr sz="2400" b="1">
              <a:solidFill>
                <a:srgbClr val="B6D7A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4224150" y="1905525"/>
            <a:ext cx="4683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6D7A8"/>
                </a:solidFill>
                <a:latin typeface="Caveat"/>
                <a:ea typeface="Caveat"/>
                <a:cs typeface="Caveat"/>
                <a:sym typeface="Caveat"/>
              </a:rPr>
              <a:t>Uma forma de Pã/Dionísio;</a:t>
            </a:r>
            <a:endParaRPr sz="2400" b="1">
              <a:solidFill>
                <a:srgbClr val="B6D7A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4224150" y="3139725"/>
            <a:ext cx="4683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6D7A8"/>
                </a:solidFill>
                <a:latin typeface="Caveat"/>
                <a:ea typeface="Caveat"/>
                <a:cs typeface="Caveat"/>
                <a:sym typeface="Caveat"/>
              </a:rPr>
              <a:t>Encontra-se no oeste do céu do dia 20;</a:t>
            </a:r>
            <a:endParaRPr sz="2400" b="1">
              <a:solidFill>
                <a:srgbClr val="B6D7A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4">
            <a:alphaModFix/>
          </a:blip>
          <a:srcRect l="51980" t="27718" r="33179" b="34666"/>
          <a:stretch/>
        </p:blipFill>
        <p:spPr>
          <a:xfrm>
            <a:off x="889551" y="1237572"/>
            <a:ext cx="2235326" cy="318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/>
        </p:nvSpPr>
        <p:spPr>
          <a:xfrm>
            <a:off x="3512250" y="1853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CC4125"/>
                </a:solidFill>
                <a:latin typeface="Caveat"/>
                <a:ea typeface="Caveat"/>
                <a:cs typeface="Caveat"/>
                <a:sym typeface="Caveat"/>
              </a:rPr>
              <a:t>Marte</a:t>
            </a:r>
            <a:endParaRPr sz="4400" b="1">
              <a:solidFill>
                <a:srgbClr val="CC4125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7473" y="185350"/>
            <a:ext cx="1811365" cy="12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 rotWithShape="1">
          <a:blip r:embed="rId5">
            <a:alphaModFix/>
          </a:blip>
          <a:srcRect t="8239" b="9360"/>
          <a:stretch/>
        </p:blipFill>
        <p:spPr>
          <a:xfrm>
            <a:off x="220825" y="1822475"/>
            <a:ext cx="3588325" cy="22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4224150" y="2522625"/>
            <a:ext cx="4683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C4125"/>
                </a:solidFill>
                <a:latin typeface="Caveat"/>
                <a:ea typeface="Caveat"/>
                <a:cs typeface="Caveat"/>
                <a:sym typeface="Caveat"/>
              </a:rPr>
              <a:t>Somente se importa com matança;</a:t>
            </a:r>
            <a:endParaRPr sz="2400" b="1">
              <a:solidFill>
                <a:srgbClr val="CC4125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4224150" y="1288425"/>
            <a:ext cx="4683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C4125"/>
                </a:solidFill>
                <a:latin typeface="Caveat"/>
                <a:ea typeface="Caveat"/>
                <a:cs typeface="Caveat"/>
                <a:sym typeface="Caveat"/>
              </a:rPr>
              <a:t>Ares - Deus da guerra;</a:t>
            </a:r>
            <a:endParaRPr sz="2400" b="1">
              <a:solidFill>
                <a:srgbClr val="CC4125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4224150" y="1905525"/>
            <a:ext cx="4683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C4125"/>
                </a:solidFill>
                <a:latin typeface="Caveat"/>
                <a:ea typeface="Caveat"/>
                <a:cs typeface="Caveat"/>
                <a:sym typeface="Caveat"/>
              </a:rPr>
              <a:t>Um deus odiado por todos os outros;</a:t>
            </a:r>
            <a:endParaRPr sz="2400" b="1">
              <a:solidFill>
                <a:srgbClr val="CC4125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2571" y="261550"/>
            <a:ext cx="1615353" cy="12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3512250" y="2615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F6B26B"/>
                </a:solidFill>
                <a:latin typeface="Caveat"/>
                <a:ea typeface="Caveat"/>
                <a:cs typeface="Caveat"/>
                <a:sym typeface="Caveat"/>
              </a:rPr>
              <a:t>Saturno</a:t>
            </a:r>
            <a:endParaRPr sz="4400" b="1">
              <a:solidFill>
                <a:srgbClr val="F6B26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279" y="1097102"/>
            <a:ext cx="2615022" cy="348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4224150" y="25226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6B26B"/>
                </a:solidFill>
                <a:latin typeface="Caveat"/>
                <a:ea typeface="Caveat"/>
                <a:cs typeface="Caveat"/>
                <a:sym typeface="Caveat"/>
              </a:rPr>
              <a:t>Foi derrubado por eles;</a:t>
            </a:r>
            <a:endParaRPr sz="2400" b="1">
              <a:solidFill>
                <a:srgbClr val="F6B26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4224150" y="1288425"/>
            <a:ext cx="4831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6B26B"/>
                </a:solidFill>
                <a:latin typeface="Caveat"/>
                <a:ea typeface="Caveat"/>
                <a:cs typeface="Caveat"/>
                <a:sym typeface="Caveat"/>
              </a:rPr>
              <a:t>Cronos - Titã Deus no poder entre os titãs;</a:t>
            </a:r>
            <a:endParaRPr sz="2400" b="1">
              <a:solidFill>
                <a:srgbClr val="F6B26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4224150" y="19055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6B26B"/>
                </a:solidFill>
                <a:latin typeface="Caveat"/>
                <a:ea typeface="Caveat"/>
                <a:cs typeface="Caveat"/>
                <a:sym typeface="Caveat"/>
              </a:rPr>
              <a:t>Comia os próprios filhos;</a:t>
            </a:r>
            <a:endParaRPr sz="2400" b="1">
              <a:solidFill>
                <a:srgbClr val="F6B26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4224150" y="31397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6B26B"/>
                </a:solidFill>
                <a:latin typeface="Caveat"/>
                <a:ea typeface="Caveat"/>
                <a:cs typeface="Caveat"/>
                <a:sym typeface="Caveat"/>
              </a:rPr>
              <a:t>Encontra-se no sudoeste do céu do dia 20;</a:t>
            </a:r>
            <a:endParaRPr sz="2400" b="1">
              <a:solidFill>
                <a:srgbClr val="F6B26B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/>
        </p:nvSpPr>
        <p:spPr>
          <a:xfrm>
            <a:off x="3512250" y="1853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A64D79"/>
                </a:solidFill>
                <a:latin typeface="Caveat"/>
                <a:ea typeface="Caveat"/>
                <a:cs typeface="Caveat"/>
                <a:sym typeface="Caveat"/>
              </a:rPr>
              <a:t>Sagitário</a:t>
            </a:r>
            <a:endParaRPr sz="4400" b="1">
              <a:solidFill>
                <a:srgbClr val="A64D7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4224150" y="25226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A64D79"/>
                </a:solidFill>
                <a:latin typeface="Caveat"/>
                <a:ea typeface="Caveat"/>
                <a:cs typeface="Caveat"/>
                <a:sym typeface="Caveat"/>
              </a:rPr>
              <a:t>Morto por Hércules;</a:t>
            </a:r>
            <a:endParaRPr sz="2400" b="1">
              <a:solidFill>
                <a:srgbClr val="A64D7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4224150" y="1288425"/>
            <a:ext cx="4831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A64D79"/>
                </a:solidFill>
                <a:latin typeface="Caveat"/>
                <a:ea typeface="Caveat"/>
                <a:cs typeface="Caveat"/>
                <a:sym typeface="Caveat"/>
              </a:rPr>
              <a:t>Representado pelo centauro Quíron;</a:t>
            </a:r>
            <a:endParaRPr sz="2400" b="1">
              <a:solidFill>
                <a:srgbClr val="A64D7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4224150" y="19055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A64D79"/>
                </a:solidFill>
                <a:latin typeface="Caveat"/>
                <a:ea typeface="Caveat"/>
                <a:cs typeface="Caveat"/>
                <a:sym typeface="Caveat"/>
              </a:rPr>
              <a:t>Treinou diversos heróis;</a:t>
            </a:r>
            <a:endParaRPr sz="2400" b="1">
              <a:solidFill>
                <a:srgbClr val="A64D7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4">
            <a:alphaModFix/>
          </a:blip>
          <a:srcRect l="28372" t="19460" r="45704" b="29965"/>
          <a:stretch/>
        </p:blipFill>
        <p:spPr>
          <a:xfrm>
            <a:off x="384200" y="1067500"/>
            <a:ext cx="3214498" cy="3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6"/>
          <p:cNvSpPr txBox="1"/>
          <p:nvPr/>
        </p:nvSpPr>
        <p:spPr>
          <a:xfrm>
            <a:off x="4224150" y="31397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A64D79"/>
                </a:solidFill>
                <a:latin typeface="Caveat"/>
                <a:ea typeface="Caveat"/>
                <a:cs typeface="Caveat"/>
                <a:sym typeface="Caveat"/>
              </a:rPr>
              <a:t>Encontra-se no sudoeste do céu do dia 20;</a:t>
            </a:r>
            <a:endParaRPr sz="2400" b="1">
              <a:solidFill>
                <a:srgbClr val="A64D7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/>
        </p:nvSpPr>
        <p:spPr>
          <a:xfrm>
            <a:off x="3512250" y="1853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Pégaso</a:t>
            </a:r>
            <a:endParaRPr sz="4400" b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4224150" y="2522625"/>
            <a:ext cx="4831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Utilizado por Zeus para carregar seus raios;</a:t>
            </a:r>
            <a:endParaRPr sz="2400" b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4224150" y="1288425"/>
            <a:ext cx="4831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Nascido da morte de medusa;</a:t>
            </a:r>
            <a:endParaRPr sz="2400" b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4224150" y="19055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Domado por Belerofonte;</a:t>
            </a:r>
            <a:endParaRPr sz="2400" b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4224150" y="31397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Encontra-se no norte do céu do dia 20;</a:t>
            </a:r>
            <a:endParaRPr sz="2400" b="1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150" y="1703450"/>
            <a:ext cx="2427725" cy="24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5">
            <a:alphaModFix/>
          </a:blip>
          <a:srcRect l="36975" t="27849" r="22606" b="21979"/>
          <a:stretch/>
        </p:blipFill>
        <p:spPr>
          <a:xfrm>
            <a:off x="437514" y="1703450"/>
            <a:ext cx="3477000" cy="242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/>
        </p:nvSpPr>
        <p:spPr>
          <a:xfrm>
            <a:off x="1909050" y="208150"/>
            <a:ext cx="53259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FCE5CD"/>
                </a:solidFill>
                <a:latin typeface="Caveat"/>
                <a:ea typeface="Caveat"/>
                <a:cs typeface="Caveat"/>
                <a:sym typeface="Caveat"/>
              </a:rPr>
              <a:t>Constelações da Etiópia</a:t>
            </a:r>
            <a:endParaRPr sz="4400" b="1">
              <a:solidFill>
                <a:srgbClr val="FCE5C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4312800" y="2956975"/>
            <a:ext cx="4831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CE5CD"/>
                </a:solidFill>
                <a:latin typeface="Caveat"/>
                <a:ea typeface="Caveat"/>
                <a:cs typeface="Caveat"/>
                <a:sym typeface="Caveat"/>
              </a:rPr>
              <a:t>Matou a besta que iria devorar a princesa;</a:t>
            </a:r>
            <a:endParaRPr sz="2400" b="1">
              <a:solidFill>
                <a:srgbClr val="FCE5C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4312800" y="1383175"/>
            <a:ext cx="4831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CE5CD"/>
                </a:solidFill>
                <a:latin typeface="Caveat"/>
                <a:ea typeface="Caveat"/>
                <a:cs typeface="Caveat"/>
                <a:sym typeface="Caveat"/>
              </a:rPr>
              <a:t>O orgulho de Cassiopéia condenou sua filha ;</a:t>
            </a:r>
            <a:endParaRPr sz="2400" b="1">
              <a:solidFill>
                <a:srgbClr val="FCE5C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4312800" y="200027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CE5CD"/>
                </a:solidFill>
                <a:latin typeface="Caveat"/>
                <a:ea typeface="Caveat"/>
                <a:cs typeface="Caveat"/>
                <a:sym typeface="Caveat"/>
              </a:rPr>
              <a:t>Perseu voltava de sua viagem quando a avistou e se apaixonou;</a:t>
            </a:r>
            <a:endParaRPr sz="2400" b="1">
              <a:solidFill>
                <a:srgbClr val="FCE5C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4312800" y="357407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CE5CD"/>
                </a:solidFill>
                <a:latin typeface="Caveat"/>
                <a:ea typeface="Caveat"/>
                <a:cs typeface="Caveat"/>
                <a:sym typeface="Caveat"/>
              </a:rPr>
              <a:t>Encontra-se a maioria de norte a leste no céu do dia 20;</a:t>
            </a:r>
            <a:endParaRPr sz="2400" b="1">
              <a:solidFill>
                <a:srgbClr val="FCE5C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-45625" y="2956975"/>
            <a:ext cx="4831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CE5CD"/>
                </a:solidFill>
                <a:latin typeface="Caveat"/>
                <a:ea typeface="Caveat"/>
                <a:cs typeface="Caveat"/>
                <a:sym typeface="Caveat"/>
              </a:rPr>
              <a:t>Perseu havia matado medusa;</a:t>
            </a:r>
            <a:endParaRPr sz="2400" b="1">
              <a:solidFill>
                <a:srgbClr val="FCE5C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0" y="1383175"/>
            <a:ext cx="4831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CE5CD"/>
                </a:solidFill>
                <a:latin typeface="Caveat"/>
                <a:ea typeface="Caveat"/>
                <a:cs typeface="Caveat"/>
                <a:sym typeface="Caveat"/>
              </a:rPr>
              <a:t>Rei Cefeu e Rainha Cassiopéia; </a:t>
            </a:r>
            <a:endParaRPr sz="2400" b="1">
              <a:solidFill>
                <a:srgbClr val="FCE5C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0" y="2000275"/>
            <a:ext cx="39117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CE5CD"/>
                </a:solidFill>
                <a:latin typeface="Caveat"/>
                <a:ea typeface="Caveat"/>
                <a:cs typeface="Caveat"/>
                <a:sym typeface="Caveat"/>
              </a:rPr>
              <a:t>Andrômeda fora acorrentada por seus pais como sacrifício;</a:t>
            </a:r>
            <a:endParaRPr sz="2400" b="1">
              <a:solidFill>
                <a:srgbClr val="FCE5C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3" name="Google Shape;203;p28"/>
          <p:cNvSpPr txBox="1"/>
          <p:nvPr/>
        </p:nvSpPr>
        <p:spPr>
          <a:xfrm>
            <a:off x="0" y="357407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F2CC"/>
                </a:solidFill>
                <a:latin typeface="Caveat"/>
                <a:ea typeface="Caveat"/>
                <a:cs typeface="Caveat"/>
                <a:sym typeface="Caveat"/>
              </a:rPr>
              <a:t>Casou-se com Andrômeda depois de seu ato;</a:t>
            </a:r>
            <a:endParaRPr sz="2400" b="1">
              <a:solidFill>
                <a:srgbClr val="FFF2CC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800" y="410500"/>
            <a:ext cx="7684402" cy="432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00" y="410513"/>
            <a:ext cx="7684397" cy="432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00" y="410513"/>
            <a:ext cx="7684402" cy="432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2956800" y="295550"/>
            <a:ext cx="32304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D9D9D9"/>
                </a:solidFill>
                <a:latin typeface="Caveat"/>
                <a:ea typeface="Caveat"/>
                <a:cs typeface="Caveat"/>
                <a:sym typeface="Caveat"/>
              </a:rPr>
              <a:t>Céu dos deuses</a:t>
            </a:r>
            <a:endParaRPr sz="4400" b="1">
              <a:solidFill>
                <a:srgbClr val="D9D9D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b="3929"/>
          <a:stretch/>
        </p:blipFill>
        <p:spPr>
          <a:xfrm>
            <a:off x="1699975" y="1284325"/>
            <a:ext cx="5744051" cy="310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/>
          <p:nvPr/>
        </p:nvSpPr>
        <p:spPr>
          <a:xfrm>
            <a:off x="3512250" y="1853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BF9000"/>
                </a:solidFill>
                <a:latin typeface="Caveat"/>
                <a:ea typeface="Caveat"/>
                <a:cs typeface="Caveat"/>
                <a:sym typeface="Caveat"/>
              </a:rPr>
              <a:t>Áries</a:t>
            </a:r>
            <a:endParaRPr sz="4400" b="1">
              <a:solidFill>
                <a:srgbClr val="BF9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4224150" y="25924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F9000"/>
                </a:solidFill>
                <a:latin typeface="Caveat"/>
                <a:ea typeface="Caveat"/>
                <a:cs typeface="Caveat"/>
                <a:sym typeface="Caveat"/>
              </a:rPr>
              <a:t>Salvou Frixo e Hele de Ino;</a:t>
            </a:r>
            <a:endParaRPr sz="2400" b="1">
              <a:solidFill>
                <a:srgbClr val="BF9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4224150" y="13582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F9000"/>
                </a:solidFill>
                <a:latin typeface="Caveat"/>
                <a:ea typeface="Caveat"/>
                <a:cs typeface="Caveat"/>
                <a:sym typeface="Caveat"/>
              </a:rPr>
              <a:t>Carneiro de lã dourada;</a:t>
            </a:r>
            <a:endParaRPr sz="2400" b="1">
              <a:solidFill>
                <a:srgbClr val="BF9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4224150" y="32095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F9000"/>
                </a:solidFill>
                <a:latin typeface="Caveat"/>
                <a:ea typeface="Caveat"/>
                <a:cs typeface="Caveat"/>
                <a:sym typeface="Caveat"/>
              </a:rPr>
              <a:t>Hele caiu no mar (Dardanelos);</a:t>
            </a:r>
            <a:endParaRPr sz="2400" b="1">
              <a:solidFill>
                <a:srgbClr val="BF9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4224150" y="19753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F9000"/>
                </a:solidFill>
                <a:latin typeface="Caveat"/>
                <a:ea typeface="Caveat"/>
                <a:cs typeface="Caveat"/>
                <a:sym typeface="Caveat"/>
              </a:rPr>
              <a:t>Nefele e Atamante (rei da Beócia);</a:t>
            </a:r>
            <a:endParaRPr sz="2400" b="1">
              <a:solidFill>
                <a:srgbClr val="BF9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4224150" y="38266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F9000"/>
                </a:solidFill>
                <a:latin typeface="Caveat"/>
                <a:ea typeface="Caveat"/>
                <a:cs typeface="Caveat"/>
                <a:sym typeface="Caveat"/>
              </a:rPr>
              <a:t>Encontra-se no nordeste do céu do dia 20;</a:t>
            </a:r>
            <a:endParaRPr sz="2400" b="1">
              <a:solidFill>
                <a:srgbClr val="BF9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537" y="1606025"/>
            <a:ext cx="2404650" cy="24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 rotWithShape="1">
          <a:blip r:embed="rId5">
            <a:alphaModFix/>
          </a:blip>
          <a:srcRect l="39320" t="24756" r="46592" b="37953"/>
          <a:stretch/>
        </p:blipFill>
        <p:spPr>
          <a:xfrm rot="5399993">
            <a:off x="936575" y="937865"/>
            <a:ext cx="2512574" cy="3740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/>
        </p:nvSpPr>
        <p:spPr>
          <a:xfrm>
            <a:off x="1062000" y="462300"/>
            <a:ext cx="7020000" cy="4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00"/>
                </a:solidFill>
              </a:rPr>
              <a:t>GRAVES, Robert. </a:t>
            </a:r>
            <a:r>
              <a:rPr lang="pt-BR" sz="1600" b="1">
                <a:solidFill>
                  <a:srgbClr val="FFFF00"/>
                </a:solidFill>
              </a:rPr>
              <a:t>Os mitos gregos: </a:t>
            </a:r>
            <a:r>
              <a:rPr lang="pt-BR" sz="1600">
                <a:solidFill>
                  <a:srgbClr val="FFFF00"/>
                </a:solidFill>
              </a:rPr>
              <a:t>edição completa definitiva. 2. ed. Rio de Janeiro: Nova Fronteira, 2017.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00"/>
                </a:solidFill>
              </a:rPr>
              <a:t>SEARS, Kathleen. </a:t>
            </a:r>
            <a:r>
              <a:rPr lang="pt-BR" sz="1600" b="1">
                <a:solidFill>
                  <a:srgbClr val="FFFF00"/>
                </a:solidFill>
              </a:rPr>
              <a:t>Tudo o que você precisa saber sobre mitologia: </a:t>
            </a:r>
            <a:r>
              <a:rPr lang="pt-BR" sz="1600">
                <a:solidFill>
                  <a:srgbClr val="FFFF00"/>
                </a:solidFill>
              </a:rPr>
              <a:t>dos deuses e deusas aos monstros e mortais, seu guia sobre a mitologia antiga. 4. ed. São Paulo: Gente, 2015.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hlinkClick r:id="rId4"/>
              </a:rPr>
              <a:t>http://www.comfychair.org</a:t>
            </a:r>
            <a:r>
              <a:rPr lang="pt-BR" sz="1600" u="sng">
                <a:solidFill>
                  <a:srgbClr val="FFFF00"/>
                </a:solidFill>
                <a:hlinkClick r:id="rId4"/>
              </a:rPr>
              <a:t>l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hlinkClick r:id="rId5"/>
              </a:rPr>
              <a:t>https://stellarium.org/pt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hlinkClick r:id="rId6"/>
              </a:rPr>
              <a:t>http://www.theoi.com/greek-mythology/star-myths.html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hlinkClick r:id="rId7"/>
              </a:rPr>
              <a:t>https://www.britannica.com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hlinkClick r:id="rId8"/>
              </a:rPr>
              <a:t>https://www.greekmythology.com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hlinkClick r:id="rId9"/>
              </a:rPr>
              <a:t>http://www.constellation-guide.com/constellation-list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hlinkClick r:id="rId10"/>
              </a:rPr>
              <a:t>https://www.space.com/16947-scorpius-constellation.html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hlinkClick r:id="rId11"/>
              </a:rPr>
              <a:t>http://www.ianridpath.com/startales/pisces.htm</a:t>
            </a:r>
            <a:endParaRPr sz="16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/>
          <p:nvPr/>
        </p:nvSpPr>
        <p:spPr>
          <a:xfrm>
            <a:off x="3446550" y="198150"/>
            <a:ext cx="22509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BF9000"/>
                </a:solidFill>
                <a:latin typeface="Caveat"/>
                <a:ea typeface="Caveat"/>
                <a:cs typeface="Caveat"/>
                <a:sym typeface="Caveat"/>
              </a:rPr>
              <a:t>Obrigado!!!</a:t>
            </a:r>
            <a:endParaRPr sz="4400" b="1">
              <a:solidFill>
                <a:srgbClr val="BF9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41" name="Google Shape;2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9550" y="1154850"/>
            <a:ext cx="6544911" cy="36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1076400" y="264700"/>
            <a:ext cx="69912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D9D9D9"/>
                </a:solidFill>
                <a:latin typeface="Caveat"/>
                <a:ea typeface="Caveat"/>
                <a:cs typeface="Caveat"/>
                <a:sym typeface="Caveat"/>
              </a:rPr>
              <a:t>O que tem no nosso céu?</a:t>
            </a:r>
            <a:endParaRPr sz="4400" b="1">
              <a:solidFill>
                <a:srgbClr val="D9D9D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2914650" y="1158100"/>
            <a:ext cx="33147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FF00"/>
                </a:solidFill>
              </a:rPr>
              <a:t>1 estrela principal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2914650" y="1780300"/>
            <a:ext cx="33147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FF00"/>
                </a:solidFill>
              </a:rPr>
              <a:t>8 planetas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2914650" y="2402500"/>
            <a:ext cx="33147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FF00"/>
                </a:solidFill>
              </a:rPr>
              <a:t>5 planetas anões</a:t>
            </a:r>
            <a:endParaRPr sz="3000">
              <a:solidFill>
                <a:srgbClr val="00FF00"/>
              </a:solidFill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2914650" y="3024688"/>
            <a:ext cx="33147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FF00"/>
                </a:solidFill>
              </a:rPr>
              <a:t>88 constelações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2914650" y="3646900"/>
            <a:ext cx="33147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0000"/>
                </a:solidFill>
              </a:rPr>
              <a:t>170+ luas</a:t>
            </a:r>
            <a:endParaRPr sz="3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3216150" y="185350"/>
            <a:ext cx="27117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6AA84F"/>
                </a:solidFill>
                <a:latin typeface="Caveat"/>
                <a:ea typeface="Caveat"/>
                <a:cs typeface="Caveat"/>
                <a:sym typeface="Caveat"/>
              </a:rPr>
              <a:t>Serpentário</a:t>
            </a:r>
            <a:endParaRPr sz="4400" b="1">
              <a:solidFill>
                <a:srgbClr val="6AA84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4224150" y="2484350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6AA84F"/>
                </a:solidFill>
                <a:latin typeface="Caveat"/>
                <a:ea typeface="Caveat"/>
                <a:cs typeface="Caveat"/>
                <a:sym typeface="Caveat"/>
              </a:rPr>
              <a:t>Morto por um raio de Zeus;</a:t>
            </a:r>
            <a:endParaRPr sz="2400" b="1">
              <a:solidFill>
                <a:srgbClr val="6AA84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4224150" y="1250150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6AA84F"/>
                </a:solidFill>
                <a:latin typeface="Caveat"/>
                <a:ea typeface="Caveat"/>
                <a:cs typeface="Caveat"/>
                <a:sym typeface="Caveat"/>
              </a:rPr>
              <a:t>Representado por Esculápio;</a:t>
            </a:r>
            <a:endParaRPr sz="2400" b="1">
              <a:solidFill>
                <a:srgbClr val="6AA84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4224150" y="1867238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6AA84F"/>
                </a:solidFill>
                <a:latin typeface="Caveat"/>
                <a:ea typeface="Caveat"/>
                <a:cs typeface="Caveat"/>
                <a:sym typeface="Caveat"/>
              </a:rPr>
              <a:t>Descobriu como ressuscitar as pessoas;</a:t>
            </a:r>
            <a:endParaRPr sz="2400" b="1">
              <a:solidFill>
                <a:srgbClr val="6AA84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4224150" y="3101450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6AA84F"/>
                </a:solidFill>
                <a:latin typeface="Caveat"/>
                <a:ea typeface="Caveat"/>
                <a:cs typeface="Caveat"/>
                <a:sym typeface="Caveat"/>
              </a:rPr>
              <a:t>Encontra-se no oeste do céu do dia 20;</a:t>
            </a:r>
            <a:endParaRPr sz="2400" b="1">
              <a:solidFill>
                <a:srgbClr val="6AA84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l="20614" t="6243" r="23836" b="3135"/>
          <a:stretch/>
        </p:blipFill>
        <p:spPr>
          <a:xfrm>
            <a:off x="371400" y="1065200"/>
            <a:ext cx="2844749" cy="3480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3512250" y="1853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Águia</a:t>
            </a:r>
            <a:endParaRPr sz="4400" b="1">
              <a:solidFill>
                <a:srgbClr val="B45F0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4224150" y="2484350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Mensageiro particular de Zeus;</a:t>
            </a:r>
            <a:endParaRPr sz="2400" b="1">
              <a:solidFill>
                <a:srgbClr val="B45F0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4224150" y="1250150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Aetos Dios;</a:t>
            </a:r>
            <a:endParaRPr sz="2400" b="1">
              <a:solidFill>
                <a:srgbClr val="B45F0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4224150" y="1867238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Antes era Perifas (rei da Ática);</a:t>
            </a:r>
            <a:endParaRPr sz="2400" b="1">
              <a:solidFill>
                <a:srgbClr val="B45F0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l="31020" t="18182" r="47982" b="20221"/>
          <a:stretch/>
        </p:blipFill>
        <p:spPr>
          <a:xfrm>
            <a:off x="812675" y="1152375"/>
            <a:ext cx="2119502" cy="349720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4224150" y="3101450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Encontra-se no noroeste do céu do dia 20;</a:t>
            </a:r>
            <a:endParaRPr sz="2400" b="1">
              <a:solidFill>
                <a:srgbClr val="B45F0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3512250" y="1853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A4C2F4"/>
                </a:solidFill>
                <a:latin typeface="Caveat"/>
                <a:ea typeface="Caveat"/>
                <a:cs typeface="Caveat"/>
                <a:sym typeface="Caveat"/>
              </a:rPr>
              <a:t>Aquário</a:t>
            </a:r>
            <a:endParaRPr sz="4400" b="1">
              <a:solidFill>
                <a:srgbClr val="A4C2F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4224150" y="25924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9DAF8"/>
                </a:solidFill>
                <a:latin typeface="Caveat"/>
                <a:ea typeface="Caveat"/>
                <a:cs typeface="Caveat"/>
                <a:sym typeface="Caveat"/>
              </a:rPr>
              <a:t>Copeiro dos deuses;</a:t>
            </a:r>
            <a:endParaRPr sz="2400" b="1">
              <a:solidFill>
                <a:srgbClr val="C9DAF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4224150" y="13582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9DAF8"/>
                </a:solidFill>
                <a:latin typeface="Caveat"/>
                <a:ea typeface="Caveat"/>
                <a:cs typeface="Caveat"/>
                <a:sym typeface="Caveat"/>
              </a:rPr>
              <a:t>Representado pela imagem de ganimedes;</a:t>
            </a:r>
            <a:endParaRPr sz="2400" b="1">
              <a:solidFill>
                <a:srgbClr val="C9DAF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4224150" y="19753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9DAF8"/>
                </a:solidFill>
                <a:latin typeface="Caveat"/>
                <a:ea typeface="Caveat"/>
                <a:cs typeface="Caveat"/>
                <a:sym typeface="Caveat"/>
              </a:rPr>
              <a:t>Levado por Zeus por sua beleza;</a:t>
            </a:r>
            <a:endParaRPr sz="2400" b="1">
              <a:solidFill>
                <a:srgbClr val="C9DAF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4224150" y="32095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C9DAF8"/>
                </a:solidFill>
                <a:latin typeface="Caveat"/>
                <a:ea typeface="Caveat"/>
                <a:cs typeface="Caveat"/>
                <a:sym typeface="Caveat"/>
              </a:rPr>
              <a:t>Encontra-se no Zênite do céu do dia 20; </a:t>
            </a:r>
            <a:endParaRPr sz="2400" b="1">
              <a:solidFill>
                <a:srgbClr val="C9DAF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l="27608" t="14912" r="34859" b="22559"/>
          <a:stretch/>
        </p:blipFill>
        <p:spPr>
          <a:xfrm rot="10800000">
            <a:off x="388625" y="1486925"/>
            <a:ext cx="3381974" cy="316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2175" y="185350"/>
            <a:ext cx="1277300" cy="121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3512250" y="1853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B7B7B7"/>
                </a:solidFill>
                <a:latin typeface="Caveat"/>
                <a:ea typeface="Caveat"/>
                <a:cs typeface="Caveat"/>
                <a:sym typeface="Caveat"/>
              </a:rPr>
              <a:t>Lua</a:t>
            </a:r>
            <a:endParaRPr sz="4400" b="1">
              <a:solidFill>
                <a:srgbClr val="B7B7B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625" y="1655363"/>
            <a:ext cx="3725174" cy="249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4224150" y="25924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7B7B7"/>
                </a:solidFill>
                <a:latin typeface="Caveat"/>
                <a:ea typeface="Caveat"/>
                <a:cs typeface="Caveat"/>
                <a:sym typeface="Caveat"/>
              </a:rPr>
              <a:t>Caso com Endymion;</a:t>
            </a:r>
            <a:endParaRPr sz="2400" b="1">
              <a:solidFill>
                <a:srgbClr val="B7B7B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4224150" y="13582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7B7B7"/>
                </a:solidFill>
                <a:latin typeface="Caveat"/>
                <a:ea typeface="Caveat"/>
                <a:cs typeface="Caveat"/>
                <a:sym typeface="Caveat"/>
              </a:rPr>
              <a:t>Selene - Titânide Deusa da lua;</a:t>
            </a:r>
            <a:endParaRPr sz="2400" b="1">
              <a:solidFill>
                <a:srgbClr val="B7B7B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4224150" y="19753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7B7B7"/>
                </a:solidFill>
                <a:latin typeface="Caveat"/>
                <a:ea typeface="Caveat"/>
                <a:cs typeface="Caveat"/>
                <a:sym typeface="Caveat"/>
              </a:rPr>
              <a:t>Filha de Theia e Hyperion;</a:t>
            </a:r>
            <a:endParaRPr sz="2400" b="1">
              <a:solidFill>
                <a:srgbClr val="B7B7B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4224150" y="32095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7B7B7"/>
                </a:solidFill>
                <a:latin typeface="Caveat"/>
                <a:ea typeface="Caveat"/>
                <a:cs typeface="Caveat"/>
                <a:sym typeface="Caveat"/>
              </a:rPr>
              <a:t>Encontra-se no Zênite do céu do dia 20; </a:t>
            </a:r>
            <a:endParaRPr sz="2400" b="1">
              <a:solidFill>
                <a:srgbClr val="B7B7B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/>
        </p:nvSpPr>
        <p:spPr>
          <a:xfrm>
            <a:off x="1506450" y="195650"/>
            <a:ext cx="61311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999999"/>
                </a:solidFill>
                <a:latin typeface="Caveat"/>
                <a:ea typeface="Caveat"/>
                <a:cs typeface="Caveat"/>
                <a:sym typeface="Caveat"/>
              </a:rPr>
              <a:t>Outras personificações da Lua</a:t>
            </a:r>
            <a:endParaRPr sz="4400" b="1">
              <a:solidFill>
                <a:srgbClr val="99999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4224150" y="2181225"/>
            <a:ext cx="4595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999999"/>
                </a:solidFill>
                <a:latin typeface="Caveat"/>
                <a:ea typeface="Caveat"/>
                <a:cs typeface="Caveat"/>
                <a:sym typeface="Caveat"/>
              </a:rPr>
              <a:t>Ártemis - Deusa da caça, dos animais selvagens da natureza e da virgindade;</a:t>
            </a:r>
            <a:endParaRPr sz="2400" b="1">
              <a:solidFill>
                <a:srgbClr val="99999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4224150" y="1288425"/>
            <a:ext cx="4595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999999"/>
                </a:solidFill>
                <a:latin typeface="Caveat"/>
                <a:ea typeface="Caveat"/>
                <a:cs typeface="Caveat"/>
                <a:sym typeface="Caveat"/>
              </a:rPr>
              <a:t>Hécate - Deusa da magia, da bruxaria, necromancia e da noite;</a:t>
            </a:r>
            <a:endParaRPr sz="2400" b="1">
              <a:solidFill>
                <a:srgbClr val="99999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4224150" y="3074025"/>
            <a:ext cx="4595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999999"/>
                </a:solidFill>
                <a:latin typeface="Caveat"/>
                <a:ea typeface="Caveat"/>
                <a:cs typeface="Caveat"/>
                <a:sym typeface="Caveat"/>
              </a:rPr>
              <a:t>Casos de Ártemis - Actaeon, Callisto e Órion;</a:t>
            </a:r>
            <a:endParaRPr sz="2400" b="1">
              <a:solidFill>
                <a:srgbClr val="999999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6825" y="1152350"/>
            <a:ext cx="1978560" cy="22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700" y="2301738"/>
            <a:ext cx="2537275" cy="17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/>
        </p:nvSpPr>
        <p:spPr>
          <a:xfrm>
            <a:off x="3512250" y="185350"/>
            <a:ext cx="21195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Escorpião</a:t>
            </a:r>
            <a:endParaRPr sz="4400" b="1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4224150" y="25226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Encontra-se no sudoeste do céu do dia 20;</a:t>
            </a:r>
            <a:endParaRPr sz="2400" b="1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4224150" y="12884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Criado para matar órion;</a:t>
            </a:r>
            <a:endParaRPr sz="2400" b="1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8" name="Google Shape;128;p21"/>
          <p:cNvSpPr txBox="1"/>
          <p:nvPr/>
        </p:nvSpPr>
        <p:spPr>
          <a:xfrm>
            <a:off x="4224150" y="1905525"/>
            <a:ext cx="459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990000"/>
                </a:solidFill>
                <a:latin typeface="Caveat"/>
                <a:ea typeface="Caveat"/>
                <a:cs typeface="Caveat"/>
                <a:sym typeface="Caveat"/>
              </a:rPr>
              <a:t>Diversas versões do por que foi enviado;</a:t>
            </a:r>
            <a:endParaRPr sz="2400" b="1">
              <a:solidFill>
                <a:srgbClr val="99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4">
            <a:alphaModFix/>
          </a:blip>
          <a:srcRect l="42667" t="37399" r="36963" b="19203"/>
          <a:stretch/>
        </p:blipFill>
        <p:spPr>
          <a:xfrm>
            <a:off x="923775" y="1288425"/>
            <a:ext cx="2497627" cy="29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Apresentação na tela (16:9)</PresentationFormat>
  <Paragraphs>89</Paragraphs>
  <Slides>22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5" baseType="lpstr">
      <vt:lpstr>Caveat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cda</dc:creator>
  <cp:lastModifiedBy>Observatório</cp:lastModifiedBy>
  <cp:revision>1</cp:revision>
  <dcterms:modified xsi:type="dcterms:W3CDTF">2018-10-23T19:44:56Z</dcterms:modified>
</cp:coreProperties>
</file>