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1" r:id="rId3"/>
    <p:sldId id="283" r:id="rId4"/>
    <p:sldId id="282" r:id="rId5"/>
    <p:sldId id="284" r:id="rId6"/>
    <p:sldId id="285" r:id="rId7"/>
    <p:sldId id="286" r:id="rId8"/>
    <p:sldId id="293" r:id="rId9"/>
    <p:sldId id="294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6" r:id="rId19"/>
    <p:sldId id="265" r:id="rId20"/>
    <p:sldId id="287" r:id="rId21"/>
    <p:sldId id="269" r:id="rId22"/>
    <p:sldId id="288" r:id="rId23"/>
    <p:sldId id="267" r:id="rId24"/>
    <p:sldId id="298" r:id="rId25"/>
    <p:sldId id="292" r:id="rId26"/>
    <p:sldId id="268" r:id="rId27"/>
    <p:sldId id="289" r:id="rId28"/>
    <p:sldId id="270" r:id="rId29"/>
    <p:sldId id="290" r:id="rId30"/>
    <p:sldId id="271" r:id="rId31"/>
    <p:sldId id="291" r:id="rId32"/>
    <p:sldId id="272" r:id="rId33"/>
    <p:sldId id="275" r:id="rId34"/>
    <p:sldId id="297" r:id="rId35"/>
    <p:sldId id="276" r:id="rId36"/>
    <p:sldId id="295" r:id="rId37"/>
    <p:sldId id="274" r:id="rId38"/>
    <p:sldId id="277" r:id="rId39"/>
    <p:sldId id="279" r:id="rId40"/>
    <p:sldId id="296" r:id="rId4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1C5"/>
    <a:srgbClr val="FFE9A3"/>
    <a:srgbClr val="C893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CD86-A085-4980-B757-4BA837589876}" type="datetimeFigureOut">
              <a:rPr lang="pt-BR" smtClean="0"/>
              <a:t>24/03/2018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5693-C4B8-42E8-B1D7-B32851DC059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CD86-A085-4980-B757-4BA837589876}" type="datetimeFigureOut">
              <a:rPr lang="pt-BR" smtClean="0"/>
              <a:t>24/03/2018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5693-C4B8-42E8-B1D7-B32851DC059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CD86-A085-4980-B757-4BA837589876}" type="datetimeFigureOut">
              <a:rPr lang="pt-BR" smtClean="0"/>
              <a:t>24/03/2018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5693-C4B8-42E8-B1D7-B32851DC059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CD86-A085-4980-B757-4BA837589876}" type="datetimeFigureOut">
              <a:rPr lang="pt-BR" smtClean="0"/>
              <a:t>24/03/2018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5693-C4B8-42E8-B1D7-B32851DC059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CD86-A085-4980-B757-4BA837589876}" type="datetimeFigureOut">
              <a:rPr lang="pt-BR" smtClean="0"/>
              <a:t>24/03/2018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5693-C4B8-42E8-B1D7-B32851DC059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CD86-A085-4980-B757-4BA837589876}" type="datetimeFigureOut">
              <a:rPr lang="pt-BR" smtClean="0"/>
              <a:t>24/03/2018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5693-C4B8-42E8-B1D7-B32851DC059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CD86-A085-4980-B757-4BA837589876}" type="datetimeFigureOut">
              <a:rPr lang="pt-BR" smtClean="0"/>
              <a:t>24/03/2018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5693-C4B8-42E8-B1D7-B32851DC059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CD86-A085-4980-B757-4BA837589876}" type="datetimeFigureOut">
              <a:rPr lang="pt-BR" smtClean="0"/>
              <a:t>24/03/2018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5693-C4B8-42E8-B1D7-B32851DC059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CD86-A085-4980-B757-4BA837589876}" type="datetimeFigureOut">
              <a:rPr lang="pt-BR" smtClean="0"/>
              <a:t>24/03/2018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5693-C4B8-42E8-B1D7-B32851DC059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CD86-A085-4980-B757-4BA837589876}" type="datetimeFigureOut">
              <a:rPr lang="pt-BR" smtClean="0"/>
              <a:t>24/03/2018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5693-C4B8-42E8-B1D7-B32851DC059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CD86-A085-4980-B757-4BA837589876}" type="datetimeFigureOut">
              <a:rPr lang="pt-BR" smtClean="0"/>
              <a:t>24/03/2018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5693-C4B8-42E8-B1D7-B32851DC059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6CD86-A085-4980-B757-4BA837589876}" type="datetimeFigureOut">
              <a:rPr lang="pt-BR" smtClean="0"/>
              <a:t>24/03/2018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D5693-C4B8-42E8-B1D7-B32851DC059F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-1" y="1600200"/>
            <a:ext cx="11900647" cy="231289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Radiação Cósmica de Fundo (em micro-ondas)</a:t>
            </a:r>
            <a:endParaRPr lang="pt-BR" sz="4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608729" y="5513294"/>
            <a:ext cx="9583271" cy="80682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600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pt-BR" sz="2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Palestrante: Gabriel Batista (gabrielbatista@usp.br)</a:t>
            </a:r>
          </a:p>
          <a:p>
            <a:pPr algn="ctr"/>
            <a:endParaRPr lang="pt-BR" sz="2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183341" y="121023"/>
            <a:ext cx="11008659" cy="99508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Primeiras descobertas</a:t>
            </a:r>
            <a:endParaRPr lang="pt-BR" sz="4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1250576"/>
            <a:ext cx="5513294" cy="5647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Década de 40</a:t>
            </a:r>
            <a:endParaRPr lang="pt-BR" sz="4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41" y="2242858"/>
            <a:ext cx="2238375" cy="299085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498381" y="5378823"/>
            <a:ext cx="3219731" cy="5647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George </a:t>
            </a:r>
            <a:r>
              <a:rPr lang="pt-BR" sz="2500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Gamow</a:t>
            </a:r>
            <a:endParaRPr lang="pt-BR" sz="25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252352" y="5378823"/>
            <a:ext cx="3544139" cy="5647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Ralph </a:t>
            </a:r>
            <a:r>
              <a:rPr lang="pt-BR" sz="2500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Alpher</a:t>
            </a:r>
            <a:endParaRPr lang="pt-BR" sz="25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330731" y="5378823"/>
            <a:ext cx="3653679" cy="5647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Robert Herman</a:t>
            </a:r>
            <a:endParaRPr lang="pt-BR" sz="25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498" y="2247156"/>
            <a:ext cx="2380019" cy="297502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987" y="2242858"/>
            <a:ext cx="2029988" cy="2990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498381" y="6266329"/>
                <a:ext cx="10030666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2500" dirty="0">
                    <a:solidFill>
                      <a:schemeClr val="lt1"/>
                    </a:solidFill>
                    <a:latin typeface="Batang" panose="02030600000101010101" pitchFamily="18" charset="-127"/>
                    <a:ea typeface="Batang" panose="02030600000101010101" pitchFamily="18" charset="-127"/>
                  </a:rPr>
                  <a:t>Estado da matéria no Universo primordial </a:t>
                </a:r>
                <a:r>
                  <a:rPr lang="pt-BR" sz="2500" dirty="0" smtClean="0">
                    <a:solidFill>
                      <a:schemeClr val="lt1"/>
                    </a:solidFill>
                    <a:latin typeface="Batang" panose="02030600000101010101" pitchFamily="18" charset="-127"/>
                    <a:ea typeface="Batang" panose="02030600000101010101" pitchFamily="18" charset="-127"/>
                  </a:rPr>
                  <a:t>(-268</a:t>
                </a:r>
                <a14:m>
                  <m:oMath xmlns:m="http://schemas.openxmlformats.org/officeDocument/2006/math">
                    <m:r>
                      <a:rPr lang="pt-BR" sz="2500" i="1" smtClean="0">
                        <a:solidFill>
                          <a:schemeClr val="l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pt-BR" sz="2500" dirty="0" smtClean="0">
                    <a:solidFill>
                      <a:schemeClr val="lt1"/>
                    </a:solidFill>
                    <a:latin typeface="Batang" panose="02030600000101010101" pitchFamily="18" charset="-127"/>
                    <a:ea typeface="Batang" panose="02030600000101010101" pitchFamily="18" charset="-127"/>
                  </a:rPr>
                  <a:t> </a:t>
                </a:r>
                <a:r>
                  <a:rPr lang="pt-BR" sz="2500" dirty="0">
                    <a:solidFill>
                      <a:schemeClr val="lt1"/>
                    </a:solidFill>
                    <a:latin typeface="Batang" panose="02030600000101010101" pitchFamily="18" charset="-127"/>
                    <a:ea typeface="Batang" panose="02030600000101010101" pitchFamily="18" charset="-127"/>
                  </a:rPr>
                  <a:t>a </a:t>
                </a:r>
                <a:r>
                  <a:rPr lang="pt-BR" sz="2500" dirty="0" smtClean="0">
                    <a:solidFill>
                      <a:schemeClr val="lt1"/>
                    </a:solidFill>
                    <a:latin typeface="Batang" panose="02030600000101010101" pitchFamily="18" charset="-127"/>
                    <a:ea typeface="Batang" panose="02030600000101010101" pitchFamily="18" charset="-127"/>
                  </a:rPr>
                  <a:t>-263</a:t>
                </a:r>
                <a:r>
                  <a:rPr lang="pt-BR" sz="2500" dirty="0">
                    <a:solidFill>
                      <a:schemeClr val="lt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500" i="1">
                        <a:solidFill>
                          <a:schemeClr val="l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pt-BR" sz="2500" dirty="0" smtClean="0">
                    <a:solidFill>
                      <a:schemeClr val="lt1"/>
                    </a:solidFill>
                    <a:latin typeface="Batang" panose="02030600000101010101" pitchFamily="18" charset="-127"/>
                    <a:ea typeface="Batang" panose="02030600000101010101" pitchFamily="18" charset="-127"/>
                  </a:rPr>
                  <a:t>)</a:t>
                </a:r>
                <a:endParaRPr lang="pt-BR" sz="2500" dirty="0">
                  <a:solidFill>
                    <a:schemeClr val="lt1"/>
                  </a:solidFill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81" y="6266329"/>
                <a:ext cx="10030666" cy="477054"/>
              </a:xfrm>
              <a:prstGeom prst="rect">
                <a:avLst/>
              </a:prstGeom>
              <a:blipFill rotWithShape="0">
                <a:blip r:embed="rId5"/>
                <a:stretch>
                  <a:fillRect l="-912" t="-16667" b="-256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183341" y="121023"/>
            <a:ext cx="11008659" cy="99508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Primeiras descobertas</a:t>
            </a:r>
            <a:endParaRPr lang="pt-BR" sz="4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1250576"/>
            <a:ext cx="5513294" cy="5647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1941</a:t>
            </a:r>
            <a:endParaRPr lang="pt-BR" sz="4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278241" y="5818088"/>
            <a:ext cx="3219731" cy="5647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Andrew </a:t>
            </a:r>
            <a:r>
              <a:rPr lang="pt-BR" sz="2500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McKellar</a:t>
            </a:r>
            <a:endParaRPr lang="pt-BR" sz="25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103860" y="5818087"/>
            <a:ext cx="3544139" cy="5647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Gerhard Herzberg</a:t>
            </a:r>
            <a:endParaRPr lang="pt-BR" sz="25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8676433" y="2209980"/>
                <a:ext cx="3307136" cy="2015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2500" dirty="0" smtClean="0">
                    <a:solidFill>
                      <a:schemeClr val="lt1"/>
                    </a:solidFill>
                    <a:latin typeface="Batang" panose="02030600000101010101" pitchFamily="18" charset="-127"/>
                    <a:ea typeface="Batang" panose="02030600000101010101" pitchFamily="18" charset="-127"/>
                  </a:rPr>
                  <a:t>Estado de agitação da molécula de cianeto - CN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2500" dirty="0" smtClean="0">
                    <a:solidFill>
                      <a:schemeClr val="lt1"/>
                    </a:solidFill>
                    <a:latin typeface="Batang" panose="02030600000101010101" pitchFamily="18" charset="-127"/>
                    <a:ea typeface="Batang" panose="02030600000101010101" pitchFamily="18" charset="-127"/>
                  </a:rPr>
                  <a:t>-270,7 </a:t>
                </a:r>
                <a14:m>
                  <m:oMath xmlns:m="http://schemas.openxmlformats.org/officeDocument/2006/math">
                    <m:r>
                      <a:rPr lang="pt-BR" sz="2500" i="1" smtClean="0">
                        <a:solidFill>
                          <a:schemeClr val="l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pt-BR" sz="2500" dirty="0" smtClean="0">
                    <a:solidFill>
                      <a:schemeClr val="lt1"/>
                    </a:solidFill>
                    <a:latin typeface="Batang" panose="02030600000101010101" pitchFamily="18" charset="-127"/>
                    <a:ea typeface="Batang" panose="02030600000101010101" pitchFamily="18" charset="-127"/>
                  </a:rPr>
                  <a:t>C</a:t>
                </a:r>
                <a:endParaRPr lang="pt-BR" sz="2500" dirty="0">
                  <a:solidFill>
                    <a:schemeClr val="lt1"/>
                  </a:solidFill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433" y="2209980"/>
                <a:ext cx="3307136" cy="2015936"/>
              </a:xfrm>
              <a:prstGeom prst="rect">
                <a:avLst/>
              </a:prstGeom>
              <a:blipFill rotWithShape="0">
                <a:blip r:embed="rId2"/>
                <a:stretch>
                  <a:fillRect l="-2578" t="-2727" b="-575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015" y="2026125"/>
            <a:ext cx="2711263" cy="363014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138" y="2026125"/>
            <a:ext cx="2915459" cy="3630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183341" y="121023"/>
            <a:ext cx="11008659" cy="99508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Primeiras descobertas</a:t>
            </a:r>
            <a:endParaRPr lang="pt-BR" sz="4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1250576"/>
            <a:ext cx="5513294" cy="5647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1964</a:t>
            </a:r>
            <a:endParaRPr lang="pt-BR" sz="4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278241" y="5818088"/>
            <a:ext cx="3219731" cy="5647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Arno Penzias</a:t>
            </a:r>
            <a:endParaRPr lang="pt-BR" sz="25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103860" y="5818087"/>
            <a:ext cx="3544139" cy="5647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Robert Wilson</a:t>
            </a:r>
            <a:endParaRPr lang="pt-BR" sz="25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676433" y="2209980"/>
            <a:ext cx="330713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500" dirty="0" smtClean="0">
                <a:solidFill>
                  <a:schemeClr val="l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Bell </a:t>
            </a:r>
            <a:r>
              <a:rPr lang="pt-BR" sz="2500" dirty="0" err="1" smtClean="0">
                <a:solidFill>
                  <a:schemeClr val="l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Telephone</a:t>
            </a:r>
            <a:r>
              <a:rPr lang="pt-BR" sz="2500" dirty="0" smtClean="0">
                <a:solidFill>
                  <a:schemeClr val="l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pt-BR" sz="2500" dirty="0" err="1" smtClean="0">
                <a:solidFill>
                  <a:schemeClr val="l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Laboratories</a:t>
            </a:r>
            <a:endParaRPr lang="pt-BR" sz="2500" dirty="0" smtClean="0">
              <a:solidFill>
                <a:schemeClr val="lt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pt-BR" sz="2500" dirty="0">
              <a:solidFill>
                <a:schemeClr val="lt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8676433" y="3184709"/>
            <a:ext cx="330713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500" dirty="0" smtClean="0">
                <a:solidFill>
                  <a:schemeClr val="l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Ruídos intermitentes</a:t>
            </a:r>
          </a:p>
          <a:p>
            <a:endParaRPr lang="pt-BR" sz="2500" dirty="0">
              <a:solidFill>
                <a:schemeClr val="lt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77" y="2209980"/>
            <a:ext cx="2456470" cy="344209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424" y="2185107"/>
            <a:ext cx="2451388" cy="34669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8676433" y="4423000"/>
                <a:ext cx="3307136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pt-BR" sz="2500" i="1">
                        <a:solidFill>
                          <a:schemeClr val="l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pt-BR" sz="2500" dirty="0">
                    <a:solidFill>
                      <a:schemeClr val="lt1"/>
                    </a:solidFill>
                    <a:latin typeface="Batang" panose="02030600000101010101" pitchFamily="18" charset="-127"/>
                    <a:ea typeface="Batang" panose="02030600000101010101" pitchFamily="18" charset="-127"/>
                  </a:rPr>
                  <a:t> </a:t>
                </a:r>
                <a:r>
                  <a:rPr lang="pt-BR" sz="2500" dirty="0" smtClean="0">
                    <a:solidFill>
                      <a:schemeClr val="lt1"/>
                    </a:solidFill>
                    <a:latin typeface="Batang" panose="02030600000101010101" pitchFamily="18" charset="-127"/>
                    <a:ea typeface="Batang" panose="02030600000101010101" pitchFamily="18" charset="-127"/>
                  </a:rPr>
                  <a:t>-269,5 </a:t>
                </a:r>
                <a14:m>
                  <m:oMath xmlns:m="http://schemas.openxmlformats.org/officeDocument/2006/math">
                    <m:r>
                      <a:rPr lang="pt-BR" sz="2500" i="1">
                        <a:solidFill>
                          <a:schemeClr val="l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pt-BR" sz="2500" dirty="0">
                    <a:solidFill>
                      <a:schemeClr val="lt1"/>
                    </a:solidFill>
                    <a:latin typeface="Batang" panose="02030600000101010101" pitchFamily="18" charset="-127"/>
                    <a:ea typeface="Batang" panose="02030600000101010101" pitchFamily="18" charset="-127"/>
                  </a:rPr>
                  <a:t>C</a:t>
                </a:r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433" y="4423000"/>
                <a:ext cx="3307136" cy="477054"/>
              </a:xfrm>
              <a:prstGeom prst="rect">
                <a:avLst/>
              </a:prstGeom>
              <a:blipFill rotWithShape="0">
                <a:blip r:embed="rId4"/>
                <a:stretch>
                  <a:fillRect t="-15385" b="-256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183341" y="121023"/>
            <a:ext cx="11008659" cy="99508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Primeiras descobertas</a:t>
            </a:r>
            <a:endParaRPr lang="pt-BR" sz="4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1250576"/>
            <a:ext cx="5513294" cy="5647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1964</a:t>
            </a:r>
            <a:endParaRPr lang="pt-BR" sz="4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564241" y="5804640"/>
            <a:ext cx="3219731" cy="5647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Robert </a:t>
            </a:r>
            <a:r>
              <a:rPr lang="pt-BR" sz="2500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Dicke</a:t>
            </a:r>
            <a:endParaRPr lang="pt-BR" sz="25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084762" y="2265741"/>
            <a:ext cx="33071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500" dirty="0" smtClean="0">
                <a:solidFill>
                  <a:schemeClr val="l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Universidade de Princeton</a:t>
            </a:r>
            <a:endParaRPr lang="pt-BR" sz="2500" dirty="0">
              <a:solidFill>
                <a:schemeClr val="lt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8084762" y="3176505"/>
            <a:ext cx="330713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500" dirty="0" smtClean="0">
                <a:solidFill>
                  <a:schemeClr val="l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Verificar a previsão de </a:t>
            </a:r>
            <a:r>
              <a:rPr lang="pt-BR" sz="2500" dirty="0" err="1" smtClean="0">
                <a:solidFill>
                  <a:schemeClr val="l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Gamow</a:t>
            </a:r>
            <a:endParaRPr lang="pt-BR" sz="2500" dirty="0" smtClean="0">
              <a:solidFill>
                <a:schemeClr val="lt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8084762" y="4570918"/>
            <a:ext cx="33071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500" dirty="0" smtClean="0">
                <a:solidFill>
                  <a:schemeClr val="l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Interpretação dos dados</a:t>
            </a:r>
            <a:endParaRPr lang="pt-BR" sz="2500" dirty="0">
              <a:solidFill>
                <a:schemeClr val="lt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106" y="2324390"/>
            <a:ext cx="27940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183341" y="121023"/>
            <a:ext cx="11008659" cy="99508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Conhecimentos prévios</a:t>
            </a:r>
            <a:endParaRPr lang="pt-BR" sz="4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7064" y="3106270"/>
            <a:ext cx="12097872" cy="13447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1) O Universo é homogêneo e isotrópico</a:t>
            </a:r>
            <a:endParaRPr lang="pt-BR" sz="4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15153" y="638924"/>
            <a:ext cx="4276164" cy="89589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latin typeface="Batang" panose="02030600000101010101" pitchFamily="18" charset="-127"/>
                <a:ea typeface="Batang" panose="02030600000101010101" pitchFamily="18" charset="-127"/>
              </a:rPr>
              <a:t>I</a:t>
            </a:r>
            <a:r>
              <a:rPr lang="pt-BR" sz="4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sotrópico</a:t>
            </a:r>
            <a:endParaRPr lang="pt-BR" sz="4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97858" y="2230988"/>
            <a:ext cx="89781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500" dirty="0" smtClean="0">
                <a:solidFill>
                  <a:schemeClr val="l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 Universo parece o mesmo, não importa para onde você aponta o seu telescópio.</a:t>
            </a:r>
            <a:endParaRPr lang="pt-BR" sz="2500" dirty="0">
              <a:solidFill>
                <a:schemeClr val="lt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97858" y="3955991"/>
            <a:ext cx="47019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500" dirty="0" smtClean="0">
                <a:solidFill>
                  <a:schemeClr val="l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Não há direção preferencial</a:t>
            </a:r>
            <a:endParaRPr lang="pt-BR" sz="2500" dirty="0">
              <a:solidFill>
                <a:schemeClr val="lt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797858" y="5296275"/>
            <a:ext cx="772757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500" dirty="0" smtClean="0">
                <a:solidFill>
                  <a:schemeClr val="l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Distâncias acima de 100 </a:t>
            </a:r>
            <a:r>
              <a:rPr lang="pt-BR" sz="2500" dirty="0" err="1" smtClean="0">
                <a:solidFill>
                  <a:schemeClr val="l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Mpc</a:t>
            </a:r>
            <a:r>
              <a:rPr lang="pt-BR" sz="2500" dirty="0" smtClean="0">
                <a:solidFill>
                  <a:schemeClr val="l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(</a:t>
            </a:r>
            <a:r>
              <a:rPr lang="pt-BR" sz="2500" dirty="0" err="1" smtClean="0">
                <a:solidFill>
                  <a:schemeClr val="l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megaparsecs</a:t>
            </a:r>
            <a:r>
              <a:rPr lang="pt-BR" sz="2500" dirty="0" smtClean="0">
                <a:solidFill>
                  <a:schemeClr val="l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endParaRPr lang="pt-BR" sz="2500" dirty="0">
              <a:solidFill>
                <a:schemeClr val="lt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420903"/>
            <a:ext cx="4276164" cy="89589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latin typeface="Batang" panose="02030600000101010101" pitchFamily="18" charset="-127"/>
                <a:ea typeface="Batang" panose="02030600000101010101" pitchFamily="18" charset="-127"/>
              </a:rPr>
              <a:t>I</a:t>
            </a:r>
            <a:r>
              <a:rPr lang="pt-BR" sz="4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sotrópico</a:t>
            </a:r>
            <a:endParaRPr lang="pt-BR" sz="4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87" t="8235" r="13229" b="61961"/>
          <a:stretch>
            <a:fillRect/>
          </a:stretch>
        </p:blipFill>
        <p:spPr>
          <a:xfrm>
            <a:off x="2474967" y="1968171"/>
            <a:ext cx="4087198" cy="403411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745507" y="954741"/>
            <a:ext cx="39668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1 </a:t>
            </a:r>
            <a:r>
              <a:rPr lang="pt-BR" sz="3200" dirty="0" err="1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Megaparsec</a:t>
            </a:r>
            <a:r>
              <a:rPr lang="pt-BR" sz="32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= 3 x 10</a:t>
            </a:r>
            <a:r>
              <a:rPr lang="pt-BR" sz="3200" baseline="300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19 </a:t>
            </a:r>
            <a:r>
              <a:rPr lang="pt-BR" sz="32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km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1 ano luz = 9,5 trilhões de km </a:t>
            </a:r>
            <a:endParaRPr lang="pt-BR" sz="3200" baseline="30000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420903"/>
            <a:ext cx="4276164" cy="89589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Homogêneo</a:t>
            </a:r>
            <a:endParaRPr lang="pt-BR" sz="4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97858" y="2230988"/>
            <a:ext cx="89781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500" dirty="0" smtClean="0">
                <a:solidFill>
                  <a:schemeClr val="l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 Universo parece o mesmo, não importa de onde você aponta o seu telescópio.</a:t>
            </a:r>
            <a:endParaRPr lang="pt-BR" sz="2500" dirty="0">
              <a:solidFill>
                <a:schemeClr val="lt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97857" y="3682720"/>
            <a:ext cx="89781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500" dirty="0" smtClean="0">
                <a:solidFill>
                  <a:schemeClr val="l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Não há lugar preferencial no Universo</a:t>
            </a:r>
            <a:endParaRPr lang="pt-BR" sz="2500" dirty="0">
              <a:solidFill>
                <a:schemeClr val="lt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97857" y="5031833"/>
            <a:ext cx="772757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500" dirty="0" smtClean="0">
                <a:solidFill>
                  <a:schemeClr val="l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Distâncias acima de 100 </a:t>
            </a:r>
            <a:r>
              <a:rPr lang="pt-BR" sz="2500" dirty="0" err="1" smtClean="0">
                <a:solidFill>
                  <a:schemeClr val="l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Mpc</a:t>
            </a:r>
            <a:r>
              <a:rPr lang="pt-BR" sz="2500" dirty="0" smtClean="0">
                <a:solidFill>
                  <a:schemeClr val="l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(</a:t>
            </a:r>
            <a:r>
              <a:rPr lang="pt-BR" sz="2500" dirty="0" err="1" smtClean="0">
                <a:solidFill>
                  <a:schemeClr val="l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megaparsecs</a:t>
            </a:r>
            <a:r>
              <a:rPr lang="pt-BR" sz="2500" dirty="0" smtClean="0">
                <a:solidFill>
                  <a:schemeClr val="l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endParaRPr lang="pt-BR" sz="2500" dirty="0">
              <a:solidFill>
                <a:schemeClr val="lt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797858" y="2230988"/>
            <a:ext cx="10941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l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Homogeneidade não implica Isotropia ou vice-versa</a:t>
            </a:r>
            <a:endParaRPr lang="pt-BR" sz="4000" dirty="0">
              <a:solidFill>
                <a:schemeClr val="lt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420903"/>
            <a:ext cx="4276164" cy="89589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Exemplo</a:t>
            </a:r>
            <a:endParaRPr lang="pt-BR" sz="4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792940" y="5007572"/>
            <a:ext cx="28731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500" dirty="0" smtClean="0">
                <a:solidFill>
                  <a:schemeClr val="l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Homogêneo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500" dirty="0" smtClean="0">
                <a:solidFill>
                  <a:schemeClr val="l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Não isotrópico</a:t>
            </a:r>
            <a:endParaRPr lang="pt-BR" sz="2500" dirty="0">
              <a:solidFill>
                <a:schemeClr val="lt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189693" y="5031833"/>
            <a:ext cx="34200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500" dirty="0" smtClean="0">
                <a:solidFill>
                  <a:schemeClr val="l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Isotrópico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500" dirty="0" smtClean="0">
                <a:solidFill>
                  <a:schemeClr val="l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Não homogêneo</a:t>
            </a:r>
            <a:endParaRPr lang="pt-BR" sz="2500" dirty="0">
              <a:solidFill>
                <a:schemeClr val="lt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465730" y="1869141"/>
            <a:ext cx="2900084" cy="27700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1465729" y="1855694"/>
            <a:ext cx="300316" cy="27835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115671" y="1862417"/>
            <a:ext cx="300316" cy="27835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2765613" y="1869141"/>
            <a:ext cx="300316" cy="27835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3415555" y="1869141"/>
            <a:ext cx="300316" cy="27835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4065497" y="1874845"/>
            <a:ext cx="300316" cy="27835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7198655" y="2057399"/>
            <a:ext cx="2335310" cy="240702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osca 13"/>
          <p:cNvSpPr/>
          <p:nvPr/>
        </p:nvSpPr>
        <p:spPr>
          <a:xfrm>
            <a:off x="7189692" y="2057399"/>
            <a:ext cx="2344273" cy="2407023"/>
          </a:xfrm>
          <a:prstGeom prst="donut">
            <a:avLst>
              <a:gd name="adj" fmla="val 720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Rosca 14"/>
          <p:cNvSpPr/>
          <p:nvPr/>
        </p:nvSpPr>
        <p:spPr>
          <a:xfrm>
            <a:off x="7503459" y="2343148"/>
            <a:ext cx="1734670" cy="1852334"/>
          </a:xfrm>
          <a:prstGeom prst="donut">
            <a:avLst>
              <a:gd name="adj" fmla="val 720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Rosca 16"/>
          <p:cNvSpPr/>
          <p:nvPr/>
        </p:nvSpPr>
        <p:spPr>
          <a:xfrm>
            <a:off x="7781369" y="2635623"/>
            <a:ext cx="1160926" cy="1290917"/>
          </a:xfrm>
          <a:prstGeom prst="donut">
            <a:avLst>
              <a:gd name="adj" fmla="val 720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Rosca 17"/>
          <p:cNvSpPr/>
          <p:nvPr/>
        </p:nvSpPr>
        <p:spPr>
          <a:xfrm>
            <a:off x="7974102" y="2837329"/>
            <a:ext cx="775451" cy="887506"/>
          </a:xfrm>
          <a:prstGeom prst="donut">
            <a:avLst>
              <a:gd name="adj" fmla="val 720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9" name="Rosca 18"/>
          <p:cNvSpPr/>
          <p:nvPr/>
        </p:nvSpPr>
        <p:spPr>
          <a:xfrm>
            <a:off x="8122024" y="2971800"/>
            <a:ext cx="488579" cy="600634"/>
          </a:xfrm>
          <a:prstGeom prst="donut">
            <a:avLst>
              <a:gd name="adj" fmla="val 720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189730" y="187325"/>
            <a:ext cx="3813175" cy="12045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Passado</a:t>
            </a:r>
            <a:endParaRPr lang="pt-BR" sz="4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" name="Imagem 2" descr="pintura-rupest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" y="1391920"/>
            <a:ext cx="2948305" cy="3248660"/>
          </a:xfrm>
          <a:prstGeom prst="rect">
            <a:avLst/>
          </a:prstGeom>
        </p:spPr>
      </p:pic>
      <p:sp>
        <p:nvSpPr>
          <p:cNvPr id="7" name="Caixa de Texto 6"/>
          <p:cNvSpPr txBox="1"/>
          <p:nvPr/>
        </p:nvSpPr>
        <p:spPr>
          <a:xfrm>
            <a:off x="218440" y="4765675"/>
            <a:ext cx="30568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200">
                <a:solidFill>
                  <a:schemeClr val="bg1"/>
                </a:solidFill>
              </a:rPr>
              <a:t>Fonte: http://www.essaseoutras.com.br/tudo-sobre-pinturas-rupestres-o-que-sao-principais-cavernas-e-fotos/</a:t>
            </a:r>
          </a:p>
        </p:txBody>
      </p:sp>
      <p:pic>
        <p:nvPicPr>
          <p:cNvPr id="8" name="Imagem 7" descr="estação ferroviária de são carlo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830" y="2080895"/>
            <a:ext cx="4752975" cy="3208020"/>
          </a:xfrm>
          <a:prstGeom prst="rect">
            <a:avLst/>
          </a:prstGeom>
        </p:spPr>
      </p:pic>
      <p:sp>
        <p:nvSpPr>
          <p:cNvPr id="9" name="Caixa de Texto 8"/>
          <p:cNvSpPr txBox="1"/>
          <p:nvPr/>
        </p:nvSpPr>
        <p:spPr>
          <a:xfrm>
            <a:off x="3719830" y="5410835"/>
            <a:ext cx="4752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200">
                <a:solidFill>
                  <a:schemeClr val="bg1"/>
                </a:solidFill>
              </a:rPr>
              <a:t>Estação ferroviária de São Carlos. Foto datada de 1908. Fonte: http://www.lugardotrem.com.br/2010/09/estacao-18-estacao-ferroviaria-de-sao.html</a:t>
            </a:r>
          </a:p>
        </p:txBody>
      </p:sp>
      <p:pic>
        <p:nvPicPr>
          <p:cNvPr id="10" name="Imagem 9" descr="foto antig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9060" y="2080895"/>
            <a:ext cx="2913380" cy="2467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420903"/>
            <a:ext cx="12192000" cy="89589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latin typeface="Batang" panose="02030600000101010101" pitchFamily="18" charset="-127"/>
                <a:ea typeface="Batang" panose="02030600000101010101" pitchFamily="18" charset="-127"/>
              </a:rPr>
              <a:t>1</a:t>
            </a:r>
            <a:r>
              <a:rPr lang="pt-BR" sz="4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) Espectro eletromagnético</a:t>
            </a:r>
            <a:endParaRPr lang="pt-BR" sz="4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646" y="1737696"/>
            <a:ext cx="4320708" cy="3991327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935646" y="5889812"/>
            <a:ext cx="4105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Fonte: https://www.infoescola.com/wp-content/uploads/2011/01/onda-em-corda.jpg</a:t>
            </a:r>
          </a:p>
        </p:txBody>
      </p:sp>
    </p:spTree>
    <p:extLst>
      <p:ext uri="{BB962C8B-B14F-4D97-AF65-F5344CB8AC3E}">
        <p14:creationId xmlns:p14="http://schemas.microsoft.com/office/powerpoint/2010/main" val="282761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420903"/>
            <a:ext cx="12192000" cy="89589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latin typeface="Batang" panose="02030600000101010101" pitchFamily="18" charset="-127"/>
                <a:ea typeface="Batang" panose="02030600000101010101" pitchFamily="18" charset="-127"/>
              </a:rPr>
              <a:t>1</a:t>
            </a:r>
            <a:r>
              <a:rPr lang="pt-BR" sz="4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) Espectro eletromagnético</a:t>
            </a:r>
            <a:endParaRPr lang="pt-BR" sz="4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954" y="2069483"/>
            <a:ext cx="7544407" cy="4035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12192000" cy="9681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latin typeface="Batang" panose="02030600000101010101" pitchFamily="18" charset="-127"/>
                <a:ea typeface="Batang" panose="02030600000101010101" pitchFamily="18" charset="-127"/>
              </a:rPr>
              <a:t>2</a:t>
            </a:r>
            <a:r>
              <a:rPr lang="pt-BR" sz="4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) As galáxias estão se afastando de nós</a:t>
            </a:r>
            <a:endParaRPr lang="pt-BR" sz="4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5" name="AutoShape 18" descr="Resultado de imagem para terra girando gif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pt-BR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" t="52424" r="3088" b="10616"/>
          <a:stretch>
            <a:fillRect/>
          </a:stretch>
        </p:blipFill>
        <p:spPr>
          <a:xfrm>
            <a:off x="1029140" y="3657595"/>
            <a:ext cx="5902372" cy="1694329"/>
          </a:xfrm>
          <a:prstGeom prst="rect">
            <a:avLst/>
          </a:prstGeom>
        </p:spPr>
      </p:pic>
      <p:grpSp>
        <p:nvGrpSpPr>
          <p:cNvPr id="21" name="Grupo 20"/>
          <p:cNvGrpSpPr/>
          <p:nvPr/>
        </p:nvGrpSpPr>
        <p:grpSpPr>
          <a:xfrm>
            <a:off x="2353234" y="3657595"/>
            <a:ext cx="2823883" cy="1694329"/>
            <a:chOff x="2735582" y="5069541"/>
            <a:chExt cx="2285997" cy="1015206"/>
          </a:xfrm>
        </p:grpSpPr>
        <p:sp>
          <p:nvSpPr>
            <p:cNvPr id="22" name="Retângulo 21"/>
            <p:cNvSpPr/>
            <p:nvPr/>
          </p:nvSpPr>
          <p:spPr>
            <a:xfrm>
              <a:off x="3147060" y="5069541"/>
              <a:ext cx="45719" cy="101520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3604260" y="5069541"/>
              <a:ext cx="45719" cy="101520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3909060" y="5069541"/>
              <a:ext cx="45719" cy="101520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4061460" y="5069541"/>
              <a:ext cx="45719" cy="101520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4610100" y="5069541"/>
              <a:ext cx="45719" cy="101520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/>
            <p:cNvSpPr/>
            <p:nvPr/>
          </p:nvSpPr>
          <p:spPr>
            <a:xfrm>
              <a:off x="4975860" y="5069541"/>
              <a:ext cx="45719" cy="101520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2735582" y="5069541"/>
              <a:ext cx="45719" cy="101520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1" name="CaixaDeTexto 10"/>
          <p:cNvSpPr txBox="1"/>
          <p:nvPr/>
        </p:nvSpPr>
        <p:spPr>
          <a:xfrm>
            <a:off x="658906" y="2024330"/>
            <a:ext cx="7167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Linhas de </a:t>
            </a:r>
            <a:r>
              <a:rPr lang="pt-BR" sz="4800" dirty="0" err="1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Fraunhofer</a:t>
            </a:r>
            <a:endParaRPr lang="pt-BR" sz="4800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7703376" y="3657595"/>
            <a:ext cx="4304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Elementos químicos</a:t>
            </a:r>
            <a:r>
              <a:rPr lang="pt-BR" sz="48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endParaRPr lang="pt-BR" sz="4800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3710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12192000" cy="16477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latin typeface="Batang" panose="02030600000101010101" pitchFamily="18" charset="-127"/>
                <a:ea typeface="Batang" panose="02030600000101010101" pitchFamily="18" charset="-127"/>
              </a:rPr>
              <a:t>2</a:t>
            </a:r>
            <a:r>
              <a:rPr lang="pt-BR" sz="4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) As galáxias estão se afastando de nós</a:t>
            </a:r>
            <a:endParaRPr lang="pt-BR" sz="4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332692" y="2421031"/>
            <a:ext cx="34200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500" dirty="0" err="1" smtClean="0">
                <a:solidFill>
                  <a:schemeClr val="l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Redshift</a:t>
            </a:r>
            <a:endParaRPr lang="pt-BR" sz="2500" dirty="0" smtClean="0">
              <a:solidFill>
                <a:schemeClr val="lt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363538" indent="349250">
              <a:buFont typeface="Arial" panose="020B0604020202020204" pitchFamily="34" charset="0"/>
              <a:buChar char="•"/>
            </a:pPr>
            <a:r>
              <a:rPr lang="pt-BR" sz="2500" dirty="0" smtClean="0">
                <a:solidFill>
                  <a:schemeClr val="l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Desvio para o vermelho ao se afastar</a:t>
            </a:r>
            <a:endParaRPr lang="pt-BR" sz="2500" dirty="0">
              <a:solidFill>
                <a:schemeClr val="lt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" t="52424" r="3088" b="10616"/>
          <a:stretch>
            <a:fillRect/>
          </a:stretch>
        </p:blipFill>
        <p:spPr>
          <a:xfrm>
            <a:off x="2313697" y="5069541"/>
            <a:ext cx="3536576" cy="1015206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2659383" y="5069541"/>
            <a:ext cx="1874518" cy="1015206"/>
            <a:chOff x="2735582" y="5069541"/>
            <a:chExt cx="2285997" cy="1015206"/>
          </a:xfrm>
        </p:grpSpPr>
        <p:sp>
          <p:nvSpPr>
            <p:cNvPr id="3" name="Retângulo 2"/>
            <p:cNvSpPr/>
            <p:nvPr/>
          </p:nvSpPr>
          <p:spPr>
            <a:xfrm>
              <a:off x="3147060" y="5069541"/>
              <a:ext cx="45719" cy="101520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3604260" y="5069541"/>
              <a:ext cx="45719" cy="101520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3909060" y="5069541"/>
              <a:ext cx="45719" cy="101520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4061460" y="5069541"/>
              <a:ext cx="45719" cy="101520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4610100" y="5069541"/>
              <a:ext cx="45719" cy="101520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4975860" y="5069541"/>
              <a:ext cx="45719" cy="101520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2735582" y="5069541"/>
              <a:ext cx="45719" cy="101520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030" name="Picture 6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297" y="3092251"/>
            <a:ext cx="1694703" cy="148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AutoShape 18" descr="Resultado de imagem para terra girando gif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pt-BR"/>
          </a:p>
        </p:txBody>
      </p:sp>
      <p:pic>
        <p:nvPicPr>
          <p:cNvPr id="1046" name="Picture 22" descr="Resultado de imagem para terra girando gif p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80575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8332692" y="5570163"/>
            <a:ext cx="34200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500" dirty="0" smtClean="0">
                <a:solidFill>
                  <a:schemeClr val="l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Efeito Doppler para a luz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8332692" y="4052247"/>
            <a:ext cx="34200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500" dirty="0" err="1" smtClean="0">
                <a:solidFill>
                  <a:schemeClr val="l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Blueshift</a:t>
            </a:r>
            <a:endParaRPr lang="pt-BR" sz="2500" dirty="0" smtClean="0">
              <a:solidFill>
                <a:schemeClr val="lt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363538" indent="427038">
              <a:buFont typeface="Arial" panose="020B0604020202020204" pitchFamily="34" charset="0"/>
              <a:buChar char="•"/>
            </a:pPr>
            <a:r>
              <a:rPr lang="pt-BR" sz="2500" dirty="0" smtClean="0">
                <a:solidFill>
                  <a:schemeClr val="l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Desvio para o azul ao se aproximar</a:t>
            </a:r>
            <a:endParaRPr lang="pt-BR" sz="2500" dirty="0">
              <a:solidFill>
                <a:schemeClr val="lt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0.14414 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1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44444E-6 L 0.11068 -0.0009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12192000" cy="9681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latin typeface="Batang" panose="02030600000101010101" pitchFamily="18" charset="-127"/>
                <a:ea typeface="Batang" panose="02030600000101010101" pitchFamily="18" charset="-127"/>
              </a:rPr>
              <a:t>2</a:t>
            </a:r>
            <a:r>
              <a:rPr lang="pt-BR" sz="4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) As galáxias estão se afastando de nós</a:t>
            </a:r>
            <a:endParaRPr lang="pt-BR" sz="4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5" name="AutoShape 18" descr="Resultado de imagem para terra girando gif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627531" y="1320522"/>
            <a:ext cx="7167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Edwin Hubble</a:t>
            </a:r>
            <a:endParaRPr lang="pt-BR" sz="4800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49" y="2503853"/>
            <a:ext cx="2744321" cy="351441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651376" y="2326341"/>
            <a:ext cx="38324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Quanto mais distante, mais rápido a galáxia se distancia de nós!</a:t>
            </a:r>
            <a:endParaRPr lang="pt-BR" sz="3200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967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12192000" cy="9681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latin typeface="Batang" panose="02030600000101010101" pitchFamily="18" charset="-127"/>
                <a:ea typeface="Batang" panose="02030600000101010101" pitchFamily="18" charset="-127"/>
              </a:rPr>
              <a:t>2</a:t>
            </a:r>
            <a:r>
              <a:rPr lang="pt-BR" sz="4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) As galáxias estão se afastando de nós</a:t>
            </a:r>
            <a:endParaRPr lang="pt-BR" sz="4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5" name="AutoShape 18" descr="Resultado de imagem para terra girando gif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460375" y="1112651"/>
            <a:ext cx="7167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Universo em expansão</a:t>
            </a:r>
            <a:endParaRPr lang="pt-BR" sz="4800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988" y="2465380"/>
            <a:ext cx="3718446" cy="371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6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726743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12192000" cy="126924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latin typeface="Batang" panose="02030600000101010101" pitchFamily="18" charset="-127"/>
                <a:ea typeface="Batang" panose="02030600000101010101" pitchFamily="18" charset="-127"/>
              </a:rPr>
              <a:t>3</a:t>
            </a:r>
            <a:r>
              <a:rPr lang="pt-BR" sz="4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) Corpo negro</a:t>
            </a:r>
            <a:endParaRPr lang="pt-BR" sz="4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28049" y="1678675"/>
            <a:ext cx="109338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500" dirty="0" smtClean="0">
                <a:solidFill>
                  <a:schemeClr val="l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Absorve toda a radiação incidente;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500" dirty="0" smtClean="0">
                <a:solidFill>
                  <a:schemeClr val="l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Emite radiação (agitação das moléculas) de acordo somente com a temperatura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500" dirty="0" smtClean="0">
                <a:solidFill>
                  <a:schemeClr val="l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Lei de Planck</a:t>
            </a:r>
          </a:p>
        </p:txBody>
      </p:sp>
      <p:sp>
        <p:nvSpPr>
          <p:cNvPr id="35" name="AutoShape 18" descr="Resultado de imagem para terra girando gif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134" y="2960307"/>
            <a:ext cx="4616222" cy="3692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726743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12192000" cy="126924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latin typeface="Batang" panose="02030600000101010101" pitchFamily="18" charset="-127"/>
                <a:ea typeface="Batang" panose="02030600000101010101" pitchFamily="18" charset="-127"/>
              </a:rPr>
              <a:t>3</a:t>
            </a:r>
            <a:r>
              <a:rPr lang="pt-BR" sz="4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) Corpo negro</a:t>
            </a:r>
            <a:endParaRPr lang="pt-BR" sz="4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5" name="AutoShape 18" descr="Resultado de imagem para terra girando gif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518" y="1608240"/>
            <a:ext cx="3666449" cy="488668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128" y="1608240"/>
            <a:ext cx="4786965" cy="356030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096128" y="5365376"/>
            <a:ext cx="4786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Fonte: https://www.tecmundo.com.br/ciencia/115474-buraco-negro-pintaram-objeto-material-preto-preto-mundo.htm</a:t>
            </a:r>
          </a:p>
        </p:txBody>
      </p:sp>
    </p:spTree>
    <p:extLst>
      <p:ext uri="{BB962C8B-B14F-4D97-AF65-F5344CB8AC3E}">
        <p14:creationId xmlns:p14="http://schemas.microsoft.com/office/powerpoint/2010/main" val="368575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726743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12192000" cy="126924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O que é a RCF?</a:t>
            </a:r>
            <a:endParaRPr lang="pt-BR" sz="4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28049" y="1678675"/>
            <a:ext cx="109338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sz="2500" dirty="0" smtClean="0">
              <a:solidFill>
                <a:schemeClr val="lt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5" name="AutoShape 18" descr="Resultado de imagem para terra girando gif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152" y="1413705"/>
            <a:ext cx="6777319" cy="5241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409433"/>
            <a:ext cx="12192000" cy="726743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-409433"/>
            <a:ext cx="12192000" cy="126924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O que é a RCF?</a:t>
            </a:r>
            <a:endParaRPr lang="pt-BR" sz="4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28049" y="1678675"/>
            <a:ext cx="109338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sz="2500" dirty="0" smtClean="0">
              <a:solidFill>
                <a:schemeClr val="lt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5" name="AutoShape 18" descr="Resultado de imagem para terra girando gif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460375" y="1378593"/>
            <a:ext cx="9799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Universo em estado denso e quente</a:t>
            </a:r>
            <a:endParaRPr lang="pt-BR" sz="3200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60374" y="2931895"/>
            <a:ext cx="67741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Grande quantidade de energia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60374" y="4785279"/>
            <a:ext cx="84953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Partículas muito agitadas imersas na “sopa primordial”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196" y="2216055"/>
            <a:ext cx="3342715" cy="281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1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 de Texto 5"/>
          <p:cNvSpPr txBox="1"/>
          <p:nvPr/>
        </p:nvSpPr>
        <p:spPr>
          <a:xfrm>
            <a:off x="1349375" y="5509895"/>
            <a:ext cx="55168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200">
                <a:solidFill>
                  <a:schemeClr val="bg1"/>
                </a:solidFill>
              </a:rPr>
              <a:t>Fonte: https://pt.wikipedia.org/wiki/Lua#/media/File:FullMoon2010.jpg </a:t>
            </a:r>
          </a:p>
        </p:txBody>
      </p:sp>
      <p:sp>
        <p:nvSpPr>
          <p:cNvPr id="11" name="Caixa de Texto 10"/>
          <p:cNvSpPr txBox="1"/>
          <p:nvPr/>
        </p:nvSpPr>
        <p:spPr>
          <a:xfrm>
            <a:off x="6184265" y="2590165"/>
            <a:ext cx="56153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altLang="en-US" sz="4800">
                <a:solidFill>
                  <a:schemeClr val="bg1"/>
                </a:solidFill>
              </a:rPr>
              <a:t>aprox.  1 minuto</a:t>
            </a:r>
          </a:p>
        </p:txBody>
      </p:sp>
      <p:pic>
        <p:nvPicPr>
          <p:cNvPr id="3" name="Imagem 2" descr="lu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245" y="1191895"/>
            <a:ext cx="4142740" cy="393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726743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12192000" cy="126924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Sopa primordial</a:t>
            </a:r>
            <a:endParaRPr lang="pt-BR" sz="4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5" name="AutoShape 18" descr="Resultado de imagem para terra girando gif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5755341" y="2068690"/>
            <a:ext cx="451380" cy="5640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1519618" y="4715389"/>
            <a:ext cx="1028030" cy="94582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519618" y="2044728"/>
            <a:ext cx="1532965" cy="1215963"/>
            <a:chOff x="1519618" y="2044728"/>
            <a:chExt cx="1532965" cy="1215963"/>
          </a:xfrm>
        </p:grpSpPr>
        <p:sp>
          <p:nvSpPr>
            <p:cNvPr id="5" name="Elipse 4"/>
            <p:cNvSpPr/>
            <p:nvPr/>
          </p:nvSpPr>
          <p:spPr>
            <a:xfrm>
              <a:off x="1519618" y="2044728"/>
              <a:ext cx="1532965" cy="121596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ruz 8"/>
            <p:cNvSpPr/>
            <p:nvPr/>
          </p:nvSpPr>
          <p:spPr>
            <a:xfrm>
              <a:off x="2009633" y="2350697"/>
              <a:ext cx="578926" cy="590926"/>
            </a:xfrm>
            <a:prstGeom prst="plus">
              <a:avLst>
                <a:gd name="adj" fmla="val 3196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4007223" y="4054796"/>
            <a:ext cx="636494" cy="570396"/>
            <a:chOff x="4840941" y="3697941"/>
            <a:chExt cx="636494" cy="570396"/>
          </a:xfrm>
        </p:grpSpPr>
        <p:sp>
          <p:nvSpPr>
            <p:cNvPr id="11" name="Elipse 10"/>
            <p:cNvSpPr/>
            <p:nvPr/>
          </p:nvSpPr>
          <p:spPr>
            <a:xfrm>
              <a:off x="4840941" y="3697941"/>
              <a:ext cx="636494" cy="57039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4984376" y="3901333"/>
              <a:ext cx="349623" cy="16361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7673888" y="3576914"/>
            <a:ext cx="636494" cy="570396"/>
            <a:chOff x="4840941" y="3697941"/>
            <a:chExt cx="636494" cy="570396"/>
          </a:xfrm>
        </p:grpSpPr>
        <p:sp>
          <p:nvSpPr>
            <p:cNvPr id="18" name="Elipse 17"/>
            <p:cNvSpPr/>
            <p:nvPr/>
          </p:nvSpPr>
          <p:spPr>
            <a:xfrm>
              <a:off x="4840941" y="3697941"/>
              <a:ext cx="636494" cy="57039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4984376" y="3901333"/>
              <a:ext cx="349623" cy="16361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9794408" y="3862111"/>
            <a:ext cx="1532965" cy="1215963"/>
            <a:chOff x="1519618" y="2044728"/>
            <a:chExt cx="1532965" cy="1215963"/>
          </a:xfrm>
        </p:grpSpPr>
        <p:sp>
          <p:nvSpPr>
            <p:cNvPr id="21" name="Elipse 20"/>
            <p:cNvSpPr/>
            <p:nvPr/>
          </p:nvSpPr>
          <p:spPr>
            <a:xfrm>
              <a:off x="1519618" y="2044728"/>
              <a:ext cx="1532965" cy="121596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Cruz 21"/>
            <p:cNvSpPr/>
            <p:nvPr/>
          </p:nvSpPr>
          <p:spPr>
            <a:xfrm>
              <a:off x="2009633" y="2350697"/>
              <a:ext cx="578926" cy="590926"/>
            </a:xfrm>
            <a:prstGeom prst="plus">
              <a:avLst>
                <a:gd name="adj" fmla="val 3196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7978721" y="1473804"/>
            <a:ext cx="1532965" cy="1215963"/>
            <a:chOff x="1519618" y="2044728"/>
            <a:chExt cx="1532965" cy="1215963"/>
          </a:xfrm>
        </p:grpSpPr>
        <p:sp>
          <p:nvSpPr>
            <p:cNvPr id="24" name="Elipse 23"/>
            <p:cNvSpPr/>
            <p:nvPr/>
          </p:nvSpPr>
          <p:spPr>
            <a:xfrm>
              <a:off x="1519618" y="2044728"/>
              <a:ext cx="1532965" cy="121596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Cruz 24"/>
            <p:cNvSpPr/>
            <p:nvPr/>
          </p:nvSpPr>
          <p:spPr>
            <a:xfrm>
              <a:off x="2009633" y="2350697"/>
              <a:ext cx="578926" cy="590926"/>
            </a:xfrm>
            <a:prstGeom prst="plus">
              <a:avLst>
                <a:gd name="adj" fmla="val 3196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6" name="Elipse 25"/>
          <p:cNvSpPr/>
          <p:nvPr/>
        </p:nvSpPr>
        <p:spPr>
          <a:xfrm>
            <a:off x="6206721" y="5226625"/>
            <a:ext cx="1307275" cy="102625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Elipse 26"/>
          <p:cNvSpPr/>
          <p:nvPr/>
        </p:nvSpPr>
        <p:spPr>
          <a:xfrm>
            <a:off x="9060306" y="5661212"/>
            <a:ext cx="451380" cy="5640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5.55556E-6 L 0.04192 -0.06668 L 0.07278 0.09212 C 0.06549 0.09282 0.04531 0.0942 0.03646 0.09606 C 0.03164 0.09698 0.02682 0.09907 0.02213 0.09999 C 0.01692 0.10092 0.01172 0.10115 0.00664 0.10184 C 0.00299 0.10254 -0.00065 0.10323 -0.00443 0.10393 C -0.00664 0.10508 -0.00886 0.10624 -0.01094 0.10786 C -0.0125 0.10879 -0.01394 0.11064 -0.01537 0.1118 C -0.03203 0.12314 -0.01979 0.11272 -0.02969 0.12152 C -0.03164 0.13124 -0.02969 0.12684 -0.0375 0.13124 L -0.04076 0.13332 C -0.04115 0.13587 -0.04154 0.13842 -0.04193 0.14119 C -0.04232 0.14513 -0.04297 0.153 -0.04297 0.153 L -0.04297 0.153 L -0.11901 -0.12547 C -0.11537 -0.12686 -0.11172 -0.12779 -0.10808 -0.12941 C -0.08776 -0.13774 -0.06784 -0.14862 -0.0474 -0.15487 C -0.03672 -0.15811 -0.02604 -0.16066 -0.01537 -0.16459 C 0.00351 -0.172 -0.00808 -0.17177 0.00885 -0.18033 C 0.01536 -0.18357 0.02213 -0.18543 0.02864 -0.1882 C 0.03398 -0.19029 0.03151 -0.19006 0.03424 -0.19006 L 0.05299 -0.10973 C 0.05 -0.1007 0.04726 -0.09121 0.04414 -0.08242 C 0.0414 -0.07431 0.0375 -0.06737 0.03528 -0.05881 C 0.0319 -0.04492 0.03034 -0.02987 0.0276 -0.01575 C 0.0263 -0.00904 0.02435 -0.00279 0.02317 0.00393 C 0.02174 0.01157 0.02096 0.01967 0.01992 0.02754 C 0.01797 0.04189 0.01614 0.05624 0.01432 0.07059 L 0.01328 0.08819 L 0.01328 0.08819 L 0.06953 0.09027 C 0.11185 0.09235 0.07955 0.09212 0.09713 0.09212 L 0.09713 0.09212 L 3.125E-6 -5.55556E-6 Z " pathEditMode="relative" ptsTypes="AAAAAAAAAAAAAAAAAAAAAAAAAAAAAAAAA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742 0.00324 -0.01498 0.00602 -0.0224 0.00996 C -0.05052 0.025 -0.01498 0.01111 -0.04701 0.02593 C -0.05104 0.02778 -0.05521 0.02824 -0.05938 0.02986 C -0.06159 0.03079 -0.0638 0.03264 -0.06602 0.0338 C -0.08086 0.04098 -0.06485 0.03172 -0.075 0.03773 C -0.07578 0.03773 -0.09154 0.03658 -0.0974 0.03195 C -0.10196 0.02801 -0.10612 0.02269 -0.11081 0.01991 L -0.11758 0.01598 C -0.11823 0.01389 -0.11966 0.01227 -0.11979 0.00996 C -0.12031 0.00324 -0.11836 -0.00092 -0.11641 -0.00602 C -0.11537 -0.00856 -0.11446 -0.0118 -0.11302 -0.01389 C -0.11211 -0.01527 -0.11081 -0.01527 -0.10977 -0.01597 C -0.09922 -0.03472 -0.11602 -0.00648 -0.09961 -0.02592 C -0.08294 -0.0456 -0.10404 -0.02199 -0.08399 -0.03981 C -0.08151 -0.0419 -0.07969 -0.04583 -0.07722 -0.04768 C -0.07149 -0.05185 -0.0655 -0.05578 -0.05938 -0.05764 C -0.05143 -0.05995 -0.05482 -0.05833 -0.04922 -0.06157 C -0.04818 -0.06088 -0.04675 -0.06111 -0.04584 -0.05972 C -0.04505 -0.0581 -0.04505 -0.05578 -0.04479 -0.0537 C -0.0431 -0.04051 -0.04219 -0.02708 -0.04024 -0.01389 C -0.03841 -0.00139 -0.03659 0.01135 -0.03477 0.02385 C -0.03399 0.02917 -0.03321 0.03449 -0.03242 0.03982 C -0.03138 0.04723 -0.02982 0.05417 -0.02917 0.06158 C -0.02878 0.06574 -0.02865 0.06968 -0.028 0.07361 C -0.02748 0.07709 -0.02643 0.08033 -0.02578 0.08357 C -0.02539 0.08542 -0.025 0.0875 -0.02461 0.08959 C -0.02344 0.09607 -0.0224 0.10278 -0.02123 0.10949 C -0.02084 0.11412 -0.02071 0.11875 -0.02018 0.12338 C -0.01992 0.12547 -0.02018 0.1294 -0.01901 0.1294 C -0.01406 0.1294 -0.00938 0.12523 -0.00443 0.12338 C 0.00312 0.11435 -0.00599 0.12593 0.00338 0.10949 C 0.00729 0.10232 0.00989 0.1007 0.01458 0.0956 C 0.01953 0.09005 0.01614 0.0926 0.02122 0.08959 C 0.02239 0.08681 0.0237 0.08449 0.02461 0.08148 C 0.03008 0.06412 0.02278 0.07871 0.03138 0.05973 C 0.03828 0.04422 0.03307 0.05857 0.04036 0.04584 C 0.04166 0.04352 0.04258 0.04051 0.04362 0.03773 C 0.0444 0.0331 0.04687 0.0169 0.04818 0.01204 C 0.0487 0.00973 0.04974 0.0081 0.05039 0.00602 C 0.05091 0.00417 0.05104 0.00209 0.05143 0 C 0.05221 -0.00324 0.05286 -0.00671 0.05377 -0.00995 C 0.06198 -0.0412 0.05859 -0.02407 0.06159 -0.03981 L 0.05039 -0.04166 C 0.03893 -0.04352 0.03294 -0.04421 0.02122 -0.04583 C 0.0194 -0.04629 0.0082 -0.04977 0.00677 -0.04977 C -0.00977 -0.04977 -0.02617 -0.04838 -0.04258 -0.04768 C -0.04479 -0.04629 -0.04857 -0.04444 -0.05039 -0.04166 C -0.05287 -0.03796 -0.05456 -0.03102 -0.05599 -0.02592 C -0.04961 0.07801 -0.05847 0.01667 -0.03919 0.08959 C -0.03698 0.09792 -0.03555 0.10672 -0.0336 0.11551 C -0.03255 0.12014 -0.03125 0.12454 -0.03021 0.1294 C -0.03021 0.12963 -0.02852 0.14213 -0.028 0.14329 C -0.02604 0.14723 -0.02344 0.14977 -0.02123 0.15324 C -0.01888 0.15695 -0.01693 0.16158 -0.01459 0.16505 C -0.0125 0.16829 -0.01029 0.17084 -0.00781 0.17315 C -0.00651 0.17431 -0.00482 0.17431 -0.00339 0.175 C 0.00534 0.1794 -0.00677 0.17593 0.0112 0.17917 C 0.02734 0.16829 0.01367 0.1794 0.02682 0.1632 C 0.02929 0.16019 0.03229 0.15834 0.03476 0.1551 C 0.04674 0.13912 0.03581 0.15209 0.04258 0.13727 C 0.05351 0.11343 0.04609 0.12801 0.05377 0.1213 C 0.05495 0.12037 0.05599 0.11875 0.05703 0.11736 C 0.06002 0.1081 0.06276 0.09838 0.06601 0.08959 C 0.07161 0.07477 0.06888 0.08148 0.07383 0.06968 C 0.07422 0.0676 0.07448 0.06551 0.075 0.06366 C 0.07591 0.06088 0.07734 0.05857 0.07838 0.05579 C 0.07956 0.05255 0.0806 0.04908 0.08177 0.04584 C 0.08242 0.04375 0.08333 0.0419 0.08398 0.03982 C 0.0845 0.03797 0.08476 0.03588 0.08502 0.0338 C 0.08737 0.01598 0.08724 0.01482 0.08841 -0.00208 C 0.08802 -0.0125 0.08932 -0.02384 0.08737 -0.03379 C 0.08502 -0.04537 0.06745 -0.06018 0.0638 -0.06157 L 0.04922 -0.06759 C 0.04739 -0.06828 0.04557 -0.06898 0.04362 -0.06967 C 0.0414 -0.07037 0.03919 -0.07083 0.03698 -0.07152 C 0.03398 -0.07268 0.02799 -0.07546 0.02799 -0.07546 C 0.02057 -0.075 0.01289 -0.07662 0.0056 -0.07361 C 0.00403 -0.07291 0.00403 -0.06828 0.00338 -0.06574 C 0.00208 -0.06041 0.00208 -0.0574 0.00117 -0.05162 C 0.00039 -0.04768 -0.00039 -0.04375 -0.00117 -0.03981 L -0.00222 -0.03379 L -0.00339 -0.02777 C -0.00456 0.00324 -0.00443 -0.00787 -0.00443 0.00602 L 0 0 Z " pathEditMode="relative" ptsTypes="AAAAAAAAAAAAAAAAAAAAAAAAAAAAAAAAAAAAAAAAAAAAAAAAAAAAAAAAAAAAAAAAAAAAAAAAAAAAAAAAAAAAAA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81481E-6 L -4.375E-6 4.81481E-6 C 0.01042 0.00602 0.02084 0.0125 0.03138 0.01805 C 0.03399 0.01921 0.03659 0.02037 0.03919 0.02199 C 0.0586 0.03426 0.0319 0.02176 0.06159 0.03379 C 0.06341 0.03588 0.06524 0.03819 0.06719 0.03981 C 0.06862 0.04097 0.07018 0.04097 0.07162 0.0419 C 0.07396 0.04305 0.07617 0.04421 0.07839 0.04583 C 0.09011 0.0544 0.07995 0.05 0.09297 0.05578 C 0.10104 0.05949 0.09623 0.05625 0.10521 0.05972 C 0.10638 0.06018 0.10742 0.06111 0.1086 0.0618 C 0.10977 0.06365 0.11133 0.06504 0.11198 0.06759 C 0.11433 0.07801 0.11758 0.09953 0.11758 0.09953 C 0.11719 0.12083 0.11706 0.1419 0.11641 0.16319 C 0.11641 0.16528 0.11563 0.16713 0.11537 0.16921 C 0.11485 0.17176 0.11472 0.17453 0.11419 0.17708 C 0.11354 0.17986 0.11302 0.18287 0.11198 0.18495 C 0.11107 0.1868 0.10977 0.18773 0.1086 0.18912 C 0.10261 0.20509 0.1069 0.19722 0.08503 0.19305 C 0.08203 0.19236 0.07617 0.18912 0.07617 0.18912 C 0.07461 0.18565 0.07292 0.18264 0.07162 0.17916 C 0.06888 0.17106 0.06901 0.16458 0.06823 0.15532 C 0.06862 0.13727 0.0681 0.11921 0.0694 0.10162 C 0.06966 0.09768 0.07201 0.09514 0.07279 0.09166 C 0.07344 0.08842 0.07344 0.08495 0.07383 0.08171 C 0.07513 0.07268 0.0806 0.05416 0.08177 0.05185 C 0.08321 0.04838 0.08438 0.04467 0.0862 0.0419 C 0.08711 0.04051 0.08841 0.04051 0.08959 0.03981 C 0.10638 0.01759 0.08334 0.04861 0.0974 0.02801 C 0.09844 0.02639 0.09974 0.02546 0.10078 0.02384 C 0.10196 0.02222 0.10287 0.0199 0.10417 0.01805 C 0.10977 0.00926 0.11628 0.00139 0.12318 -0.00394 C 0.12383 -0.0044 0.13763 -0.00787 0.13763 -0.00787 L 0.17461 -0.00602 C 0.17617 -0.00556 0.17266 -0.00116 0.17123 4.81481E-6 C 0.16953 0.00162 0.16758 0.00139 0.16563 0.00208 C 0.15821 0.00139 0.15052 0.00301 0.14323 4.81481E-6 C 0.13438 -0.00371 0.12578 -0.01042 0.11758 -0.01783 C 0.1138 -0.02107 0.11029 -0.0257 0.10638 -0.02778 C 0.10013 -0.03102 0.09362 -0.03172 0.08737 -0.0338 C 0.08503 -0.03449 0.08281 -0.03472 0.0806 -0.03565 C 0.07917 -0.03635 0.07761 -0.03727 0.07617 -0.03773 C 0.07357 -0.03866 0.07097 -0.03912 0.06823 -0.03982 C 0.06719 -0.04097 0.06615 -0.04283 0.06498 -0.04375 C 0.05873 -0.04838 0.05039 -0.04445 0.04479 -0.04375 C 0.03841 -0.03611 0.04414 -0.04422 0.03802 -0.02986 C 0.03711 -0.02755 0.03568 -0.02616 0.03477 -0.02385 C 0.02865 -0.00949 0.03438 -0.0176 0.028 -0.00996 C 0.0263 -0.00533 0.02409 0.00139 0.02123 0.00393 C 0.01693 0.0081 0.01224 0.00879 0.00781 0.01203 C 0.00599 0.01342 0.00404 0.01435 0.00222 0.01597 C 0.00104 0.01713 0.00013 0.01898 -0.00117 0.0199 C -0.00221 0.02083 -0.00338 0.02106 -0.00442 0.02199 C -0.00599 0.02315 -0.00742 0.02453 -0.00898 0.02592 C -0.01002 0.02847 -0.01159 0.03078 -0.01237 0.03379 C -0.01302 0.03703 -0.01289 0.04051 -0.01341 0.04375 C -0.01445 0.04977 -0.01562 0.05578 -0.01679 0.0618 C -0.01732 0.06852 -0.01823 0.08078 -0.01901 0.0875 C -0.01979 0.09375 -0.02018 0.09583 -0.02122 0.10162 C -0.04179 0.08935 -0.01706 0.10648 -0.03138 0.08958 C -0.03437 0.08588 -0.03802 0.08403 -0.0414 0.08171 C -0.047 0.07754 -0.0526 0.07361 -0.0582 0.06967 C -0.06263 0.06296 -0.06784 0.05764 -0.07161 0.04977 C -0.07721 0.03819 -0.06341 0.01574 -0.06263 0.01389 C -0.05677 0.00139 -0.0487 -0.00996 -0.0414 -0.01991 C -0.04036 -0.0213 -0.03932 -0.02315 -0.03802 -0.02385 C -0.03476 -0.02523 -0.03138 -0.02547 -0.02799 -0.0257 C -0.02018 -0.02662 -0.01237 -0.02709 -0.00442 -0.02778 L 0.06159 -0.02385 C 0.06563 -0.02361 0.06992 -0.02361 0.07383 -0.02176 C 0.08268 -0.0176 0.09102 -0.01111 0.09961 -0.00602 C 0.10156 -0.00324 0.10352 -0.00093 0.10521 0.00208 C 0.11211 0.01319 0.12539 0.03588 0.12539 0.03588 C 0.12878 0.05301 0.13281 0.0699 0.13542 0.0875 C 0.13659 0.09467 0.13633 0.10208 0.13659 0.10949 C 0.13698 0.12129 0.13724 0.13333 0.13763 0.14537 C 0.13815 0.15532 0.13789 0.1662 0.14102 0.17523 C 0.14193 0.17754 0.1431 0.17963 0.1444 0.18102 C 0.14544 0.18217 0.14662 0.1824 0.14779 0.1831 C 0.1737 0.17245 0.15456 0.18287 0.18802 0.15115 C 0.19128 0.14815 0.19518 0.14699 0.19818 0.14328 C 0.2263 0.10856 0.23151 0.10046 0.24961 0.07361 C 0.25117 0.06898 0.25378 0.06504 0.25417 0.05972 C 0.25495 0.04838 0.25156 0.03935 0.2474 0.03194 C 0.24649 0.03009 0.24531 0.0287 0.24401 0.02801 C 0.24037 0.02546 0.23659 0.02384 0.23281 0.02199 C 0.21706 0.03078 0.19206 0.03865 0.17683 0.05972 C 0.17422 0.06342 0.17253 0.06921 0.17018 0.07361 C 0.16576 0.08194 0.16055 0.08865 0.15677 0.09745 C 0.15274 0.10671 0.15117 0.11898 0.14662 0.12731 C 0.14271 0.13472 0.13737 0.13912 0.13203 0.14328 C 0.12058 0.15231 0.10274 0.15046 0.0918 0.15115 C 0.07422 0.15069 0.05664 0.15162 0.03919 0.1493 C 0.03698 0.14907 0.0349 0.14629 0.0336 0.14328 C 0.03255 0.14097 0.03086 0.12754 0.03021 0.12338 C 0.03138 0.10416 0.03151 0.08472 0.0336 0.06574 C 0.03412 0.06041 0.03685 0.05671 0.03802 0.05185 C 0.0388 0.04861 0.0388 0.04514 0.03919 0.0419 C 0.04219 0.0169 0.04076 0.03194 0.04258 0.00995 C 0.04219 0.00347 0.04258 -0.00347 0.04141 -0.00996 C 0.04037 -0.01528 0.03047 -0.01574 0.03021 -0.01574 L 0.028 -0.02176 L 0.028 -0.02176 L 0.0224 -0.02385 L 0.028 -0.00394 " pathEditMode="relative" ptsTypes="AAAAAAAAAAAAAAAAAAAAAAAAAAAAAAAAAAAAAAAAAAAAAAAAAAAAAAAAAAAAAAAAAAAAAAAAAAAAAAAAAAAAAAAAAAAAAAAAAAAAAAAAA">
                                      <p:cBhvr>
                                        <p:cTn id="1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4167E-6 4.81481E-6 L -6.04167E-6 4.81481E-6 C -0.00821 -0.01505 -0.01849 -0.02755 -0.02461 -0.0456 C -0.02566 -0.04908 -0.02644 -0.05301 -0.028 -0.05556 C -0.02982 -0.05903 -0.03464 -0.06366 -0.03464 -0.06366 C -0.03764 -0.05972 -0.04102 -0.05648 -0.04362 -0.05162 C -0.04896 -0.04167 -0.05274 -0.0294 -0.05821 -0.01991 L -0.06381 -0.00996 C -0.06563 -0.00116 -0.0681 0.00717 -0.06941 0.01597 C -0.0711 0.02778 -0.07266 0.05185 -0.07266 0.05185 C -0.07201 0.06921 -0.07279 0.0868 -0.07045 0.1037 C -0.06967 0.10903 -0.06628 0.11227 -0.06381 0.11551 C -0.0612 0.11898 -0.04883 0.13379 -0.04362 0.13541 C -0.03581 0.13796 -0.028 0.13819 -0.02006 0.13958 C -0.01485 0.13889 -0.00964 0.13912 -0.00443 0.1375 C 0.00585 0.13403 0.00885 0.13055 0.01679 0.12361 C 0.01874 0.12014 0.0207 0.11713 0.02239 0.11366 C 0.02942 0.1 0.02812 0.09815 0.03815 0.08565 C 0.04348 0.07893 0.05078 0.07685 0.05494 0.06782 C 0.05638 0.06458 0.05794 0.06134 0.05937 0.05787 C 0.06289 0.04954 0.06041 0.05324 0.06497 0.04398 C 0.06601 0.04166 0.06718 0.03981 0.06835 0.03796 C 0.06874 0.03588 0.06966 0.03403 0.0694 0.03194 C 0.06927 0.02963 0.06796 0.02778 0.06718 0.02592 C 0.06536 0.02199 0.06341 0.01829 0.06158 0.01412 C 0.05624 0.00139 0.05794 0.00069 0.05039 -0.00996 C 0.05026 -0.01019 0.03385 -0.0294 0.0302 -0.03565 C 0.0289 -0.03796 0.02812 -0.04121 0.02695 -0.04375 C 0.02552 -0.04653 0.02239 -0.05209 0.02018 -0.05371 C 0.01835 -0.05486 0.0164 -0.05486 0.01458 -0.05556 C 0.01315 -0.05625 0.01158 -0.05718 0.01015 -0.05764 C 0.00143 -0.06042 -0.00377 -0.06019 -0.01342 -0.06158 L -0.02683 -0.06366 C -0.04323 -0.06296 -0.0599 -0.06644 -0.07605 -0.06158 C -0.07709 -0.06134 -0.08126 -0.03796 -0.08165 -0.03565 C -0.0823 -0.03241 -0.08321 -0.02917 -0.08386 -0.0257 C -0.08542 -0.01783 -0.08685 -0.00996 -0.08842 -0.00185 C -0.09037 0.00856 -0.09141 0.01736 -0.09623 0.02592 C -0.10378 0.03935 -0.09987 0.03611 -0.10626 0.03981 C -0.10743 0.0419 -0.10847 0.04398 -0.10964 0.04583 C -0.11107 0.04815 -0.11407 0.05509 -0.11407 0.05185 C -0.11407 0.04259 -0.10352 0.03217 -0.10066 0.02986 C -0.09011 0.02129 -0.07891 0.01481 -0.06823 0.00602 C -0.05183 -0.00741 -0.04922 -0.01088 -0.02904 -0.01991 C -0.01485 -0.02616 -0.00717 -0.02732 0.00559 -0.02986 C 0.01497 -0.02847 0.02434 -0.02871 0.03359 -0.0257 C 0.03841 -0.02431 0.03841 -0.01806 0.03919 -0.01181 C 0.03997 -0.00579 0.04088 4.81481E-6 0.0414 0.00602 C 0.04192 0.01065 0.04218 0.01528 0.04257 0.01991 C 0.04231 0.0243 0.04374 0.06967 0.0358 0.08379 C 0.03463 0.08588 0.03281 0.08634 0.03138 0.08773 C 0.03059 0.08958 0.03007 0.0919 0.02916 0.09375 C 0.02773 0.09653 0.02578 0.09838 0.0246 0.10162 C 0.02317 0.10602 0.02252 0.11088 0.02135 0.11551 C 0.02031 0.11967 0.01914 0.12361 0.01796 0.12754 C 0.01731 0.12963 0.01627 0.13125 0.01575 0.13356 C 0.01523 0.13541 0.01497 0.1375 0.01458 0.13958 C 0.01341 0.13819 0.01197 0.1375 0.01119 0.13541 C 0.00247 0.11319 0.01041 0.12592 0.00455 0.09954 C 0.00377 0.09629 0.00286 0.09305 0.00234 0.08958 C -0.00105 0.06991 0.00299 0.08773 -6.04167E-6 0.07384 C -0.00066 0.07037 -0.00105 0.06666 -0.00222 0.06389 C -0.003 0.0618 -0.00443 0.06111 -0.0056 0.05972 C -0.00626 0.05717 -0.00717 0.05463 -0.00782 0.05185 C -0.00886 0.04676 -0.00873 0.04282 -0.01003 0.03796 C -0.01068 0.03588 -0.01172 0.03403 -0.01224 0.03194 C -0.01693 0.01551 -0.00925 0.03704 -0.01563 0.01991 C -0.01316 0.01551 -0.01198 0.01273 -0.00886 0.00995 C -0.00782 0.00903 -0.00665 0.00879 -0.0056 0.0081 C -0.00157 0.00324 -0.00092 0.00139 -6.04167E-6 4.81481E-6 Z " pathEditMode="relative" ptsTypes="AAAAAAAAAAAAAAAAAAAAAAAAAAAAAAAAAAAAAAAAAAAAAAAAAAAAAAAAAAAAAAAAAAAAAA">
                                      <p:cBhvr>
                                        <p:cTn id="1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48148E-6 L -4.79167E-6 -1.48148E-6 C 0.00261 -0.01458 0.003 -0.03125 0.00781 -0.04398 C 0.00938 -0.04791 0.01055 -0.05231 0.01237 -0.05579 C 0.0155 -0.06227 0.01979 -0.06666 0.0224 -0.07384 C 0.02383 -0.07778 0.02513 -0.08194 0.02683 -0.08565 C 0.02904 -0.09028 0.03659 -0.10254 0.0392 -0.10555 C 0.05143 -0.11967 0.04414 -0.10879 0.05482 -0.11759 C 0.05755 -0.11991 0.06003 -0.12338 0.06276 -0.12546 C 0.06406 -0.12662 0.06576 -0.12685 0.06719 -0.12754 C 0.06836 -0.12801 0.0694 -0.12893 0.07058 -0.1294 C 0.07357 -0.12893 0.07683 -0.12986 0.07956 -0.12754 C 0.08099 -0.12616 0.08112 -0.12222 0.08177 -0.11944 C 0.08542 -0.1037 0.08503 -0.10393 0.08737 -0.08773 C 0.08776 -0.07963 0.08815 -0.07176 0.08841 -0.06389 C 0.08959 -0.0368 0.09115 0.01389 0.0918 0.0338 C 0.09024 0.20371 0.09714 0.11273 0.08841 0.17107 C 0.08724 0.17917 0.08633 0.18704 0.08516 0.19491 C 0.08451 0.19908 0.08477 0.2044 0.08281 0.20695 C 0.0793 0.21204 0.06953 0.21366 0.06498 0.21505 C -0.0013 0.2044 0.03451 0.21621 -0.00781 0.19491 C -0.01666 0.19051 -0.02304 0.18935 -0.03138 0.1831 C -0.03515 0.18009 -0.04258 0.17315 -0.04258 0.17315 C -0.04401 0.1706 -0.04844 0.16366 -0.04922 0.15926 C -0.05104 0.14977 -0.05182 0.13727 -0.0526 0.12732 C -0.05195 0.11343 -0.05156 0.09931 -0.05039 0.08542 C -0.04974 0.07801 -0.0487 0.0706 -0.047 0.06366 C -0.03997 0.03334 -0.0362 0.01574 -0.02461 -0.00602 C -0.02161 -0.0118 -0.01823 -0.01736 -0.01458 -0.02199 C -0.0125 -0.02454 -0.01015 -0.02662 -0.00781 -0.02801 C -0.00351 -0.03055 0.00104 -0.03287 0.0056 -0.03403 C 0.00808 -0.03449 0.01732 -0.0368 0.02018 -0.03796 C 0.02136 -0.03842 0.0224 -0.03935 0.02357 -0.03981 C 0.02461 -0.0412 0.02604 -0.04213 0.02683 -0.04398 C 0.02969 -0.05 0.02656 -0.06412 0.02578 -0.06782 C 0.02396 -0.07546 0.02188 -0.0831 0.01901 -0.08958 C 0.01654 -0.09583 0.01406 -0.10278 0.01003 -0.10555 C 0.00821 -0.10694 0.00638 -0.10856 0.00443 -0.10949 C 0.00235 -0.11065 -4.79167E-6 -0.11088 -0.00221 -0.11157 C -0.00377 -0.11204 -0.00521 -0.11296 -0.00677 -0.11366 C -0.0108 -0.11504 -0.01497 -0.1162 -0.01901 -0.11759 C -0.02617 -0.1169 -0.0332 -0.11666 -0.04036 -0.11551 C -0.04153 -0.11528 -0.04271 -0.11458 -0.04362 -0.11366 C -0.04531 -0.11204 -0.04687 -0.10995 -0.04817 -0.10764 C -0.04909 -0.10602 -0.04961 -0.10347 -0.05039 -0.10162 C -0.05143 -0.09884 -0.0526 -0.09629 -0.05377 -0.09375 C -0.05482 -0.08379 -0.0569 -0.07384 -0.05716 -0.06389 C -0.05755 -0.04745 -0.05768 -0.01991 -0.05482 -1.48148E-6 C -0.05455 0.00185 -0.05403 0.00394 -0.05377 0.00579 C -0.05325 0.00926 -0.05312 0.0125 -0.0526 0.01574 C -0.05234 0.01783 -0.05182 0.01968 -0.05156 0.02176 C -0.05052 0.02801 -0.05013 0.03403 -0.04817 0.03982 C -0.04622 0.04537 -0.04049 0.05046 -0.03802 0.05371 C -0.0362 0.05625 -0.0345 0.05949 -0.03242 0.06158 C -0.02643 0.06829 -0.02239 0.07084 -0.01562 0.07361 C -0.01341 0.07454 -0.0112 0.075 -0.00898 0.07546 C 0.00521 0.07361 0.01953 0.07292 0.0336 0.06968 C 0.03893 0.06829 0.04401 0.06389 0.04922 0.06158 C 0.05443 0.05926 0.05977 0.05787 0.06498 0.05556 C 0.06797 0.0544 0.07097 0.05301 0.07396 0.05162 C 0.07696 0.04908 0.07982 0.04607 0.08281 0.04375 C 0.08516 0.04213 0.09245 0.04028 0.09414 0.03982 C 0.09375 0.04306 0.09375 0.04653 0.09297 0.04977 C 0.08776 0.07153 0.08659 0.07361 0.0806 0.08959 C 0.0763 0.10116 0.07448 0.10648 0.06719 0.11945 C 0.06341 0.12593 0.0586 0.13056 0.05482 0.13727 C 0.05378 0.13935 0.05287 0.14167 0.05156 0.14329 C 0.05052 0.14445 0.04922 0.14468 0.04818 0.14514 C 0.04636 0.14792 0.04453 0.15093 0.04258 0.15324 C 0.03854 0.15787 0.03451 0.16134 0.03021 0.16505 C 0.02422 0.16459 0.0181 0.16574 0.01237 0.1632 C 0.01003 0.16227 0.0086 0.15764 0.00677 0.15509 C 0.0056 0.15371 0.00443 0.15255 0.00339 0.15116 C -0.00234 0.09028 -0.00221 0.09699 0.00899 -0.01991 C 0.01185 -0.04977 0.01992 -0.07731 0.02578 -0.10555 C 0.03438 -0.14768 0.03867 -0.16273 0.04922 -0.20509 C 0.04961 -0.20903 0.04974 -0.21319 0.05039 -0.21713 C 0.05078 -0.21944 0.05339 -0.22106 0.05261 -0.22315 C 0.05143 -0.22569 0.04896 -0.22454 0.04701 -0.225 C 0.04401 -0.22592 0.04102 -0.22639 0.03802 -0.22708 C 0.03581 -0.22754 0.0336 -0.22847 0.03138 -0.22893 C 0.02461 -0.23079 0.02149 -0.23148 0.01459 -0.2331 C 0.01224 -0.23403 0.00209 -0.23889 -0.00117 -0.23889 C -0.00338 -0.23889 -0.0056 -0.23773 -0.00781 -0.23704 C -0.01341 -0.20717 -0.00651 -0.24444 -0.01237 -0.21111 C -0.01302 -0.20717 -0.01393 -0.20324 -0.01458 -0.19907 C -0.01575 -0.1912 -0.01679 -0.18333 -0.01797 -0.17523 C -0.01927 -0.14375 -0.02044 -0.13032 -0.01797 -0.09375 C -0.01771 -0.08981 -0.01562 -0.08704 -0.01458 -0.08379 C -0.01341 -0.07986 -0.01211 -0.07592 -0.0112 -0.07176 C -0.00989 -0.06597 -0.00898 -0.05972 -0.00781 -0.05393 C -0.00416 -0.03541 -0.00716 -0.05185 -0.00338 -0.03588 C -0.00286 -0.03403 -0.0026 -0.03194 -0.00221 -0.02986 C -0.00299 -0.02801 -0.00338 -0.02546 -0.00442 -0.02407 C -0.00534 -0.02268 -0.00781 -0.02407 -0.00781 -0.02199 C -0.00781 -0.01759 -0.00586 -0.01366 -0.00442 -0.00995 C -0.00156 -0.00278 0.00143 -0.00069 0.0056 0.00394 C 0.00808 0.01042 0.00781 0.00741 0.00781 0.01181 L -4.79167E-6 -1.48148E-6 Z " pathEditMode="relative" ptsTypes="AAAAAAAAAAAAAAAAAAAAAAAAAAAAAAAAAAAAAAAAAAAAAAAAAAAAAAAAAAAAAAAAAAAAAAAAAAAAAAAAAAAAAAAAAAAAAAAAAAA">
                                      <p:cBhvr>
                                        <p:cTn id="1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953 -0.04421 -0.01302 -0.02315 -0.02227 -0.05972 C -0.02344 -0.06898 -0.02409 -0.07847 -0.02565 -0.08773 C -0.02695 -0.09514 -0.03568 -0.125 -0.03685 -0.1294 C -0.03958 -0.13889 -0.03984 -0.14305 -0.04466 -0.1493 C -0.0457 -0.15046 -0.04687 -0.15069 -0.04805 -0.15139 C -0.06914 -0.14907 -0.07956 -0.15254 -0.09622 -0.14329 C -0.09805 -0.14236 -0.1 -0.14097 -0.10182 -0.13935 C -0.10443 -0.13704 -0.10703 -0.13403 -0.10964 -0.13148 C -0.11107 -0.12801 -0.11341 -0.12546 -0.11406 -0.12153 C -0.11575 -0.11111 -0.11549 -0.10023 -0.11628 -0.08958 C -0.11693 -0.08171 -0.11784 -0.07361 -0.11849 -0.06574 C -0.11406 0.00394 -0.11094 0.07384 -0.10508 0.14329 C -0.10456 0.14954 -0.10169 0.15417 -0.09948 0.15926 C -0.0957 0.16829 -0.09401 0.1669 -0.08945 0.17523 C -0.08529 0.18264 -0.08958 0.18403 -0.08047 0.18704 C -0.075 0.18889 -0.06927 0.18843 -0.06367 0.18912 C -0.04766 0.18843 -0.03164 0.18889 -0.01562 0.18704 C -0.00781 0.18611 0.00612 0.18195 0.01576 0.17917 C 0.03216 0.16945 0.02474 0.17408 0.03815 0.16528 C 0.04557 0.14884 0.04779 0.14746 0.05156 0.13125 C 0.05586 0.11296 0.05443 0.10093 0.06055 0.07963 C 0.06159 0.0757 0.06276 0.07176 0.0638 0.06759 C 0.06693 0.05533 0.0625 0.06806 0.06719 0.05579 C 0.0668 0.04699 0.06875 0.03704 0.06602 0.02986 C 0.06172 0.01783 0.05456 0.01713 0.04818 0.01389 C 0.04701 0.01343 0.04596 0.0125 0.04479 0.01181 C 0.02878 0.01829 0.03893 0.00949 0.02917 0.0338 C 0.01979 0.05718 0.0168 0.05347 0.01237 0.07963 C 0.00951 0.09653 0.00794 0.11412 0.0056 0.13125 C 0.00469 0.13866 0.00404 0.1463 0.00234 0.15324 C 0.00065 0.15972 -0.00234 0.16505 -0.00443 0.17107 C -0.00781 0.18102 -0.00937 0.19375 -0.01445 0.20093 C -0.01641 0.20371 -0.0181 0.20671 -0.02005 0.20903 C -0.02109 0.21019 -0.02227 0.21065 -0.02344 0.21088 C -0.03268 0.21273 -0.04206 0.21366 -0.05143 0.21505 C -0.05586 0.21366 -0.06042 0.21273 -0.06484 0.21088 C -0.07044 0.20857 -0.0901 0.19676 -0.09505 0.19306 C -0.09779 0.19097 -0.10026 0.1875 -0.10286 0.18519 C -0.10469 0.18357 -0.10664 0.18241 -0.10846 0.18102 C -0.11003 0.17847 -0.11185 0.17639 -0.11302 0.17315 C -0.11849 0.15671 -0.11406 0.12037 -0.11302 0.11134 C -0.11016 0.08889 -0.10586 0.0669 -0.10065 0.04584 C -0.08607 -0.01296 -0.06562 -0.07268 -0.04362 -0.12338 C -0.03841 -0.13541 -0.03138 -0.14421 -0.02565 -0.15532 C -0.02083 -0.16481 -0.01693 -0.17546 -0.01224 -0.18518 C -0.00872 -0.19259 -0.00482 -0.19977 -0.00104 -0.20694 C -0.00065 -0.20509 0.00052 -0.20301 0 -0.20116 C -0.00117 -0.19583 -0.00417 -0.19236 -0.0056 -0.18727 C -0.0082 -0.17754 -0.00977 -0.16713 -0.01224 -0.15741 C -0.01836 -0.13264 -0.01823 -0.14074 -0.02344 -0.11342 C -0.02878 -0.08588 -0.03164 -0.06504 -0.03581 -0.03796 C -0.03503 -0.02731 -0.03437 -0.01666 -0.03346 -0.00602 C -0.03333 -0.00324 -0.03281 -0.00069 -0.03242 0.00185 C -0.03203 0.00394 -0.03216 0.00648 -0.03125 0.00787 C -0.02969 0.01019 -0.0276 0.01065 -0.02565 0.01181 C -0.01406 0.00926 -0.00221 0.00926 0.00898 0.00394 C 0.01341 0.00185 0.01654 -0.00509 0.02018 -0.00995 C 0.04414 -0.0419 0.02891 -0.02361 0.03919 -0.03588 C 0.04557 -0.06991 0.04232 -0.04768 0.04036 -0.11944 C 0.04023 -0.12361 0.03971 -0.12754 0.03919 -0.13148 C 0.03893 -0.13356 0.03906 -0.13634 0.03815 -0.1375 C 0.03646 -0.13935 0.03438 -0.13866 0.03255 -0.13935 C 0.01849 -0.14467 0.02695 -0.14213 0.01458 -0.14537 C 0.00234 -0.14329 -0.01016 -0.14352 -0.02227 -0.13935 C -0.02578 -0.13819 -0.02825 -0.13264 -0.03125 -0.1294 C -0.03737 -0.12268 -0.03568 -0.12454 -0.04141 -0.11944 C -0.06276 -0.12083 -0.06445 -0.11134 -0.07487 -0.12754 C -0.07656 -0.12986 -0.07786 -0.13264 -0.07943 -0.13541 C -0.07982 -0.1375 -0.08021 -0.13935 -0.08047 -0.14143 C -0.08099 -0.14398 -0.08008 -0.14977 -0.08164 -0.1493 C -0.08398 -0.14861 -0.0849 -0.14305 -0.08607 -0.13935 C -0.08867 -0.13171 -0.09062 -0.12338 -0.09284 -0.11551 C -0.09388 -0.10694 -0.09531 -0.09838 -0.09622 -0.08958 C -0.09687 -0.08241 -0.09674 -0.075 -0.09727 -0.06782 C -0.09792 -0.06041 -0.09883 -0.05324 -0.09948 -0.04583 C -0.09727 -0.02916 -0.09792 -0.01065 -0.09284 0.00394 C -0.08763 0.01875 -0.07917 0.03009 -0.07044 0.03773 C -0.06667 0.04121 -0.06315 0.04491 -0.05924 0.04769 C -0.04909 0.05509 -0.04492 0.05625 -0.03464 0.05972 C -0.03242 0.06042 -0.03021 0.06134 -0.02786 0.06158 C -0.02083 0.06273 -0.0138 0.06296 -0.00664 0.06366 C 0.00117 0.06296 0.00898 0.06273 0.0168 0.06158 C 0.01797 0.06158 0.0194 0.06111 0.02018 0.05972 C 0.02214 0.05625 0.02474 0.04769 0.02474 0.04769 C 0.02044 0.0419 0.02044 0.04144 0.01576 0.03773 C 0.00898 0.03264 0.01602 0.04005 0.00677 0.03171 C -0.00195 0.02408 0.00846 0.03079 0 0.02593 C -0.0026 0.01134 0 0.00417 0 0 Z " pathEditMode="relative" ptsTypes="AAAAAAAAAAAAAAAAAAAAAAAAAAAAAAAAAAAAAAAAAAAAAAAAAAAAAAAAAAAAAAAAAAAAAAAAAAAAAAAAAAAAAAAAAA">
                                      <p:cBhvr>
                                        <p:cTn id="1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69 -0.03703 0 -0.0118 0.00443 -0.05185 C 0.00599 -0.06574 0.00729 -0.07963 0.00898 -0.09351 C 0.0095 -0.09768 0.01054 -0.10139 0.0112 -0.10555 C 0.01172 -0.10879 0.01198 -0.11203 0.01237 -0.11551 C 0.01198 -0.11736 0.01198 -0.1199 0.0112 -0.12152 C 0.01002 -0.12361 0.00833 -0.1243 0.00677 -0.12546 C 0.00377 -0.12754 0.00078 -0.12916 -0.00222 -0.13125 C -0.00482 -0.13333 -0.00742 -0.13588 -0.01003 -0.13726 C -0.01888 -0.14236 -0.02826 -0.14514 -0.03698 -0.15115 C -0.04492 -0.15694 -0.0405 -0.15463 -0.05039 -0.15717 C -0.05742 -0.15648 -0.06472 -0.15833 -0.07162 -0.15532 C -0.07318 -0.15463 -0.07214 -0.14976 -0.07279 -0.14722 C -0.07331 -0.14514 -0.07448 -0.14351 -0.075 -0.1412 C -0.07943 -0.12245 -0.07956 -0.11134 -0.08177 -0.08958 C -0.07956 -0.04143 -0.0819 -0.01666 -0.07057 0.02385 C -0.06472 0.04422 -0.0599 0.03936 -0.04922 0.04977 C -0.02552 0.07269 -0.01055 0.09676 0.01562 0.11528 C 0.0194 0.11806 0.02304 0.1213 0.02682 0.12338 C 0.03125 0.12593 0.03594 0.12686 0.04036 0.1294 C 0.04401 0.13125 0.04896 0.13611 0.0526 0.13936 C 0.06211 0.13426 0.06393 0.13658 0.0694 0.12338 C 0.07083 0.11968 0.07187 0.11551 0.07278 0.11135 C 0.0737 0.10764 0.075 0.09954 0.075 0.09954 C 0.07539 0.09422 0.07565 0.08889 0.07617 0.08357 C 0.07747 0.06945 0.0776 0.06945 0.07956 0.05973 C 0.07916 0.05625 0.08021 0.05047 0.07838 0.04977 C 0.06445 0.04445 0.06588 0.05556 0.05599 0.06158 C 0.04909 0.06598 0.04179 0.06829 0.03476 0.07153 L 0.02239 0.07755 C 0.01836 0.08357 0.0138 0.08889 0.01002 0.09561 C 0.00638 0.10209 0.00325 0.10996 -0.00117 0.11528 C -0.00703 0.12269 -0.0138 0.12732 -0.02018 0.13334 C -0.025 0.13797 -0.02956 0.14352 -0.03464 0.14723 C -0.03841 0.14977 -0.04206 0.15278 -0.04584 0.1551 C -0.0513 0.15857 -0.05404 0.15926 -0.05938 0.16111 C -0.06042 0.16111 -0.07591 0.16227 -0.08177 0.15718 C -0.08294 0.15602 -0.08399 0.15486 -0.08503 0.15324 C -0.08672 0.1507 -0.08802 0.14792 -0.08959 0.14514 C -0.09232 0.13079 -0.09115 0.13727 -0.09284 0.12524 C -0.0905 0.10834 -0.09375 0.12662 -0.08841 0.10949 C -0.08711 0.1051 -0.08659 0.09977 -0.08503 0.09561 C -0.08281 0.08912 -0.07774 0.07963 -0.07383 0.0757 C -0.06953 0.07107 -0.06446 0.06899 -0.06042 0.06366 C -0.05899 0.06158 -0.05755 0.05949 -0.05599 0.05764 C -0.0418 0.04098 -0.03672 0.03449 -0.0224 0.02176 C -0.01315 0.01366 -0.02018 0.02107 -0.01341 0.01598 C -0.00196 0.00718 -0.01758 0.0169 -0.00222 0.00787 C -0.00404 0.00533 -0.00547 0.00116 -0.00781 0 C -0.03073 -0.01203 -0.0362 -0.01134 -0.05599 -0.01389 C -0.0724 -0.01273 -0.0888 -0.01226 -0.10521 -0.00995 C -0.10716 -0.00972 -0.10912 -0.0081 -0.11081 -0.00601 C -0.11185 -0.00463 -0.11237 -0.00208 -0.11302 0 C -0.11419 0.00324 -0.11524 0.00672 -0.11641 0.00996 C -0.11875 0.03912 -0.12071 0.05764 -0.11641 0.09352 C -0.11589 0.09769 -0.11198 0.09074 -0.10964 0.08959 C -0.10117 0.07361 -0.08946 0.06158 -0.08399 0.04167 C -0.07578 0.01181 -0.06797 -0.01828 -0.05938 -0.04768 C -0.05703 -0.05555 -0.05391 -0.06226 -0.05143 -0.06967 C -0.04427 -0.09213 -0.03737 -0.11481 -0.03021 -0.13726 C -0.02696 -0.14768 -0.02722 -0.14629 -0.02344 -0.15532 C -0.02318 -0.15717 -0.02357 -0.16157 -0.0224 -0.16111 C -0.01966 -0.16064 -0.01563 -0.15324 -0.01563 -0.15324 C -0.01498 -0.15069 -0.01432 -0.14768 -0.01341 -0.14537 C -0.01016 -0.13657 -0.0056 -0.12916 -0.00339 -0.11944 C -0.00261 -0.1162 -0.00169 -0.11296 -0.00117 -0.10949 C 0.00377 -0.08379 -0.00482 -0.12268 0.00221 -0.09166 C 0.0039 -0.06296 0.00403 -0.06921 0.00221 -0.03194 C 0.00195 -0.025 0.00039 -0.02592 -0.00117 -0.0199 C -0.00365 -0.00949 -0.00013 -0.00324 0 0 Z " pathEditMode="relative" ptsTypes="AAAAAAAAAAAAAAAAAAAAAAAAAAAAAAAAAAAAAAAAAAAAAAAAAAAAAAAAAAAAAAAAAAAAAAA">
                                      <p:cBhvr>
                                        <p:cTn id="1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716 -0.03403 -0.00065 0.0044 0.00781 -0.04768 C 0.01484 -0.0919 0.01002 -0.07754 0.01679 -0.0956 C 0.01562 -0.09953 0.01562 -0.10532 0.01341 -0.1074 C 0.00534 -0.11528 -0.00456 -0.11713 -0.01341 -0.11944 C -0.01758 -0.12176 -0.0224 -0.12523 -0.02696 -0.12523 C -0.03216 -0.12523 -0.03737 -0.12407 -0.04258 -0.12338 C -0.04336 -0.12129 -0.04414 -0.11944 -0.04479 -0.11736 C -0.04987 -0.09953 -0.04831 -0.09907 -0.05261 -0.07569 C -0.06185 -0.02639 -0.05261 -0.09398 -0.06159 -0.01805 C -0.0612 -0.00995 -0.06172 -0.00185 -0.06042 0.00602 C -0.06003 0.0081 -0.05807 0.00834 -0.05716 0.00996 C -0.0543 0.01435 -0.05235 0.02014 -0.04922 0.02385 C -0.03724 0.0382 -0.02266 0.0544 -0.00781 0.06158 C 0.04505 0.0875 0.01198 0.06806 0.02786 0.07755 C 0.03646 0.07547 0.04531 0.07593 0.05364 0.07153 C 0.05599 0.07037 0.05638 0.06459 0.05807 0.06158 C 0.0595 0.05926 0.06107 0.05764 0.06263 0.05556 C 0.06914 0.04746 0.0694 0.0507 0.0526 0.05556 C 0.03945 0.06551 0.03724 0.06667 0.02565 0.07755 C 0.02031 0.08264 0.01666 0.08727 0.0112 0.09144 C 0.00898 0.09306 0.00664 0.09398 0.00443 0.09537 C -0.0168 0.10903 0.01523 0.08866 -0.00677 0.10533 C -0.01003 0.10787 -0.01341 0.10926 -0.0168 0.11135 L -0.02018 0.11343 C -0.02617 0.11204 -0.03216 0.11111 -0.03802 0.10926 C -0.03919 0.10903 -0.04089 0.10926 -0.04141 0.10741 C -0.04258 0.10324 -0.04219 0.09815 -0.04258 0.09352 C -0.0418 0.0794 -0.04167 0.06551 -0.04037 0.05162 C -0.03972 0.04607 -0.03802 0.04121 -0.03698 0.03565 C -0.03607 0.03125 -0.03555 0.02639 -0.03477 0.02176 C -0.03399 0.01783 -0.03321 0.01389 -0.03255 0.00996 C -0.02591 -0.0287 -0.03112 -0.01435 -0.0224 -0.03379 C -0.01901 -0.05231 -0.02448 -0.02546 -0.01016 -0.06365 C -0.00938 -0.06574 -0.00847 -0.06759 -0.00781 -0.06967 C -0.00729 -0.07153 -0.00716 -0.07361 -0.00677 -0.07569 C -0.00612 -0.07824 -0.00521 -0.08102 -0.00456 -0.08356 C -0.0056 -0.08426 -0.00664 -0.08541 -0.00781 -0.08565 C -0.02904 -0.08958 -0.03034 -0.08703 -0.05482 -0.08356 C -0.05599 -0.07963 -0.05677 -0.07546 -0.05821 -0.07176 C -0.0638 -0.05671 -0.06003 -0.07384 -0.06263 -0.05972 C -0.06198 -0.04907 -0.06198 -0.03819 -0.06042 -0.02801 C -0.05899 -0.01805 -0.05248 -0.01065 -0.04818 -0.00602 C -0.04349 -0.00092 -0.03841 0.00301 -0.0336 0.00787 C -0.03203 0.00949 -0.03086 0.01297 -0.02917 0.01389 C -0.02591 0.01574 -0.0224 0.01528 -0.01901 0.01597 C -0.01159 0.0125 -0.00404 0.01019 0.00325 0.00602 L 0.01341 0 L 0.01679 -0.00208 C 0.01015 -0.00602 0.01224 -0.00555 0.00104 -0.00208 C 0.00065 -0.00185 0.00013 -0.00046 0 0 Z " pathEditMode="relative" ptsTypes="AAAAAAAAAAAAAAAAAAAAAAAAAAAAAAAAAAAAAAAAAAAAAAAAAAAA">
                                      <p:cBhvr>
                                        <p:cTn id="2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-3.95833E-6 -1.11111E-6 C -0.01159 -0.01805 -0.04779 -0.07801 -0.06719 -0.09953 C -0.07539 -0.10879 -0.08346 -0.1206 -0.09297 -0.12361 C -0.10755 -0.12777 -0.10208 -0.125 -0.10977 -0.1294 C -0.11198 -0.12893 -0.11458 -0.12963 -0.11641 -0.12754 C -0.11784 -0.12592 -0.11927 -0.12245 -0.11875 -0.11944 C -0.11419 -0.09421 -0.10898 -0.06921 -0.10195 -0.04583 C -0.09974 -0.03889 -0.09557 -0.03426 -0.0918 -0.02986 C -0.08372 -0.02083 -0.05872 -0.00602 -0.0526 -0.00208 C -0.03568 0.0213 -0.04974 0.00348 -0.03242 0.02176 C -0.03021 0.02431 -0.02813 0.02755 -0.02578 0.02986 C -0.02292 0.03241 -0.01966 0.0331 -0.0168 0.03565 C -0.01263 0.03959 -0.01237 0.0426 -0.00898 0.04769 C -0.00794 0.04931 -0.00664 0.05023 -0.0056 0.05162 C 0.00273 0.06412 0.01029 0.07801 0.01901 0.08959 C 0.02461 0.09699 0.02253 0.09283 0.02578 0.10139 C 0.02539 0.10486 0.02578 0.10857 0.02461 0.11135 C 0.0237 0.11389 0.02161 0.11389 0.02018 0.11528 C 0.01901 0.11667 0.01797 0.11806 0.0168 0.11945 C 0.01562 0.11667 0.01406 0.11459 0.01341 0.11135 C 0.0125 0.10625 0.0125 0.1007 0.01237 0.09537 C 0.01172 0.08287 0.01159 0.07014 0.0112 0.05764 C 0.01159 0.03102 0.01133 0.0044 0.01237 -0.02199 C 0.0125 -0.02662 0.01797 -0.03796 0.01901 -0.03981 C 0.02227 -0.04606 0.02917 -0.05787 0.02917 -0.05787 C 0.02943 -0.05972 0.02956 -0.06203 0.03021 -0.06389 C 0.03281 -0.0706 0.03333 -0.06944 0.03698 -0.07176 C 0.0388 -0.07291 0.04076 -0.0743 0.04258 -0.07569 C 0.04479 -0.07754 0.04701 -0.07986 0.04922 -0.08171 C 0.05039 -0.08264 0.05156 -0.08287 0.0526 -0.08379 C 0.05456 -0.08495 0.05625 -0.08657 0.0582 -0.08773 C 0.05964 -0.08865 0.06133 -0.08865 0.06263 -0.08958 C 0.08268 -0.10463 0.06497 -0.09375 0.075 -0.09953 C 0.07578 -0.10162 0.07747 -0.10324 0.07721 -0.10555 C 0.07695 -0.10787 0.07513 -0.11041 0.07383 -0.10949 C 0.05638 -0.1 0.03932 -0.08842 0.0224 -0.07569 C 0.01484 -0.07014 0.00391 -0.05023 -0.00117 -0.0419 C -0.00221 -0.03796 -0.00326 -0.03379 -0.00443 -0.02986 C -0.00586 -0.02523 -0.00768 -0.02083 -0.00898 -0.01597 C -0.00964 -0.01342 -0.00977 -0.01065 -0.01003 -0.0081 C -0.00938 0.00579 -0.00951 0.02014 -0.00781 0.0338 C -0.00716 0.03889 -0.00456 0.04283 -0.00339 0.04769 C -0.00117 0.05672 0.00065 0.06621 0.00221 0.07547 C 0.01341 0.14005 0.00078 0.07848 0.00781 0.10741 C 0.00833 0.10926 0.00807 0.11181 0.00898 0.11343 C 0.00977 0.11482 0.0112 0.11482 0.01237 0.11528 C 0.0168 0.11482 0.02148 0.11598 0.02578 0.11343 C 0.02747 0.11227 0.02786 0.1081 0.02917 0.10533 C 0.03281 0.09746 0.03659 0.08959 0.04036 0.08148 C 0.04062 0.07963 0.04193 0.07755 0.04141 0.07547 C 0.04089 0.07361 0.03893 0.07199 0.03802 0.07361 C 0.03633 0.07662 0.03659 0.08148 0.03581 0.08542 C 0.03516 0.08889 0.03424 0.09213 0.03359 0.09537 C 0.0332 0.09746 0.03255 0.09931 0.03242 0.10139 C 0.03216 0.11065 0.03242 0.12014 0.03242 0.1294 L 0.06042 0.2051 C 0.03763 0.19746 0.04154 0.20116 0.0168 0.17917 C 0.01458 0.17709 0.01211 0.17593 0.01003 0.17315 C 0.00404 0.16482 0.00326 0.16204 -3.95833E-6 0.15324 C 0.00182 0.11019 -0.00065 0.14167 0.00339 0.11528 C 0.00391 0.11204 0.00378 0.10857 0.00443 0.10533 C 0.00534 0.10116 0.00677 0.09746 0.00781 0.09352 C 0.00833 0.09167 0.00833 0.08935 0.00898 0.0875 C 0.0099 0.08473 0.01146 0.08241 0.01237 0.07963 C 0.01328 0.07639 0.0138 0.07292 0.01458 0.06968 C 0.01615 0.06204 0.01536 0.06435 0.0168 0.05556 C 0.01784 0.04885 0.0181 0.04885 0.02018 0.04167 C 0.01979 0.03912 0.01966 0.03611 0.01901 0.0338 C 0.01693 0.02639 0.01576 0.02593 0.01237 0.02176 C 0.01159 0.01991 0.0112 0.01713 0.01003 0.01574 C -0.00365 0.00047 0.00768 0.01968 0.00117 0.00787 L -0.0056 0.0257 " pathEditMode="relative" ptsTypes="AAAAAAAAAAAAAAAAAAAAAAAAAAAAAAAAAAAAAAAAAAAAAAAAAAAAAAAAAAAAAAAAAAAAAAAAA">
                                      <p:cBhvr>
                                        <p:cTn id="2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6" grpId="0" animBg="1"/>
      <p:bldP spid="2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3648"/>
            <a:ext cx="12192000" cy="726743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12192000" cy="126924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Recombinação</a:t>
            </a:r>
            <a:endParaRPr lang="pt-BR" sz="4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5" name="AutoShape 18" descr="Resultado de imagem para terra girando gif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766482" y="2891119"/>
                <a:ext cx="970877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pt-BR" sz="3200" dirty="0" smtClean="0">
                    <a:solidFill>
                      <a:schemeClr val="lt1"/>
                    </a:solidFill>
                    <a:latin typeface="Batang" panose="02030600000101010101" pitchFamily="18" charset="-127"/>
                    <a:ea typeface="Batang" panose="02030600000101010101" pitchFamily="18" charset="-127"/>
                  </a:rPr>
                  <a:t>Temperatura </a:t>
                </a:r>
                <a:r>
                  <a:rPr lang="pt-BR" sz="3200" dirty="0">
                    <a:solidFill>
                      <a:schemeClr val="lt1"/>
                    </a:solidFill>
                    <a:latin typeface="Batang" panose="02030600000101010101" pitchFamily="18" charset="-127"/>
                    <a:ea typeface="Batang" panose="02030600000101010101" pitchFamily="18" charset="-127"/>
                  </a:rPr>
                  <a:t>do Universo cai para </a:t>
                </a:r>
                <a:r>
                  <a:rPr lang="pt-BR" sz="3200" dirty="0" smtClean="0">
                    <a:solidFill>
                      <a:schemeClr val="lt1"/>
                    </a:solidFill>
                    <a:latin typeface="Batang" panose="02030600000101010101" pitchFamily="18" charset="-127"/>
                    <a:ea typeface="Batang" panose="02030600000101010101" pitchFamily="18" charset="-127"/>
                  </a:rPr>
                  <a:t>2700 </a:t>
                </a:r>
                <a14:m>
                  <m:oMath xmlns:m="http://schemas.openxmlformats.org/officeDocument/2006/math">
                    <m:r>
                      <a:rPr lang="pt-BR" sz="3200" i="1" smtClean="0">
                        <a:solidFill>
                          <a:schemeClr val="l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pt-BR" sz="3200" dirty="0" smtClean="0">
                    <a:solidFill>
                      <a:schemeClr val="lt1"/>
                    </a:solidFill>
                    <a:latin typeface="Batang" panose="02030600000101010101" pitchFamily="18" charset="-127"/>
                    <a:ea typeface="Batang" panose="02030600000101010101" pitchFamily="18" charset="-127"/>
                  </a:rPr>
                  <a:t>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pt-BR" sz="3200" dirty="0">
                  <a:solidFill>
                    <a:schemeClr val="lt1"/>
                  </a:solidFill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82" y="2891119"/>
                <a:ext cx="9708776" cy="1077218"/>
              </a:xfrm>
              <a:prstGeom prst="rect">
                <a:avLst/>
              </a:prstGeom>
              <a:blipFill rotWithShape="0">
                <a:blip r:embed="rId2"/>
                <a:stretch>
                  <a:fillRect l="-1445" t="-904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aixaDeTexto 27"/>
          <p:cNvSpPr txBox="1"/>
          <p:nvPr/>
        </p:nvSpPr>
        <p:spPr>
          <a:xfrm>
            <a:off x="766482" y="1728222"/>
            <a:ext cx="67741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Expansão do Universo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766482" y="4112800"/>
            <a:ext cx="9708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chemeClr val="l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Formação dos átomos</a:t>
            </a:r>
            <a:endParaRPr lang="pt-BR" sz="3200" dirty="0">
              <a:solidFill>
                <a:schemeClr val="lt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66482" y="5404552"/>
            <a:ext cx="9708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chemeClr val="l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Separação entre radiação e matéria</a:t>
            </a:r>
            <a:endParaRPr lang="pt-BR" sz="3200" dirty="0">
              <a:solidFill>
                <a:schemeClr val="lt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4676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715" y="184976"/>
            <a:ext cx="12192000" cy="726743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12192000" cy="126924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Recombinação</a:t>
            </a:r>
            <a:endParaRPr lang="pt-BR" sz="4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5" name="AutoShape 18" descr="Resultado de imagem para terra girando gif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5755341" y="2068690"/>
            <a:ext cx="451380" cy="5640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2321727" y="2677174"/>
            <a:ext cx="1111756" cy="1141519"/>
            <a:chOff x="1963271" y="2166457"/>
            <a:chExt cx="1111756" cy="1141519"/>
          </a:xfrm>
        </p:grpSpPr>
        <p:sp>
          <p:nvSpPr>
            <p:cNvPr id="12" name="Elipse 11"/>
            <p:cNvSpPr/>
            <p:nvPr/>
          </p:nvSpPr>
          <p:spPr>
            <a:xfrm>
              <a:off x="1963271" y="2743769"/>
              <a:ext cx="1111756" cy="56420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" name="Elipse 4"/>
            <p:cNvSpPr/>
            <p:nvPr/>
          </p:nvSpPr>
          <p:spPr>
            <a:xfrm>
              <a:off x="1963271" y="2166457"/>
              <a:ext cx="1111756" cy="72466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ruz 8"/>
            <p:cNvSpPr/>
            <p:nvPr/>
          </p:nvSpPr>
          <p:spPr>
            <a:xfrm>
              <a:off x="2308824" y="2348092"/>
              <a:ext cx="420649" cy="341675"/>
            </a:xfrm>
            <a:prstGeom prst="plus">
              <a:avLst>
                <a:gd name="adj" fmla="val 3563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4018661" y="2915286"/>
            <a:ext cx="636494" cy="570396"/>
            <a:chOff x="4840941" y="3697941"/>
            <a:chExt cx="636494" cy="570396"/>
          </a:xfrm>
        </p:grpSpPr>
        <p:sp>
          <p:nvSpPr>
            <p:cNvPr id="11" name="Elipse 10"/>
            <p:cNvSpPr/>
            <p:nvPr/>
          </p:nvSpPr>
          <p:spPr>
            <a:xfrm>
              <a:off x="4840941" y="3697941"/>
              <a:ext cx="636494" cy="57039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4984376" y="3901333"/>
              <a:ext cx="349623" cy="16361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7" name="Elipse 26"/>
          <p:cNvSpPr/>
          <p:nvPr/>
        </p:nvSpPr>
        <p:spPr>
          <a:xfrm>
            <a:off x="6548599" y="4872649"/>
            <a:ext cx="451380" cy="5640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8" name="Grupo 27"/>
          <p:cNvGrpSpPr/>
          <p:nvPr/>
        </p:nvGrpSpPr>
        <p:grpSpPr>
          <a:xfrm>
            <a:off x="9283554" y="3770872"/>
            <a:ext cx="1111756" cy="1141519"/>
            <a:chOff x="1963271" y="2166457"/>
            <a:chExt cx="1111756" cy="1141519"/>
          </a:xfrm>
        </p:grpSpPr>
        <p:sp>
          <p:nvSpPr>
            <p:cNvPr id="29" name="Elipse 28"/>
            <p:cNvSpPr/>
            <p:nvPr/>
          </p:nvSpPr>
          <p:spPr>
            <a:xfrm>
              <a:off x="1963271" y="2743769"/>
              <a:ext cx="1111756" cy="56420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0" name="Elipse 29"/>
            <p:cNvSpPr/>
            <p:nvPr/>
          </p:nvSpPr>
          <p:spPr>
            <a:xfrm>
              <a:off x="1963271" y="2166457"/>
              <a:ext cx="1111756" cy="72466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Cruz 30"/>
            <p:cNvSpPr/>
            <p:nvPr/>
          </p:nvSpPr>
          <p:spPr>
            <a:xfrm>
              <a:off x="2308824" y="2348092"/>
              <a:ext cx="420649" cy="341675"/>
            </a:xfrm>
            <a:prstGeom prst="plus">
              <a:avLst>
                <a:gd name="adj" fmla="val 3563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10975050" y="4341995"/>
            <a:ext cx="636494" cy="570396"/>
            <a:chOff x="4840941" y="3697941"/>
            <a:chExt cx="636494" cy="570396"/>
          </a:xfrm>
        </p:grpSpPr>
        <p:sp>
          <p:nvSpPr>
            <p:cNvPr id="37" name="Elipse 36"/>
            <p:cNvSpPr/>
            <p:nvPr/>
          </p:nvSpPr>
          <p:spPr>
            <a:xfrm>
              <a:off x="4840941" y="3697941"/>
              <a:ext cx="636494" cy="57039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37"/>
            <p:cNvSpPr/>
            <p:nvPr/>
          </p:nvSpPr>
          <p:spPr>
            <a:xfrm>
              <a:off x="4984376" y="3901333"/>
              <a:ext cx="349623" cy="16361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9" name="Elipse 38"/>
          <p:cNvSpPr/>
          <p:nvPr/>
        </p:nvSpPr>
        <p:spPr>
          <a:xfrm>
            <a:off x="2096037" y="5487556"/>
            <a:ext cx="451380" cy="5640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Elipse 39"/>
          <p:cNvSpPr/>
          <p:nvPr/>
        </p:nvSpPr>
        <p:spPr>
          <a:xfrm>
            <a:off x="8747623" y="1786683"/>
            <a:ext cx="451380" cy="5640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28 -0.16505 C -0.04766 -0.16505 0.00833 -0.08264 0.00833 0.01898 C 0.00833 0.12083 -0.04766 0.20393 -0.11628 0.20393 C -0.18516 0.20393 -0.24089 0.12083 -0.24089 0.01898 C -0.24089 -0.08264 -0.18516 -0.16505 -0.11628 -0.16505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44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745 -0.21621 C -0.04883 -0.21621 0.00716 -0.1338 0.00716 -0.03218 C 0.00716 0.06967 -0.04883 0.15277 -0.11745 0.15277 C -0.18633 0.15277 -0.24206 0.06967 -0.24206 -0.03218 C -0.24206 -0.1338 -0.18633 -0.21621 -0.11745 -0.21621 Z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4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495 -0.00625 0.00963 -0.0132 0.01497 -0.01852 C 0.01784 -0.02153 0.02135 -0.02199 0.02422 -0.02477 C 0.0332 -0.03357 0.04166 -0.04468 0.05078 -0.05347 C 0.05416 -0.05671 0.08971 -0.09306 0.09687 -0.09445 L 0.10612 -0.09653 C 0.10807 -0.09792 0.10989 -0.1 0.11185 -0.1007 C 0.122 -0.10463 0.12864 -0.10208 0.13958 -0.1007 C 0.14036 -0.0882 0.14193 -0.06898 0.14179 -0.05764 C 0.14153 -0.0007 0.14036 0.05602 0.13958 0.11273 C 0.1138 0.10463 0.08776 0.09907 0.06224 0.08819 C 0.04258 0.07986 0.02383 0.06574 0.00456 0.05532 C -0.00378 0.05069 -0.01237 0.04745 -0.02084 0.04305 C -0.02891 0.03866 -0.03685 0.0331 -0.04505 0.0287 C -0.06328 0.01875 -0.06732 0.0169 -0.08307 0.01227 C -0.09037 0.00995 -0.09779 0.00856 -0.10508 0.00602 C -0.11393 0.00301 -0.11589 0.00162 -0.12227 -0.00208 C -0.12162 -0.01111 -0.12175 -0.02037 -0.12005 -0.02894 C -0.11107 -0.07245 -0.11172 -0.05926 -0.10156 -0.08634 C -0.10065 -0.08889 -0.10013 -0.0919 -0.09922 -0.09445 C -0.09857 -0.09676 -0.09766 -0.09861 -0.09701 -0.1007 C -0.09349 -0.11088 -0.0905 -0.12176 -0.08659 -0.13148 C -0.08581 -0.13357 -0.08425 -0.13403 -0.08307 -0.13565 C -0.08229 -0.13681 -0.08151 -0.13843 -0.08086 -0.13958 C -0.07774 -0.13704 -0.07396 -0.13588 -0.07162 -0.13148 C -0.06302 -0.11644 -0.04844 -0.08218 -0.04844 -0.08218 C -0.04544 -0.06644 -0.04219 -0.05093 -0.03932 -0.03495 C -0.03828 -0.02963 -0.03763 -0.02408 -0.03698 -0.01852 C -0.03464 -0.00023 -0.03255 0.01852 -0.03008 0.0368 C -0.02917 0.04305 -0.02774 0.04907 -0.02656 0.05532 C -0.02617 0.06273 -0.02539 0.07037 -0.02539 0.07801 C -0.02539 0.08958 -0.02709 0.10116 -0.02656 0.11273 C -0.02643 0.11643 -0.02552 0.10555 -0.02422 0.10255 C -0.01992 0.09236 -0.01042 0.08055 -0.00586 0.07176 C -0.00248 0.06528 0.00052 0.05833 0.00338 0.05116 C 0.00742 0.0419 0.00872 0.03472 0.0138 0.02662 C 0.01588 0.02315 0.01849 0.0213 0.0207 0.01829 C 0.03151 0.00347 0.02487 0.00833 0.03229 0.00393 C 0.03073 0.00324 0.02916 0.00208 0.0276 0.00185 C 0.01888 0.00069 0.00456 0.00023 0 0 Z " pathEditMode="relative" ptsTypes="AAAAAAAAAAAAAAAAAAAAAAAAAAAAAAAAAAAAAAAAA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17 -0.00741 -0.00859 -0.01482 -0.01263 -0.02245 C -0.01432 -0.02569 -0.01614 -0.02894 -0.01732 -0.03287 C -0.02135 -0.04722 -0.022 -0.06736 -0.02422 -0.08194 C -0.02539 -0.09028 -0.02721 -0.09838 -0.02877 -0.10671 C -0.02956 -0.12176 -0.02995 -0.13681 -0.03112 -0.15185 C -0.03151 -0.15648 -0.03151 -0.16134 -0.03229 -0.1662 C -0.03268 -0.16898 -0.03346 -0.17199 -0.03463 -0.17431 C -0.03542 -0.17616 -0.03685 -0.17708 -0.03802 -0.17847 C -0.04765 -0.17569 -0.05768 -0.17593 -0.06693 -0.17014 C -0.07552 -0.16482 -0.07695 -0.15208 -0.0819 -0.14144 C -0.09674 -0.10903 -0.07539 -0.16574 -0.09805 -0.10857 C -0.10143 -0.10023 -0.10403 -0.09074 -0.10729 -0.08194 C -0.10989 -0.075 -0.11263 -0.06829 -0.11536 -0.06157 C -0.11888 -0.03819 -0.12278 -0.01528 -0.12578 0.00833 C -0.12617 0.01134 -0.12799 0.05671 -0.12799 0.05741 C -0.12578 0.14282 -0.13086 0.12106 -0.12109 0.17037 C -0.12044 0.17384 -0.12005 0.17755 -0.11888 0.18056 C -0.1168 0.18542 -0.11237 0.18565 -0.10963 0.18681 L -0.075 0.18472 C -0.06614 0.18194 -0.05794 0.17407 -0.04961 0.16829 C -0.02044 0.14792 -0.03242 0.15208 -0.01497 0.14768 C -0.01224 0.1463 -0.0095 0.14514 -0.0069 0.14352 C -0.00495 0.14236 -0.00312 0.14051 -0.00104 0.13958 C 0.00117 0.13843 0.00352 0.13819 0.00586 0.1375 C 0.01042 0.13426 0.01419 0.13194 0.01849 0.12731 C 0.02214 0.12338 0.02513 0.11829 0.02891 0.11481 C 0.04388 0.10162 0.02735 0.11528 0.04388 0.10463 C 0.04557 0.1037 0.04701 0.10185 0.04857 0.10046 C 0.05078 0.09884 0.0543 0.09745 0.05664 0.09653 C 0.05925 0.09838 0.06237 0.09931 0.06472 0.10255 C 0.06602 0.1044 0.06615 0.1081 0.06706 0.11088 C 0.06771 0.11296 0.06875 0.11481 0.06927 0.1169 C 0.07136 0.125 0.07149 0.13518 0.07513 0.14167 C 0.08008 0.15046 0.07656 0.14444 0.08659 0.15787 C 0.08972 0.15718 0.09297 0.1581 0.09583 0.15602 C 0.09766 0.1544 0.09805 0.15023 0.09935 0.14768 C 0.10912 0.12824 0.10391 0.14375 0.10964 0.12315 C 0.11003 0.08472 0.11367 0.0463 0.11081 0.00833 C 0.10742 -0.03889 0.09518 -0.09282 0.0832 -0.1375 C 0.08138 -0.14375 0.08034 -0.15116 0.07735 -0.15579 C 0.0724 -0.16389 0.06576 -0.16806 0.06003 -0.17431 C 0.05729 -0.17732 0.05274 -0.1831 0.05078 -0.18657 C 0.04909 -0.18982 0.04844 -0.19491 0.04623 -0.19676 C 0.0349 -0.20741 0.02995 -0.2081 0.01966 -0.21111 C 0.01654 -0.20995 0.01328 -0.20949 0.01042 -0.20718 C 0.00547 -0.20301 0.00794 -0.20093 0.00586 -0.19491 C -0.0056 -0.16227 0.0082 -0.225 -0.00807 -0.1456 C -0.00989 -0.13634 -0.01107 -0.12639 -0.01263 -0.1169 C -0.01445 -0.10579 -0.01653 -0.09491 -0.01836 -0.08403 C -0.02513 -0.04583 -0.03151 -0.00417 -0.04375 0.0287 C -0.04453 0.03079 -0.04557 0.03264 -0.04609 0.03495 C -0.04713 0.03889 -0.04609 0.04583 -0.04844 0.04722 C -0.05859 0.05324 -0.05286 0.05093 -0.06575 0.05347 C -0.06849 0.05463 -0.07109 0.05648 -0.07383 0.05741 C -0.07643 0.05856 -0.0793 0.0581 -0.0819 0.05949 C -0.08476 0.06088 -0.08711 0.06435 -0.08997 0.06574 C -0.09206 0.06667 -0.10742 0.06968 -0.10846 0.06968 C -0.11002 0.06898 -0.11198 0.06968 -0.11302 0.06782 C -0.11419 0.06574 -0.11432 0.06227 -0.11419 0.05949 C -0.11354 0.04514 -0.11211 0.03079 -0.11081 0.01643 C -0.11002 0.00903 -0.10651 0.00069 -0.1026 -0.00208 C -0.10078 -0.00347 -0.09883 -0.00463 -0.09687 -0.00602 C -0.09336 -0.0088 -0.0901 -0.01227 -0.08646 -0.01435 C -0.08385 -0.01574 -0.08112 -0.01574 -0.07838 -0.01644 C -0.07031 -0.01574 -0.06224 -0.01551 -0.05417 -0.01435 C -0.05221 -0.01412 -0.05039 -0.01273 -0.04844 -0.01227 C -0.04349 -0.01134 -0.03841 -0.01088 -0.03346 -0.01019 C -0.02956 -0.00972 -0.02578 -0.0088 -0.02187 -0.0081 L -0.00807 -0.00602 C -0.0069 -0.00486 -0.0056 -0.0037 -0.00456 -0.00208 C -0.00364 -0.00023 -0.00078 -0.00023 0 0 Z " pathEditMode="relative" ptsTypes="AAAAA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1901 -0.0169 0.01901 -0.01782 0.03698 -0.03079 C 0.04193 -0.03449 0.04688 -0.03819 0.05196 -0.0412 C 0.06628 -0.0493 0.06433 -0.0463 0.07852 -0.0493 C 0.0905 -0.05185 0.08125 -0.05 0.08893 -0.05347 C 0.09076 -0.05417 0.09271 -0.05486 0.09466 -0.05555 C 0.09701 -0.05278 0.1 -0.05139 0.10157 -0.04722 C 0.103 -0.04329 0.10469 -0.02153 0.10508 -0.01643 C 0.10625 0.00463 0.10729 0.02593 0.10847 0.04722 C 0.10768 0.11158 0.11237 0.17662 0.10625 0.24005 C 0.10534 0.24954 0.09505 0.24167 0.09011 0.23796 C 0.08229 0.23241 0.06654 0.21088 0.05768 0.19908 C 0.04922 0.17639 0.04167 0.15278 0.03242 0.13125 C 0.02617 0.1169 0.01966 0.10301 0.01393 0.0882 C 0.0112 0.08125 0.00912 0.07338 0.00703 0.06574 C 0.00612 0.06227 0.00534 0.0588 0.00469 0.05533 C 0.0043 0.05324 0.00417 0.05116 0.00352 0.04931 C 0.00248 0.04583 -0.00026 0.03982 -0.00221 0.03681 C -0.00377 0.03472 -0.00547 0.0331 -0.0069 0.03079 C -0.00885 0.02755 -0.01354 0.01713 -0.01718 0.01435 C -0.02057 0.01181 -0.02435 0.01111 -0.0276 0.0081 C -0.02916 0.00671 -0.0306 0.00509 -0.03229 0.00417 C -0.04179 -0.00231 -0.03138 0.00787 -0.04375 -0.00208 C -0.05599 -0.01204 -0.04375 -0.00579 -0.05416 -0.01042 C -0.05612 -0.00903 -0.05794 -0.00741 -0.05989 -0.00625 C -0.06107 -0.00555 -0.0625 -0.00555 -0.06341 -0.00417 C -0.06445 -0.00255 -0.06497 -0.00023 -0.06575 0.00208 C -0.06953 0.01412 -0.06966 0.0169 -0.07265 0.03079 C -0.07474 0.06389 -0.075 0.06158 -0.07265 0.11088 C -0.07252 0.11389 -0.07096 0.1162 -0.07031 0.11898 C -0.06979 0.12107 -0.06992 0.12361 -0.06914 0.12523 C -0.06758 0.12847 -0.06536 0.13056 -0.06341 0.13333 C -0.04726 0.19051 -0.0595 0.16227 -0.04726 0.18056 C -0.04635 0.18171 -0.04596 0.1838 -0.04492 0.18472 C -0.04349 0.18588 -0.04179 0.18588 -0.04036 0.18681 C -0.03919 0.18727 -0.03802 0.18796 -0.03685 0.18866 C -0.02995 0.17361 -0.02383 0.15741 -0.01614 0.14352 C -0.01419 0.14028 -0.01198 0.13727 -0.01028 0.13333 C -0.00729 0.12616 -0.00495 0.11829 -0.00221 0.11088 C -0.00104 0.10255 -0.00026 0.09421 0.00117 0.08611 C 0.00248 0.07917 0.00469 0.07269 0.00586 0.06574 C 0.01003 0.03982 0.00599 0.06273 0.01159 0.03495 C 0.01276 0.0287 0.01393 0.02269 0.01511 0.01644 C 0.02084 -0.01713 0.01237 0.0287 0.01732 0.00208 C 0.01849 -0.01227 0.01992 -0.01782 0.01628 -0.03287 C 0.01433 -0.04097 0.00222 -0.05046 0 -0.05139 C -0.00104 -0.05185 -0.01224 -0.05717 -0.01497 -0.05741 C -0.02226 -0.05856 -0.02955 -0.0588 -0.03685 -0.05949 C -0.04258 -0.06227 -0.0483 -0.06597 -0.05416 -0.06782 C -0.05911 -0.06944 -0.06419 -0.06898 -0.06914 -0.06991 C -0.07226 -0.07037 -0.07526 -0.0713 -0.07838 -0.07176 C -0.08151 -0.0706 -0.08489 -0.0706 -0.08763 -0.06782 C -0.08867 -0.06667 -0.08828 -0.06366 -0.0888 -0.06157 C -0.08945 -0.05949 -0.09036 -0.05741 -0.09101 -0.05555 C -0.09075 -0.04514 -0.09088 -0.03472 -0.08997 -0.02477 C -0.08971 -0.02222 -0.08841 -0.0206 -0.08763 -0.01852 C -0.08737 -0.01805 -0.08112 -0.00347 -0.07955 -0.00208 C -0.07734 -0.00046 -0.07487 -0.00116 -0.07265 0 C -0.04922 0.01042 -0.07995 -0.00092 -0.05989 0.00602 L -0.01836 0.00208 C -0.01562 0.00162 -0.01302 0.0007 -0.01028 0 C -0.00508 -0.00324 -0.00169 0 0 0 Z " pathEditMode="relative" ptsTypes="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81481E-6 L 1.45833E-6 4.81481E-6 C -0.00352 -0.00209 -0.0069 -0.0044 -0.01042 -0.00625 C -0.01315 -0.00764 -0.01589 -0.00834 -0.01849 -0.01042 C -0.02136 -0.0125 -0.02396 -0.01551 -0.02657 -0.01852 C -0.03047 -0.02315 -0.03412 -0.02848 -0.03815 -0.03287 C -0.04076 -0.03588 -0.04362 -0.0382 -0.04623 -0.04121 C -0.04779 -0.04306 -0.04896 -0.0463 -0.05079 -0.04723 C -0.05417 -0.04908 -0.05769 -0.04862 -0.0612 -0.04931 C -0.06394 -0.05 -0.06654 -0.0507 -0.06927 -0.05139 C -0.07422 -0.0507 -0.07943 -0.05162 -0.08425 -0.04931 C -0.08555 -0.04862 -0.08633 -0.04561 -0.08659 -0.04306 C -0.08829 -0.02963 -0.08894 -0.01575 -0.08998 -0.00209 C -0.09037 0.0074 -0.09141 0.01689 -0.09115 0.02662 C -0.09063 0.0581 -0.08907 0.08958 -0.08776 0.12083 C -0.0875 0.12708 -0.08724 0.13333 -0.08659 0.13935 C -0.08568 0.14699 -0.08412 0.15439 -0.08308 0.16203 C -0.08256 0.16666 -0.08243 0.17152 -0.0819 0.17638 C -0.08164 0.17916 -0.08125 0.18171 -0.08086 0.18449 C -0.08047 0.18657 -0.08073 0.18981 -0.07969 0.19074 C -0.07683 0.19282 -0.07344 0.19213 -0.07045 0.19282 C -0.0681 0.19213 -0.06563 0.19259 -0.06355 0.19074 C -0.06159 0.18888 -0.06055 0.18495 -0.05886 0.1824 C -0.05391 0.17476 -0.04948 0.16574 -0.04388 0.15995 L -0.03008 0.1456 C -0.02852 0.14213 -0.02683 0.13888 -0.02539 0.13518 C -0.02175 0.12615 -0.0198 0.11828 -0.01498 0.11064 C -0.01094 0.10393 -0.00586 0.09953 -0.00118 0.09421 C 1.45833E-6 0.09305 0.00117 0.09166 0.00221 0.09004 C 0.0039 0.08773 0.0052 0.08449 0.0069 0.08194 C 0.00833 0.07963 0.01002 0.078 0.01145 0.07569 C 0.01393 0.07199 0.01562 0.06643 0.01849 0.06342 C 0.02109 0.06064 0.02382 0.05833 0.02656 0.05532 C 0.02812 0.05347 0.02955 0.05115 0.03112 0.04907 C 0.0345 0.0449 0.03802 0.04097 0.04153 0.0368 C 0.05403 0.02152 0.04752 0.02893 0.06224 0.00601 C 0.06419 0.00324 0.06575 -0.00024 0.0681 -0.00209 C 0.07096 -0.0044 0.07421 -0.0044 0.07721 -0.00625 C 0.08203 -0.00926 0.08658 -0.0125 0.09114 -0.01644 C 0.09283 -0.01806 0.09414 -0.02061 0.0957 -0.02269 C 0.10026 -0.02825 0.10494 -0.03357 0.10963 -0.03912 C 0.11276 -0.04283 0.12369 -0.05649 0.12916 -0.06158 C 0.13229 -0.06459 0.13515 -0.0676 0.13841 -0.06991 C 0.14023 -0.07107 0.14231 -0.0713 0.14414 -0.07176 C 0.14609 -0.06991 0.14921 -0.06945 0.15 -0.06575 C 0.15208 -0.05533 0.15221 -0.03287 0.15221 -0.03287 C 0.1513 0.01759 0.15507 0.01435 0.14765 0.04513 C 0.14661 0.0493 0.14583 0.0537 0.14414 0.0574 C 0.14192 0.06273 0.13606 0.07175 0.13606 0.07175 C 0.13073 0.06967 0.12513 0.06875 0.11992 0.0655 C 0.10989 0.05949 0.10273 0.03935 0.0957 0.0287 C 0.07617 -0.00093 0.10078 0.04583 0.08307 0.01435 C 0.08125 0.01111 0.0802 0.00717 0.07838 0.00393 C 0.07669 0.00092 0.07435 -0.00116 0.07265 -0.00417 C 0.06523 -0.01737 0.07135 -0.0125 0.06458 -0.01644 C 0.06224 -0.01922 0.06015 -0.02246 0.05768 -0.02477 C 0.05234 -0.02987 0.04479 -0.0338 0.03919 -0.03704 L 0.02877 -0.04306 C 0.02617 -0.04445 0.02343 -0.0463 0.0207 -0.04723 C 0.0181 -0.04838 0.01536 -0.04862 0.01263 -0.04931 C 0.00976 -0.04885 -0.00079 -0.04954 -0.00586 -0.04514 C -0.00704 -0.04422 -0.00808 -0.04237 -0.00925 -0.04121 C -0.00964 -0.03843 -0.01042 -0.03565 -0.01042 -0.03287 C -0.01042 -0.02686 -0.0099 -0.02176 -0.0069 -0.01852 C -0.00586 -0.01737 -0.00469 -0.01713 -0.00352 -0.01644 C -0.00274 -0.0125 -0.00287 -0.00718 -0.00118 -0.00417 C 0.00143 0.00046 -0.00026 -0.0007 1.45833E-6 4.81481E-6 Z " pathEditMode="relative" ptsTypes="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7" grpId="0" animBg="1"/>
      <p:bldP spid="39" grpId="0" animBg="1"/>
      <p:bldP spid="4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726743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928049" y="1678675"/>
            <a:ext cx="109338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sz="2500" dirty="0" smtClean="0">
              <a:solidFill>
                <a:schemeClr val="lt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5" name="AutoShape 18" descr="Resultado de imagem para terra girando gif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pt-BR"/>
          </a:p>
        </p:txBody>
      </p:sp>
      <p:pic>
        <p:nvPicPr>
          <p:cNvPr id="3" name="Imagem 2" descr="Aula27-132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8" t="34021" r="37133" b="29102"/>
          <a:stretch>
            <a:fillRect/>
          </a:stretch>
        </p:blipFill>
        <p:spPr>
          <a:xfrm>
            <a:off x="1287959" y="2152187"/>
            <a:ext cx="6348449" cy="42323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0" y="0"/>
            <a:ext cx="12192000" cy="126924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Espectro de um corpo negro</a:t>
            </a:r>
            <a:endParaRPr lang="pt-BR" sz="4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ixaDeTexto 8"/>
              <p:cNvSpPr txBox="1"/>
              <p:nvPr/>
            </p:nvSpPr>
            <p:spPr>
              <a:xfrm>
                <a:off x="7899131" y="3338238"/>
                <a:ext cx="4292869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2500" dirty="0" smtClean="0">
                    <a:solidFill>
                      <a:schemeClr val="lt1"/>
                    </a:solidFill>
                    <a:latin typeface="Batang" panose="02030600000101010101" pitchFamily="18" charset="-127"/>
                    <a:ea typeface="Batang" panose="02030600000101010101" pitchFamily="18" charset="-127"/>
                  </a:rPr>
                  <a:t>T </a:t>
                </a:r>
                <a14:m>
                  <m:oMath xmlns:m="http://schemas.openxmlformats.org/officeDocument/2006/math">
                    <m:r>
                      <a:rPr lang="pt-BR" sz="2500" i="1" smtClean="0">
                        <a:solidFill>
                          <a:schemeClr val="l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pt-BR" sz="2500" dirty="0" smtClean="0">
                    <a:solidFill>
                      <a:schemeClr val="lt1"/>
                    </a:solidFill>
                    <a:latin typeface="Batang" panose="02030600000101010101" pitchFamily="18" charset="-127"/>
                    <a:ea typeface="Batang" panose="02030600000101010101" pitchFamily="18" charset="-127"/>
                  </a:rPr>
                  <a:t> -270</a:t>
                </a:r>
                <a14:m>
                  <m:oMath xmlns:m="http://schemas.openxmlformats.org/officeDocument/2006/math">
                    <m:r>
                      <a:rPr lang="pt-BR" sz="2500" i="1" smtClean="0">
                        <a:solidFill>
                          <a:schemeClr val="l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pt-BR" sz="2500" dirty="0" smtClean="0">
                  <a:solidFill>
                    <a:schemeClr val="lt1"/>
                  </a:solidFill>
                  <a:latin typeface="Batang" panose="02030600000101010101" pitchFamily="18" charset="-127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2500" dirty="0" smtClean="0">
                    <a:solidFill>
                      <a:schemeClr val="lt1"/>
                    </a:solidFill>
                    <a:latin typeface="Batang" panose="02030600000101010101" pitchFamily="18" charset="-127"/>
                    <a:ea typeface="Batang" panose="02030600000101010101" pitchFamily="18" charset="-127"/>
                  </a:rPr>
                  <a:t>Pico em micro-ondas</a:t>
                </a:r>
                <a:endParaRPr lang="pt-BR" sz="2500" dirty="0" smtClean="0">
                  <a:solidFill>
                    <a:schemeClr val="lt1"/>
                  </a:solidFill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</p:txBody>
          </p:sp>
        </mc:Choice>
        <mc:Fallback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9131" y="3338238"/>
                <a:ext cx="4292869" cy="861774"/>
              </a:xfrm>
              <a:prstGeom prst="rect">
                <a:avLst/>
              </a:prstGeom>
              <a:blipFill rotWithShape="0">
                <a:blip r:embed="rId3"/>
                <a:stretch>
                  <a:fillRect l="-2131" t="-8511" b="-1631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726743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928049" y="1678675"/>
            <a:ext cx="109338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sz="2500" dirty="0" smtClean="0">
              <a:solidFill>
                <a:schemeClr val="lt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5" name="AutoShape 18" descr="Resultado de imagem para terra girando gif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12192000" cy="126924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Espectro de um corpo negro</a:t>
            </a:r>
            <a:endParaRPr lang="pt-BR" sz="4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731" y="2401389"/>
            <a:ext cx="7792538" cy="3248784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442949" y="5794636"/>
            <a:ext cx="7549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Fonte: </a:t>
            </a:r>
            <a:r>
              <a:rPr lang="pt-BR" dirty="0">
                <a:solidFill>
                  <a:schemeClr val="bg1"/>
                </a:solidFill>
              </a:rPr>
              <a:t>http://www.astro.iag.usp.br/~ronaldo/intrcosm/Glossario/Redshift.html</a:t>
            </a:r>
          </a:p>
        </p:txBody>
      </p:sp>
    </p:spTree>
    <p:extLst>
      <p:ext uri="{BB962C8B-B14F-4D97-AF65-F5344CB8AC3E}">
        <p14:creationId xmlns:p14="http://schemas.microsoft.com/office/powerpoint/2010/main" val="248868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409433"/>
            <a:ext cx="12192000" cy="726743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pt-BR"/>
          </a:p>
        </p:txBody>
      </p:sp>
      <p:sp>
        <p:nvSpPr>
          <p:cNvPr id="35" name="AutoShape 18" descr="Resultado de imagem para terra girando gif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0" y="-242823"/>
            <a:ext cx="12192000" cy="126924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RCF</a:t>
            </a:r>
            <a:endParaRPr lang="pt-BR" sz="4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" name="Imagem 1" descr="Artigo RCF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2" t="22543" r="62613" b="61834"/>
          <a:stretch/>
        </p:blipFill>
        <p:spPr>
          <a:xfrm>
            <a:off x="607244" y="2565162"/>
            <a:ext cx="7337841" cy="273143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09600" y="55233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Fonte: Cosmologia observacional. Revista USP.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8552329" y="2955247"/>
            <a:ext cx="31128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500" dirty="0" smtClean="0">
                <a:solidFill>
                  <a:schemeClr val="l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Micro-ondas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500" dirty="0" smtClean="0">
                <a:solidFill>
                  <a:schemeClr val="l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Baixa precisão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409433"/>
            <a:ext cx="12192000" cy="726743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928049" y="1678675"/>
            <a:ext cx="109338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sz="2500" dirty="0" smtClean="0">
              <a:solidFill>
                <a:schemeClr val="lt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5" name="AutoShape 18" descr="Resultado de imagem para terra girando gif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0" y="-242823"/>
            <a:ext cx="12192000" cy="126924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RCF</a:t>
            </a:r>
            <a:endParaRPr lang="pt-BR" sz="4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75901" y="5470823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Fonte: Cosmologia observacional. Revista USP.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8552329" y="2955247"/>
            <a:ext cx="311286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500" dirty="0" smtClean="0">
                <a:solidFill>
                  <a:schemeClr val="l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Duas regiões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500" dirty="0" smtClean="0">
                <a:solidFill>
                  <a:schemeClr val="l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Azul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500" dirty="0" smtClean="0">
                <a:solidFill>
                  <a:schemeClr val="l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Temperaturas maiores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500" dirty="0" smtClean="0">
                <a:solidFill>
                  <a:schemeClr val="l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Laranja/Amarelo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500" dirty="0" smtClean="0">
                <a:solidFill>
                  <a:schemeClr val="l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Temperaturas menores</a:t>
            </a:r>
          </a:p>
        </p:txBody>
      </p:sp>
      <p:pic>
        <p:nvPicPr>
          <p:cNvPr id="3" name="Imagem 2" descr="Artigo RCF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1" t="46621" r="65746" b="38408"/>
          <a:stretch/>
        </p:blipFill>
        <p:spPr>
          <a:xfrm>
            <a:off x="1075901" y="2535058"/>
            <a:ext cx="5939048" cy="274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3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82589"/>
            <a:ext cx="12192000" cy="726743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928049" y="1678675"/>
            <a:ext cx="109338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sz="2500" dirty="0" smtClean="0">
              <a:solidFill>
                <a:schemeClr val="lt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5" name="AutoShape 18" descr="Resultado de imagem para terra girando gif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57" y="1678675"/>
            <a:ext cx="7862177" cy="3924799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60375" y="5654651"/>
            <a:ext cx="7812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Fonte: http://sci.esa.int/planck/51738-cosmic-microwave-background-seen-by-planck/</a:t>
            </a:r>
          </a:p>
        </p:txBody>
      </p:sp>
      <p:sp>
        <p:nvSpPr>
          <p:cNvPr id="10" name="CaixaDeTexto 9"/>
          <p:cNvSpPr txBox="1"/>
          <p:nvPr/>
        </p:nvSpPr>
        <p:spPr>
          <a:xfrm rot="10800000" flipV="1">
            <a:off x="8564474" y="1510329"/>
            <a:ext cx="346248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500" dirty="0">
                <a:solidFill>
                  <a:schemeClr val="l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Anisotropias (temperaturas distintas)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500" dirty="0" smtClean="0">
                <a:solidFill>
                  <a:schemeClr val="l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Regiões vermelhas são mais quentes e </a:t>
            </a:r>
            <a:r>
              <a:rPr lang="pt-BR" sz="2500" dirty="0">
                <a:solidFill>
                  <a:schemeClr val="l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de grandes </a:t>
            </a:r>
            <a:r>
              <a:rPr lang="pt-BR" sz="2500" dirty="0" smtClean="0">
                <a:solidFill>
                  <a:schemeClr val="l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formações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500" dirty="0">
              <a:solidFill>
                <a:schemeClr val="lt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33" y="-231593"/>
            <a:ext cx="12192000" cy="126924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RCF</a:t>
            </a:r>
            <a:endParaRPr lang="pt-BR" sz="4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409433"/>
            <a:ext cx="12192000" cy="726743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928049" y="1678675"/>
            <a:ext cx="109338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sz="2500" dirty="0" smtClean="0">
              <a:solidFill>
                <a:schemeClr val="lt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5" name="AutoShape 18" descr="Resultado de imagem para terra girando gif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 rot="10800000" flipV="1">
            <a:off x="1316509" y="1386288"/>
            <a:ext cx="8325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chemeClr val="l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Estamos em movimento no Universo!</a:t>
            </a:r>
            <a:endParaRPr lang="pt-BR" sz="3200" dirty="0">
              <a:solidFill>
                <a:schemeClr val="lt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-144463"/>
            <a:ext cx="12192000" cy="126924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Importância</a:t>
            </a:r>
            <a:endParaRPr lang="pt-BR" sz="4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" name="Imagem 2" descr="Artigo RCF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1" t="35864" r="31728" b="16196"/>
          <a:stretch>
            <a:fillRect/>
          </a:stretch>
        </p:blipFill>
        <p:spPr>
          <a:xfrm>
            <a:off x="1074644" y="2232571"/>
            <a:ext cx="4908177" cy="369297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4155141" y="6022438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Fonte: Cosmologia observacional. Revista USP.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Imagem 4" descr="Artigo RCF.pdf - Adobe Acrobat Reader D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2" t="46722" r="65147" b="38527"/>
          <a:stretch>
            <a:fillRect/>
          </a:stretch>
        </p:blipFill>
        <p:spPr>
          <a:xfrm>
            <a:off x="6594101" y="2953713"/>
            <a:ext cx="4986618" cy="2075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409433"/>
            <a:ext cx="12192000" cy="726743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928049" y="1678675"/>
            <a:ext cx="109338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sz="2500" dirty="0" smtClean="0">
              <a:solidFill>
                <a:schemeClr val="lt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5" name="AutoShape 18" descr="Resultado de imagem para terra girando gif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 rot="10800000" flipV="1">
            <a:off x="967604" y="1378593"/>
            <a:ext cx="10256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l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Big </a:t>
            </a:r>
            <a:r>
              <a:rPr lang="pt-BR" sz="3200" dirty="0" err="1" smtClean="0">
                <a:solidFill>
                  <a:schemeClr val="l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Bang</a:t>
            </a:r>
            <a:r>
              <a:rPr lang="pt-BR" sz="3200" dirty="0" smtClean="0">
                <a:solidFill>
                  <a:schemeClr val="l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e estudo do Universo em seus primeiros momentos!</a:t>
            </a:r>
            <a:endParaRPr lang="pt-BR" sz="3200" dirty="0">
              <a:solidFill>
                <a:schemeClr val="lt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-144463"/>
            <a:ext cx="12192000" cy="126924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Importância</a:t>
            </a:r>
            <a:endParaRPr lang="pt-BR" sz="4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142" y="2709625"/>
            <a:ext cx="5157716" cy="3868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 descr="imagem do so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095" y="937260"/>
            <a:ext cx="4424680" cy="4424680"/>
          </a:xfrm>
          <a:prstGeom prst="rect">
            <a:avLst/>
          </a:prstGeom>
        </p:spPr>
      </p:pic>
      <p:sp>
        <p:nvSpPr>
          <p:cNvPr id="6" name="Caixa de Texto 5"/>
          <p:cNvSpPr txBox="1"/>
          <p:nvPr/>
        </p:nvSpPr>
        <p:spPr>
          <a:xfrm>
            <a:off x="1339215" y="5584190"/>
            <a:ext cx="55168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200">
                <a:solidFill>
                  <a:schemeClr val="bg1"/>
                </a:solidFill>
              </a:rPr>
              <a:t>Fonte: https://www.nasa.gov/mission_pages/sunearth/news/News012811-double.html</a:t>
            </a:r>
          </a:p>
        </p:txBody>
      </p:sp>
      <p:sp>
        <p:nvSpPr>
          <p:cNvPr id="11" name="Caixa de Texto 10"/>
          <p:cNvSpPr txBox="1"/>
          <p:nvPr/>
        </p:nvSpPr>
        <p:spPr>
          <a:xfrm>
            <a:off x="6308725" y="3013710"/>
            <a:ext cx="56153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altLang="en-US" sz="4800">
                <a:solidFill>
                  <a:schemeClr val="bg1"/>
                </a:solidFill>
              </a:rPr>
              <a:t>aprox. 8 minutos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409433"/>
            <a:ext cx="12192000" cy="726743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928049" y="1678675"/>
            <a:ext cx="109338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sz="2500" dirty="0" smtClean="0">
              <a:solidFill>
                <a:schemeClr val="lt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5" name="AutoShape 18" descr="Resultado de imagem para terra girando gif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 rot="10800000" flipV="1">
            <a:off x="1412043" y="1433387"/>
            <a:ext cx="8325032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pt-BR" sz="24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Villela </a:t>
            </a:r>
            <a:r>
              <a:rPr lang="pt-BR" sz="24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T, Ferreira, I &amp; </a:t>
            </a:r>
            <a:r>
              <a:rPr lang="pt-BR" sz="2400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Wuensche</a:t>
            </a:r>
            <a:r>
              <a:rPr lang="pt-BR" sz="24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, C. A. Cosmologia observacional: a radiação cósmica de fundo. In: Revista USP. Nº 62, p. 104-115. São Paulo, </a:t>
            </a:r>
            <a:r>
              <a:rPr lang="pt-BR" sz="2400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jun</a:t>
            </a:r>
            <a:r>
              <a:rPr lang="pt-BR" sz="24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/</a:t>
            </a:r>
            <a:r>
              <a:rPr lang="pt-BR" sz="2400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ago</a:t>
            </a:r>
            <a:r>
              <a:rPr lang="pt-BR" sz="24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2004</a:t>
            </a:r>
            <a:r>
              <a:rPr lang="pt-BR" sz="24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</a:p>
          <a:p>
            <a:pPr marL="342900" indent="-342900">
              <a:buAutoNum type="arabicParenR"/>
            </a:pPr>
            <a:r>
              <a:rPr lang="pt-BR" sz="2400" dirty="0" err="1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Introduction</a:t>
            </a:r>
            <a:r>
              <a:rPr lang="pt-BR" sz="24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pt-BR" sz="2400" dirty="0" err="1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to</a:t>
            </a:r>
            <a:r>
              <a:rPr lang="pt-BR" sz="24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pt-BR" sz="2400" dirty="0" err="1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cosmology</a:t>
            </a:r>
            <a:r>
              <a:rPr lang="pt-BR" sz="24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r>
              <a:rPr lang="pt-BR" sz="24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pt-BR" sz="2400" dirty="0" err="1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Ryden</a:t>
            </a:r>
            <a:r>
              <a:rPr lang="pt-BR" sz="24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, Barbara. Editora </a:t>
            </a:r>
            <a:r>
              <a:rPr lang="pt-BR" sz="2400" dirty="0" err="1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Addison</a:t>
            </a:r>
            <a:r>
              <a:rPr lang="pt-BR" sz="24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Wesley, 2003.</a:t>
            </a:r>
          </a:p>
          <a:p>
            <a:pPr marL="342900" indent="-342900">
              <a:buAutoNum type="arabicParenR"/>
            </a:pPr>
            <a:r>
              <a:rPr lang="pt-BR" sz="24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Astronomia &amp; Astrofísica. Filho, K. de S. O. &amp; Saraiva, M. de F. O. Editora Livraria da Física. 2ª edição; São Paulo, 2004.  </a:t>
            </a:r>
            <a:endParaRPr lang="pt" sz="2400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500" dirty="0">
              <a:solidFill>
                <a:schemeClr val="lt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-144463"/>
            <a:ext cx="12192000" cy="126924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Referências</a:t>
            </a:r>
            <a:endParaRPr lang="pt-BR" sz="4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0522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 de Texto 5"/>
          <p:cNvSpPr txBox="1"/>
          <p:nvPr/>
        </p:nvSpPr>
        <p:spPr>
          <a:xfrm>
            <a:off x="1339215" y="5584190"/>
            <a:ext cx="55168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200">
                <a:solidFill>
                  <a:schemeClr val="bg1"/>
                </a:solidFill>
              </a:rPr>
              <a:t>Imagem de Sirius A, estrela da constelação de Cão Maior. Abaixo e à esquerda, Sirius B, anã branca remanescente da explosão de uma estrela com massa até 8 massas solares.</a:t>
            </a:r>
          </a:p>
          <a:p>
            <a:r>
              <a:rPr lang="pt-BR" altLang="en-US" sz="1200">
                <a:solidFill>
                  <a:schemeClr val="bg1"/>
                </a:solidFill>
              </a:rPr>
              <a:t>Fonte: https://www.nasa.gov/mission_pages/sunearth/news/News012811-double.html</a:t>
            </a:r>
          </a:p>
        </p:txBody>
      </p:sp>
      <p:sp>
        <p:nvSpPr>
          <p:cNvPr id="11" name="Caixa de Texto 10"/>
          <p:cNvSpPr txBox="1"/>
          <p:nvPr/>
        </p:nvSpPr>
        <p:spPr>
          <a:xfrm>
            <a:off x="6418580" y="3013710"/>
            <a:ext cx="56153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altLang="en-US" sz="4800">
                <a:solidFill>
                  <a:schemeClr val="bg1"/>
                </a:solidFill>
              </a:rPr>
              <a:t>aprox. 8 anos</a:t>
            </a:r>
          </a:p>
        </p:txBody>
      </p:sp>
      <p:pic>
        <p:nvPicPr>
          <p:cNvPr id="3" name="Imagem 2" descr="imagem de sirius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105" y="469900"/>
            <a:ext cx="4682490" cy="5114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 de Texto 5"/>
          <p:cNvSpPr txBox="1"/>
          <p:nvPr/>
        </p:nvSpPr>
        <p:spPr>
          <a:xfrm>
            <a:off x="133985" y="4676140"/>
            <a:ext cx="55168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200">
                <a:solidFill>
                  <a:schemeClr val="bg1"/>
                </a:solidFill>
              </a:rPr>
              <a:t>Crédito da imagem: Akira Fujji. Fonte:https://www.spacetelescope.org/images/opo0205b/</a:t>
            </a:r>
          </a:p>
        </p:txBody>
      </p:sp>
      <p:sp>
        <p:nvSpPr>
          <p:cNvPr id="11" name="Caixa de Texto 10"/>
          <p:cNvSpPr txBox="1"/>
          <p:nvPr/>
        </p:nvSpPr>
        <p:spPr>
          <a:xfrm>
            <a:off x="332740" y="5291455"/>
            <a:ext cx="56153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altLang="en-US" sz="4800">
                <a:solidFill>
                  <a:schemeClr val="bg1"/>
                </a:solidFill>
              </a:rPr>
              <a:t>aprox. 1500 anos</a:t>
            </a:r>
          </a:p>
        </p:txBody>
      </p:sp>
      <p:pic>
        <p:nvPicPr>
          <p:cNvPr id="2" name="Imagem 1" descr="orion"/>
          <p:cNvPicPr>
            <a:picLocks noChangeAspect="1"/>
          </p:cNvPicPr>
          <p:nvPr/>
        </p:nvPicPr>
        <p:blipFill>
          <a:blip r:embed="rId2"/>
          <a:srcRect l="19684" t="14899" r="20601" b="21370"/>
          <a:stretch>
            <a:fillRect/>
          </a:stretch>
        </p:blipFill>
        <p:spPr>
          <a:xfrm>
            <a:off x="133985" y="116840"/>
            <a:ext cx="3412490" cy="4559300"/>
          </a:xfrm>
          <a:prstGeom prst="rect">
            <a:avLst/>
          </a:prstGeom>
        </p:spPr>
      </p:pic>
      <p:sp>
        <p:nvSpPr>
          <p:cNvPr id="7" name="Rosquinha 6"/>
          <p:cNvSpPr/>
          <p:nvPr/>
        </p:nvSpPr>
        <p:spPr>
          <a:xfrm>
            <a:off x="1278890" y="3020695"/>
            <a:ext cx="974090" cy="815975"/>
          </a:xfrm>
          <a:prstGeom prst="donut">
            <a:avLst>
              <a:gd name="adj" fmla="val 10038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en-US">
              <a:solidFill>
                <a:schemeClr val="tx1"/>
              </a:solidFill>
            </a:endParaRPr>
          </a:p>
        </p:txBody>
      </p:sp>
      <p:cxnSp>
        <p:nvCxnSpPr>
          <p:cNvPr id="9" name="Conector de Seta Reta 8"/>
          <p:cNvCxnSpPr/>
          <p:nvPr/>
        </p:nvCxnSpPr>
        <p:spPr>
          <a:xfrm flipV="1">
            <a:off x="2155825" y="2173605"/>
            <a:ext cx="2301875" cy="100139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" name="Imagem 9" descr="neb or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740" y="284480"/>
            <a:ext cx="3376295" cy="2245360"/>
          </a:xfrm>
          <a:prstGeom prst="rect">
            <a:avLst/>
          </a:prstGeom>
        </p:spPr>
      </p:pic>
      <p:sp>
        <p:nvSpPr>
          <p:cNvPr id="12" name="Caixa de Texto 11"/>
          <p:cNvSpPr txBox="1"/>
          <p:nvPr/>
        </p:nvSpPr>
        <p:spPr>
          <a:xfrm>
            <a:off x="4523740" y="2529840"/>
            <a:ext cx="33762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200">
                <a:solidFill>
                  <a:schemeClr val="bg1"/>
                </a:solidFill>
              </a:rPr>
              <a:t>Crédito da imagem: Warley Souza. Fonte: http://gedaicefetmg.blogspot.com.br/2016/11/astrofotografia-nebulosa-de-orion-e.html</a:t>
            </a:r>
          </a:p>
        </p:txBody>
      </p:sp>
      <p:sp>
        <p:nvSpPr>
          <p:cNvPr id="13" name="Rosquinha 12"/>
          <p:cNvSpPr/>
          <p:nvPr/>
        </p:nvSpPr>
        <p:spPr>
          <a:xfrm>
            <a:off x="5948045" y="1139190"/>
            <a:ext cx="527685" cy="536575"/>
          </a:xfrm>
          <a:prstGeom prst="donut">
            <a:avLst>
              <a:gd name="adj" fmla="val 552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en-US">
              <a:solidFill>
                <a:schemeClr val="tx1"/>
              </a:solidFill>
            </a:endParaRPr>
          </a:p>
        </p:txBody>
      </p:sp>
      <p:cxnSp>
        <p:nvCxnSpPr>
          <p:cNvPr id="14" name="Conector de Seta Reta 13"/>
          <p:cNvCxnSpPr/>
          <p:nvPr/>
        </p:nvCxnSpPr>
        <p:spPr>
          <a:xfrm>
            <a:off x="6442710" y="1515745"/>
            <a:ext cx="2301875" cy="93154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5" name="Imagem 14" descr="nebulosa_orion_mexican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0230" y="2447290"/>
            <a:ext cx="3587750" cy="3587750"/>
          </a:xfrm>
          <a:prstGeom prst="rect">
            <a:avLst/>
          </a:prstGeom>
        </p:spPr>
      </p:pic>
      <p:sp>
        <p:nvSpPr>
          <p:cNvPr id="16" name="Caixa de Texto 15"/>
          <p:cNvSpPr txBox="1"/>
          <p:nvPr/>
        </p:nvSpPr>
        <p:spPr>
          <a:xfrm>
            <a:off x="8080375" y="6035040"/>
            <a:ext cx="41116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200">
                <a:solidFill>
                  <a:schemeClr val="bg1"/>
                </a:solidFill>
              </a:rPr>
              <a:t>Crédito da imagem: César Cantú. Fonte: http://spacetoday.com.br/uma-nebulosa-de-orion-com-tempero-mexicano/</a:t>
            </a:r>
          </a:p>
        </p:txBody>
      </p:sp>
      <p:sp>
        <p:nvSpPr>
          <p:cNvPr id="17" name="Caixa de Texto 16"/>
          <p:cNvSpPr txBox="1"/>
          <p:nvPr/>
        </p:nvSpPr>
        <p:spPr>
          <a:xfrm>
            <a:off x="929005" y="5962015"/>
            <a:ext cx="66147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altLang="en-US" sz="3600">
                <a:solidFill>
                  <a:schemeClr val="bg1"/>
                </a:solidFill>
              </a:rPr>
              <a:t>queda do Império Romano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3447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907" y="0"/>
            <a:ext cx="6858000" cy="68580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9040907" y="5780782"/>
            <a:ext cx="32900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Fonte: https://hypescience.com/todo-o-universo-conhecido-em-uma-unica-imagem/</a:t>
            </a:r>
          </a:p>
        </p:txBody>
      </p:sp>
    </p:spTree>
    <p:extLst>
      <p:ext uri="{BB962C8B-B14F-4D97-AF65-F5344CB8AC3E}">
        <p14:creationId xmlns:p14="http://schemas.microsoft.com/office/powerpoint/2010/main" val="206360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01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918883" y="1450829"/>
            <a:ext cx="3290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Fótons</a:t>
            </a:r>
            <a:endParaRPr lang="pt-BR" sz="3600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" y="0"/>
            <a:ext cx="12192000" cy="13043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Por que </a:t>
            </a:r>
            <a:r>
              <a:rPr lang="pt-BR" sz="4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vemos algo?</a:t>
            </a:r>
            <a:endParaRPr lang="pt-BR" sz="4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22194" y="2243624"/>
            <a:ext cx="11147612" cy="4222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trela de 5 pontas 2"/>
          <p:cNvSpPr/>
          <p:nvPr/>
        </p:nvSpPr>
        <p:spPr>
          <a:xfrm>
            <a:off x="1114985" y="3158024"/>
            <a:ext cx="2501153" cy="239357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1" y="2770095"/>
            <a:ext cx="3056965" cy="3056965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2923613" y="4166554"/>
            <a:ext cx="174811" cy="18825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trela de 5 pontas 9"/>
          <p:cNvSpPr/>
          <p:nvPr/>
        </p:nvSpPr>
        <p:spPr>
          <a:xfrm flipH="1">
            <a:off x="10232913" y="5186148"/>
            <a:ext cx="895650" cy="83681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517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7 -0.01366 L 0.45885 -0.013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7496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" y="0"/>
            <a:ext cx="12192000" cy="13043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Por que </a:t>
            </a:r>
            <a:r>
              <a:rPr lang="pt-BR" sz="4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vemos algo?</a:t>
            </a:r>
            <a:endParaRPr lang="pt-BR" sz="4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22194" y="2243624"/>
            <a:ext cx="11147612" cy="4222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trela de 5 pontas 2"/>
          <p:cNvSpPr/>
          <p:nvPr/>
        </p:nvSpPr>
        <p:spPr>
          <a:xfrm>
            <a:off x="1114985" y="3158024"/>
            <a:ext cx="2501153" cy="239357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1" y="2770095"/>
            <a:ext cx="3056965" cy="3056965"/>
          </a:xfrm>
          <a:prstGeom prst="rect">
            <a:avLst/>
          </a:prstGeom>
        </p:spPr>
      </p:pic>
      <p:sp>
        <p:nvSpPr>
          <p:cNvPr id="11" name="Elipse 10"/>
          <p:cNvSpPr/>
          <p:nvPr/>
        </p:nvSpPr>
        <p:spPr>
          <a:xfrm>
            <a:off x="2278155" y="6141264"/>
            <a:ext cx="174811" cy="18825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trela de 5 pontas 11"/>
          <p:cNvSpPr/>
          <p:nvPr/>
        </p:nvSpPr>
        <p:spPr>
          <a:xfrm flipH="1">
            <a:off x="10232913" y="5186148"/>
            <a:ext cx="895650" cy="83681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296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222 -0.26852 L 0.5138 -0.26459 " pathEditMode="relative" ptsTypes="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714</Words>
  <Application>Microsoft Office PowerPoint</Application>
  <PresentationFormat>Widescreen</PresentationFormat>
  <Paragraphs>130</Paragraphs>
  <Slides>40</Slides>
  <Notes>0</Notes>
  <HiddenSlides>6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6" baseType="lpstr">
      <vt:lpstr>Batang</vt:lpstr>
      <vt:lpstr>Arial</vt:lpstr>
      <vt:lpstr>Calibri</vt:lpstr>
      <vt:lpstr>Calibri Light</vt:lpstr>
      <vt:lpstr>Cambria Math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 7</dc:creator>
  <cp:lastModifiedBy>Windows 7</cp:lastModifiedBy>
  <cp:revision>84</cp:revision>
  <dcterms:created xsi:type="dcterms:W3CDTF">2018-03-19T01:52:00Z</dcterms:created>
  <dcterms:modified xsi:type="dcterms:W3CDTF">2018-03-24T22:36:47Z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1046-10.2.0.5965</vt:lpwstr>
  </property>
</Properties>
</file>